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5" r:id="rId2"/>
    <p:sldId id="466" r:id="rId3"/>
    <p:sldId id="468" r:id="rId4"/>
    <p:sldId id="467" r:id="rId5"/>
    <p:sldId id="469" r:id="rId6"/>
    <p:sldId id="491" r:id="rId7"/>
    <p:sldId id="492" r:id="rId8"/>
    <p:sldId id="487" r:id="rId9"/>
    <p:sldId id="493" r:id="rId10"/>
    <p:sldId id="494" r:id="rId11"/>
    <p:sldId id="495" r:id="rId12"/>
    <p:sldId id="486" r:id="rId13"/>
    <p:sldId id="496" r:id="rId14"/>
    <p:sldId id="497" r:id="rId15"/>
    <p:sldId id="498" r:id="rId16"/>
    <p:sldId id="48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</a:t>
            </a:r>
            <a:r>
              <a:rPr lang="en-US" sz="1050" dirty="0" smtClean="0">
                <a:solidFill>
                  <a:schemeClr val="bg1"/>
                </a:solidFill>
              </a:rPr>
              <a:t>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6114461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Octal to </a:t>
            </a:r>
            <a:r>
              <a:rPr lang="fr-FR" sz="3200" b="1" dirty="0" err="1"/>
              <a:t>Decimal</a:t>
            </a:r>
            <a:endParaRPr lang="en-US" sz="3200" b="1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5888038" y="41148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754188" y="19050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5868988" y="19050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54188" y="40671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rot="16200000" flipV="1">
            <a:off x="5086350" y="1543050"/>
            <a:ext cx="0" cy="13335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/>
              <a:t>Octal to </a:t>
            </a:r>
            <a:r>
              <a:rPr lang="fr-FR" sz="3200" b="1" dirty="0" err="1"/>
              <a:t>Decimal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52400" y="744372"/>
            <a:ext cx="1485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Technique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1" y="1287207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Multiply each bit by 8</a:t>
            </a:r>
            <a:r>
              <a:rPr lang="en-US" sz="3600" i="1" baseline="30000" dirty="0"/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weight is the position of the bit, starting from 0 on the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the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727435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93799" y="3429000"/>
            <a:ext cx="6629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724</a:t>
            </a:r>
            <a:r>
              <a:rPr lang="en-US" baseline="-25000" dirty="0">
                <a:latin typeface="Courier New" panose="02070309020205020404" pitchFamily="49" charset="0"/>
              </a:rPr>
              <a:t>8</a:t>
            </a:r>
            <a:r>
              <a:rPr lang="en-US" dirty="0">
                <a:latin typeface="Courier New" panose="02070309020205020404" pitchFamily="49" charset="0"/>
              </a:rPr>
              <a:t> =&gt; 	4 x 8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= 	  4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2 x 8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= 	 16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7 x 8</a:t>
            </a:r>
            <a:r>
              <a:rPr lang="en-US" baseline="30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	448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468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275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Hexadecimal to Decimal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354638" y="41910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12207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335588" y="19812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1220788" y="41433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rot="16200000" flipV="1">
            <a:off x="3771900" y="2705100"/>
            <a:ext cx="1447800" cy="15240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Hexadecimal to Decimal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60" y="814401"/>
            <a:ext cx="1485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Technique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47800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Multiply each bit by 16</a:t>
            </a:r>
            <a:r>
              <a:rPr lang="en-US" sz="3600" i="1" baseline="30000" dirty="0"/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weight is the position of the bit, starting from 0 on the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the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809" y="2793705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1295400" y="3827552"/>
            <a:ext cx="70866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ABC</a:t>
            </a:r>
            <a:r>
              <a:rPr lang="en-US" baseline="-25000" dirty="0">
                <a:latin typeface="Courier New" panose="02070309020205020404" pitchFamily="49" charset="0"/>
              </a:rPr>
              <a:t>16</a:t>
            </a:r>
            <a:r>
              <a:rPr lang="en-US" dirty="0">
                <a:latin typeface="Courier New" panose="02070309020205020404" pitchFamily="49" charset="0"/>
              </a:rPr>
              <a:t> =&gt;	C x 16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= 12 x   1 =   12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      	B x 16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= 11 x  16 =  176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		A x 16</a:t>
            </a:r>
            <a:r>
              <a:rPr lang="en-US" baseline="30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		                     2748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Decimal to Binary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51447"/>
            <a:ext cx="1485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Technique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2" y="1524000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Divide by two, keep track of the remainder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First remainder is bit 0 (LSB, least-significant bit)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Second remainder is bit 1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56" y="1317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Decimal to Binary</a:t>
            </a:r>
          </a:p>
        </p:txBody>
      </p:sp>
      <p:sp>
        <p:nvSpPr>
          <p:cNvPr id="51" name="Text Box 1027"/>
          <p:cNvSpPr txBox="1">
            <a:spLocks noChangeArrowheads="1"/>
          </p:cNvSpPr>
          <p:nvPr/>
        </p:nvSpPr>
        <p:spPr bwMode="auto">
          <a:xfrm>
            <a:off x="533400" y="205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125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?</a:t>
            </a:r>
            <a:r>
              <a:rPr lang="en-US" baseline="-25000">
                <a:latin typeface="Courier New" panose="02070309020205020404" pitchFamily="49" charset="0"/>
              </a:rPr>
              <a:t>2</a:t>
            </a:r>
          </a:p>
        </p:txBody>
      </p:sp>
      <p:grpSp>
        <p:nvGrpSpPr>
          <p:cNvPr id="52" name="Group 1028"/>
          <p:cNvGrpSpPr>
            <a:grpSpLocks/>
          </p:cNvGrpSpPr>
          <p:nvPr/>
        </p:nvGrpSpPr>
        <p:grpSpPr bwMode="auto">
          <a:xfrm>
            <a:off x="3771900" y="1981200"/>
            <a:ext cx="2057400" cy="822325"/>
            <a:chOff x="2232" y="816"/>
            <a:chExt cx="1296" cy="518"/>
          </a:xfrm>
        </p:grpSpPr>
        <p:sp>
          <p:nvSpPr>
            <p:cNvPr id="53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2 125</a:t>
              </a:r>
              <a:br>
                <a:rPr lang="en-US">
                  <a:latin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</a:rPr>
                <a:t>   62   1</a:t>
              </a: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54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" name="Group 1032"/>
          <p:cNvGrpSpPr>
            <a:grpSpLocks/>
          </p:cNvGrpSpPr>
          <p:nvPr/>
        </p:nvGrpSpPr>
        <p:grpSpPr bwMode="auto">
          <a:xfrm>
            <a:off x="3771900" y="2362200"/>
            <a:ext cx="2057400" cy="822325"/>
            <a:chOff x="2232" y="1056"/>
            <a:chExt cx="1296" cy="518"/>
          </a:xfrm>
        </p:grpSpPr>
        <p:sp>
          <p:nvSpPr>
            <p:cNvPr id="57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2    </a:t>
              </a:r>
              <a:br>
                <a:rPr lang="en-US">
                  <a:latin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</a:rPr>
                <a:t>   31   0</a:t>
              </a: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58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0" name="Group 1036"/>
          <p:cNvGrpSpPr>
            <a:grpSpLocks/>
          </p:cNvGrpSpPr>
          <p:nvPr/>
        </p:nvGrpSpPr>
        <p:grpSpPr bwMode="auto">
          <a:xfrm>
            <a:off x="3771900" y="2743200"/>
            <a:ext cx="2057400" cy="822325"/>
            <a:chOff x="2232" y="1296"/>
            <a:chExt cx="1296" cy="518"/>
          </a:xfrm>
        </p:grpSpPr>
        <p:sp>
          <p:nvSpPr>
            <p:cNvPr id="61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2    </a:t>
              </a:r>
              <a:br>
                <a:rPr lang="en-US">
                  <a:latin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</a:rPr>
                <a:t>   15   1</a:t>
              </a: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62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4" name="Group 1040"/>
          <p:cNvGrpSpPr>
            <a:grpSpLocks/>
          </p:cNvGrpSpPr>
          <p:nvPr/>
        </p:nvGrpSpPr>
        <p:grpSpPr bwMode="auto">
          <a:xfrm>
            <a:off x="3756025" y="3136900"/>
            <a:ext cx="2057400" cy="822325"/>
            <a:chOff x="624" y="2112"/>
            <a:chExt cx="1296" cy="518"/>
          </a:xfrm>
        </p:grpSpPr>
        <p:sp>
          <p:nvSpPr>
            <p:cNvPr id="65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2    </a:t>
              </a:r>
              <a:br>
                <a:rPr lang="en-US">
                  <a:latin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</a:rPr>
                <a:t>    7   1</a:t>
              </a: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66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8" name="Group 1044"/>
          <p:cNvGrpSpPr>
            <a:grpSpLocks/>
          </p:cNvGrpSpPr>
          <p:nvPr/>
        </p:nvGrpSpPr>
        <p:grpSpPr bwMode="auto">
          <a:xfrm>
            <a:off x="3787775" y="3532188"/>
            <a:ext cx="2057400" cy="822325"/>
            <a:chOff x="2232" y="1783"/>
            <a:chExt cx="1296" cy="518"/>
          </a:xfrm>
        </p:grpSpPr>
        <p:sp>
          <p:nvSpPr>
            <p:cNvPr id="69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2    </a:t>
              </a:r>
              <a:br>
                <a:rPr lang="en-US">
                  <a:latin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</a:rPr>
                <a:t>    3   1</a:t>
              </a: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70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" name="Group 1048"/>
          <p:cNvGrpSpPr>
            <a:grpSpLocks/>
          </p:cNvGrpSpPr>
          <p:nvPr/>
        </p:nvGrpSpPr>
        <p:grpSpPr bwMode="auto">
          <a:xfrm>
            <a:off x="3787775" y="3914775"/>
            <a:ext cx="2057400" cy="822325"/>
            <a:chOff x="2232" y="2976"/>
            <a:chExt cx="1296" cy="518"/>
          </a:xfrm>
        </p:grpSpPr>
        <p:sp>
          <p:nvSpPr>
            <p:cNvPr id="73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2    </a:t>
              </a:r>
              <a:br>
                <a:rPr lang="en-US">
                  <a:latin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</a:rPr>
                <a:t>    1   1</a:t>
              </a: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74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1052"/>
          <p:cNvGrpSpPr>
            <a:grpSpLocks/>
          </p:cNvGrpSpPr>
          <p:nvPr/>
        </p:nvGrpSpPr>
        <p:grpSpPr bwMode="auto">
          <a:xfrm>
            <a:off x="3771900" y="4295775"/>
            <a:ext cx="2057400" cy="822325"/>
            <a:chOff x="2232" y="2284"/>
            <a:chExt cx="1296" cy="518"/>
          </a:xfrm>
        </p:grpSpPr>
        <p:sp>
          <p:nvSpPr>
            <p:cNvPr id="77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Courier New" panose="02070309020205020404" pitchFamily="49" charset="0"/>
                </a:rPr>
                <a:t>2    </a:t>
              </a:r>
              <a:br>
                <a:rPr lang="en-US">
                  <a:latin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</a:rPr>
                <a:t>    0   1</a:t>
              </a:r>
              <a:endParaRPr lang="en-US" baseline="-25000">
                <a:latin typeface="Courier New" panose="02070309020205020404" pitchFamily="49" charset="0"/>
              </a:endParaRPr>
            </a:p>
          </p:txBody>
        </p:sp>
        <p:sp>
          <p:nvSpPr>
            <p:cNvPr id="78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0" name="Text Box 1056"/>
          <p:cNvSpPr txBox="1">
            <a:spLocks noChangeArrowheads="1"/>
          </p:cNvSpPr>
          <p:nvPr/>
        </p:nvSpPr>
        <p:spPr bwMode="auto">
          <a:xfrm>
            <a:off x="5715000" y="5867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125</a:t>
            </a:r>
            <a:r>
              <a:rPr lang="en-US" baseline="-25000">
                <a:latin typeface="Courier New" panose="02070309020205020404" pitchFamily="49" charset="0"/>
              </a:rPr>
              <a:t>10</a:t>
            </a:r>
            <a:r>
              <a:rPr lang="en-US">
                <a:latin typeface="Courier New" panose="02070309020205020404" pitchFamily="49" charset="0"/>
              </a:rPr>
              <a:t> = 1111101</a:t>
            </a:r>
            <a:r>
              <a:rPr lang="en-US" baseline="-2500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81" name="Freeform 1057"/>
          <p:cNvSpPr>
            <a:spLocks/>
          </p:cNvSpPr>
          <p:nvPr/>
        </p:nvSpPr>
        <p:spPr bwMode="auto">
          <a:xfrm>
            <a:off x="5683250" y="2514600"/>
            <a:ext cx="2819400" cy="3276600"/>
          </a:xfrm>
          <a:custGeom>
            <a:avLst/>
            <a:gdLst>
              <a:gd name="T0" fmla="*/ 0 w 1776"/>
              <a:gd name="T1" fmla="*/ 0 h 2064"/>
              <a:gd name="T2" fmla="*/ 1644650 w 1776"/>
              <a:gd name="T3" fmla="*/ 647700 h 2064"/>
              <a:gd name="T4" fmla="*/ 2819400 w 1776"/>
              <a:gd name="T5" fmla="*/ 3276600 h 20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27714" y="1043930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1219200"/>
            <a:ext cx="9888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Multiply each bit by 2n, where n is the “weight” of the bit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weight is the position of the bit, starting from 0 on the right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the </a:t>
            </a:r>
            <a:r>
              <a:rPr lang="en-US" sz="2400" dirty="0" smtClean="0"/>
              <a:t>results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Multiply each bit by 8n, where n is the “weight” of the bit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weight is the position of the bit, starting from 0 on the right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the results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7060" y="737175"/>
            <a:ext cx="3162300" cy="67897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 err="1" smtClean="0"/>
              <a:t>Binary</a:t>
            </a:r>
            <a:r>
              <a:rPr lang="fr-FR" sz="2400" b="1" dirty="0" smtClean="0"/>
              <a:t> to </a:t>
            </a:r>
            <a:r>
              <a:rPr lang="fr-FR" sz="2400" b="1" dirty="0" err="1" smtClean="0"/>
              <a:t>Decimal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75603" y="2993886"/>
            <a:ext cx="2291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Octal to </a:t>
            </a:r>
            <a:r>
              <a:rPr lang="fr-FR" sz="2400" b="1" dirty="0" err="1"/>
              <a:t>Decimal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Number System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Convert binary </a:t>
            </a:r>
            <a:r>
              <a:rPr lang="en-US" sz="2400" dirty="0"/>
              <a:t>to </a:t>
            </a:r>
            <a:r>
              <a:rPr lang="en-US" sz="2400" dirty="0" smtClean="0"/>
              <a:t>decimal </a:t>
            </a:r>
            <a:r>
              <a:rPr lang="en-US" sz="2400" dirty="0"/>
              <a:t>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</a:t>
            </a:r>
            <a:r>
              <a:rPr lang="en-US" sz="2400" dirty="0" smtClean="0"/>
              <a:t>octal to decimal 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Convert hexadecimal to decimal conversion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</a:t>
            </a:r>
            <a:r>
              <a:rPr lang="en-US" sz="2400" dirty="0" smtClean="0"/>
              <a:t>decimal to binary conversion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8" y="70382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Conversion Among </a:t>
            </a:r>
            <a:r>
              <a:rPr lang="en-US" sz="2400" dirty="0" smtClean="0"/>
              <a:t>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to </a:t>
            </a:r>
            <a:r>
              <a:rPr lang="en-US" sz="2400" dirty="0" smtClean="0"/>
              <a:t>Decimal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Octal to </a:t>
            </a:r>
            <a:r>
              <a:rPr lang="en-US" sz="2400" dirty="0" smtClean="0"/>
              <a:t>Decimal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Hexadecimal to </a:t>
            </a:r>
            <a:r>
              <a:rPr lang="en-US" sz="2400" dirty="0" smtClean="0"/>
              <a:t>Decimal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Decimal to Binary </a:t>
            </a:r>
            <a:r>
              <a:rPr lang="en-US" sz="2400" dirty="0"/>
              <a:t>conversion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26873" y="179457"/>
            <a:ext cx="4450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Conversion Among Bases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735638" y="4467225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01788" y="22098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Decimal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16588" y="22098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01788" y="43719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114800" y="27717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4114800" y="2771775"/>
            <a:ext cx="167640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7010400" y="30765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819400" y="3000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rot="5400000" flipV="1">
            <a:off x="4953000" y="19335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5400000" flipV="1">
            <a:off x="4953000" y="4143375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085418"/>
            <a:ext cx="2316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possibilities:</a:t>
            </a:r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Quick Example</a:t>
            </a:r>
          </a:p>
        </p:txBody>
      </p:sp>
      <p:sp>
        <p:nvSpPr>
          <p:cNvPr id="486" name="Text Box 3"/>
          <p:cNvSpPr txBox="1">
            <a:spLocks noChangeArrowheads="1"/>
          </p:cNvSpPr>
          <p:nvPr/>
        </p:nvSpPr>
        <p:spPr bwMode="auto">
          <a:xfrm>
            <a:off x="2057400" y="890267"/>
            <a:ext cx="670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>
                <a:latin typeface="+mj-lt"/>
              </a:rPr>
              <a:t>25</a:t>
            </a:r>
            <a:r>
              <a:rPr lang="en-US" sz="3600" baseline="-25000">
                <a:latin typeface="+mj-lt"/>
              </a:rPr>
              <a:t>10</a:t>
            </a:r>
            <a:r>
              <a:rPr lang="en-US" sz="3600">
                <a:latin typeface="+mj-lt"/>
              </a:rPr>
              <a:t> = 11001</a:t>
            </a:r>
            <a:r>
              <a:rPr lang="en-US" sz="3600" baseline="-25000">
                <a:latin typeface="+mj-lt"/>
              </a:rPr>
              <a:t>2</a:t>
            </a:r>
            <a:r>
              <a:rPr lang="en-US" sz="3600">
                <a:latin typeface="+mj-lt"/>
              </a:rPr>
              <a:t> = 31</a:t>
            </a:r>
            <a:r>
              <a:rPr lang="en-US" sz="3600" baseline="-25000">
                <a:latin typeface="+mj-lt"/>
              </a:rPr>
              <a:t>8</a:t>
            </a:r>
            <a:r>
              <a:rPr lang="en-US" sz="3600">
                <a:latin typeface="+mj-lt"/>
              </a:rPr>
              <a:t> = 19</a:t>
            </a:r>
            <a:r>
              <a:rPr lang="en-US" sz="3600" baseline="-25000">
                <a:latin typeface="+mj-lt"/>
              </a:rPr>
              <a:t>16</a:t>
            </a:r>
          </a:p>
        </p:txBody>
      </p:sp>
      <p:sp>
        <p:nvSpPr>
          <p:cNvPr id="487" name="AutoShape 4"/>
          <p:cNvSpPr>
            <a:spLocks noChangeArrowheads="1"/>
          </p:cNvSpPr>
          <p:nvPr/>
        </p:nvSpPr>
        <p:spPr bwMode="auto">
          <a:xfrm>
            <a:off x="2743200" y="1910774"/>
            <a:ext cx="1066800" cy="356867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600" dirty="0">
                <a:latin typeface="+mj-lt"/>
              </a:rPr>
              <a:t>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6538" y="2508336"/>
            <a:ext cx="432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Decimal to Decimal (just for fun)</a:t>
            </a:r>
          </a:p>
        </p:txBody>
      </p:sp>
      <p:sp>
        <p:nvSpPr>
          <p:cNvPr id="488" name="Oval 3"/>
          <p:cNvSpPr>
            <a:spLocks noChangeArrowheads="1"/>
          </p:cNvSpPr>
          <p:nvPr/>
        </p:nvSpPr>
        <p:spPr bwMode="auto">
          <a:xfrm>
            <a:off x="5945511" y="5375747"/>
            <a:ext cx="2248131" cy="56263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Hexadecimal</a:t>
            </a:r>
          </a:p>
        </p:txBody>
      </p:sp>
      <p:sp>
        <p:nvSpPr>
          <p:cNvPr id="489" name="Oval 4"/>
          <p:cNvSpPr>
            <a:spLocks noChangeArrowheads="1"/>
          </p:cNvSpPr>
          <p:nvPr/>
        </p:nvSpPr>
        <p:spPr bwMode="auto">
          <a:xfrm>
            <a:off x="2007640" y="4013255"/>
            <a:ext cx="1897796" cy="559673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>
                <a:latin typeface="+mj-lt"/>
              </a:rPr>
              <a:t>Decimal</a:t>
            </a:r>
          </a:p>
        </p:txBody>
      </p:sp>
      <p:sp>
        <p:nvSpPr>
          <p:cNvPr id="490" name="Oval 5"/>
          <p:cNvSpPr>
            <a:spLocks noChangeArrowheads="1"/>
          </p:cNvSpPr>
          <p:nvPr/>
        </p:nvSpPr>
        <p:spPr bwMode="auto">
          <a:xfrm>
            <a:off x="5972842" y="4013255"/>
            <a:ext cx="1897796" cy="559673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>
                <a:latin typeface="+mj-lt"/>
              </a:rPr>
              <a:t>Octal</a:t>
            </a:r>
          </a:p>
        </p:txBody>
      </p:sp>
      <p:sp>
        <p:nvSpPr>
          <p:cNvPr id="491" name="Oval 6"/>
          <p:cNvSpPr>
            <a:spLocks noChangeArrowheads="1"/>
          </p:cNvSpPr>
          <p:nvPr/>
        </p:nvSpPr>
        <p:spPr bwMode="auto">
          <a:xfrm>
            <a:off x="1909929" y="5297390"/>
            <a:ext cx="1897796" cy="559673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>
                <a:latin typeface="+mj-lt"/>
              </a:rPr>
              <a:t>Binary</a:t>
            </a:r>
          </a:p>
        </p:txBody>
      </p:sp>
      <p:sp>
        <p:nvSpPr>
          <p:cNvPr id="492" name="Freeform 14"/>
          <p:cNvSpPr>
            <a:spLocks/>
          </p:cNvSpPr>
          <p:nvPr/>
        </p:nvSpPr>
        <p:spPr bwMode="auto">
          <a:xfrm>
            <a:off x="2484782" y="3629173"/>
            <a:ext cx="748089" cy="312566"/>
          </a:xfrm>
          <a:custGeom>
            <a:avLst/>
            <a:gdLst>
              <a:gd name="T0" fmla="*/ 381000 w 624"/>
              <a:gd name="T1" fmla="*/ 977900 h 616"/>
              <a:gd name="T2" fmla="*/ 304800 w 624"/>
              <a:gd name="T3" fmla="*/ 139700 h 616"/>
              <a:gd name="T4" fmla="*/ 914400 w 624"/>
              <a:gd name="T5" fmla="*/ 139700 h 616"/>
              <a:gd name="T6" fmla="*/ 762000 w 624"/>
              <a:gd name="T7" fmla="*/ 977900 h 6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Contd.. </a:t>
            </a:r>
            <a:endParaRPr lang="en-US" sz="3200" b="1" dirty="0"/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1752600" y="2362200"/>
            <a:ext cx="601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125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 =&gt;	5 x 10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	=   5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2 x 10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	=  20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1 x 10</a:t>
            </a:r>
            <a:r>
              <a:rPr lang="en-US" baseline="30000" dirty="0">
                <a:latin typeface="Courier New" panose="02070309020205020404" pitchFamily="49" charset="0"/>
              </a:rPr>
              <a:t>2	</a:t>
            </a:r>
            <a:r>
              <a:rPr lang="en-US" dirty="0">
                <a:latin typeface="Courier New" panose="02070309020205020404" pitchFamily="49" charset="0"/>
              </a:rPr>
              <a:t>= 100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  125</a:t>
            </a:r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5715000" y="3505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3505200" y="4343400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>
                <a:latin typeface="+mj-lt"/>
              </a:rPr>
              <a:t>Base</a:t>
            </a: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4800600" y="1143000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>
                <a:latin typeface="+mj-lt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667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Binary</a:t>
            </a:r>
            <a:r>
              <a:rPr lang="fr-FR" sz="3200" b="1" dirty="0"/>
              <a:t> to </a:t>
            </a:r>
            <a:r>
              <a:rPr lang="fr-FR" sz="3200" b="1" dirty="0" err="1"/>
              <a:t>Decimal</a:t>
            </a:r>
            <a:endParaRPr lang="en-US" sz="3200" b="1" dirty="0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5657850" y="3962400"/>
            <a:ext cx="2474912" cy="6286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Hexadecimal</a:t>
            </a: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524000" y="1752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Decimal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5638800" y="175260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Octal</a:t>
            </a:r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1524000" y="3914775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Binary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V="1">
            <a:off x="2817812" y="2479675"/>
            <a:ext cx="0" cy="12954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Binary</a:t>
            </a:r>
            <a:r>
              <a:rPr lang="fr-FR" sz="3200" b="1" dirty="0"/>
              <a:t> to </a:t>
            </a:r>
            <a:r>
              <a:rPr lang="fr-FR" sz="3200" b="1" dirty="0" err="1"/>
              <a:t>Decimal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7961" y="932892"/>
            <a:ext cx="1485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Technique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1" y="1568060"/>
            <a:ext cx="989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Multiply each bit by 2</a:t>
            </a:r>
            <a:r>
              <a:rPr lang="en-US" sz="3600" i="1" baseline="30000" dirty="0"/>
              <a:t>n</a:t>
            </a:r>
            <a:r>
              <a:rPr lang="en-US" sz="2400" dirty="0"/>
              <a:t>, where </a:t>
            </a:r>
            <a:r>
              <a:rPr lang="en-US" sz="2400" i="1" dirty="0"/>
              <a:t>n</a:t>
            </a:r>
            <a:r>
              <a:rPr lang="en-US" sz="2400" dirty="0"/>
              <a:t> is the “weight” of the bit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weight is the position of the bit, starting from 0 on the 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the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2757226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512638" y="3647390"/>
            <a:ext cx="6629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101011</a:t>
            </a:r>
            <a:r>
              <a:rPr lang="en-US" baseline="-25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=&gt; 	1 x 2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= 	 1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</a:rPr>
              <a:t> =	 2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0 x 2</a:t>
            </a:r>
            <a:r>
              <a:rPr lang="en-US" baseline="30000" dirty="0">
                <a:latin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</a:rPr>
              <a:t> = 	 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 = 	 8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0 x 2</a:t>
            </a:r>
            <a:r>
              <a:rPr lang="en-US" baseline="30000" dirty="0">
                <a:latin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</a:rPr>
              <a:t> =	 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		1 x 2</a:t>
            </a:r>
            <a:r>
              <a:rPr lang="en-US" baseline="30000" dirty="0">
                <a:latin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									43</a:t>
            </a:r>
            <a:r>
              <a:rPr lang="en-US" baseline="-25000" dirty="0">
                <a:latin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		</a:t>
            </a:r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>
            <a:off x="5551238" y="593339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>
            <a:off x="1828800" y="3022278"/>
            <a:ext cx="1186112" cy="393226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800" dirty="0">
                <a:latin typeface="+mj-lt"/>
              </a:rPr>
              <a:t>Bit “0”</a:t>
            </a:r>
          </a:p>
        </p:txBody>
      </p: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378</Words>
  <Application>Microsoft Office PowerPoint</Application>
  <PresentationFormat>A4 Paper (210x297 mm)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Lecture 5 Number System </vt:lpstr>
      <vt:lpstr>Objectives </vt:lpstr>
      <vt:lpstr>Topics</vt:lpstr>
      <vt:lpstr>PowerPoint Presentation</vt:lpstr>
      <vt:lpstr>Quick Example</vt:lpstr>
      <vt:lpstr>Contd.. </vt:lpstr>
      <vt:lpstr>Binary to Decimal</vt:lpstr>
      <vt:lpstr>Binary to Decimal</vt:lpstr>
      <vt:lpstr>Octal to Decimal</vt:lpstr>
      <vt:lpstr>Octal to Decimal</vt:lpstr>
      <vt:lpstr>Hexadecimal to Decimal</vt:lpstr>
      <vt:lpstr>Hexadecimal to Decimal</vt:lpstr>
      <vt:lpstr>Decimal to Binary</vt:lpstr>
      <vt:lpstr>Decimal to Binary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381</cp:revision>
  <dcterms:created xsi:type="dcterms:W3CDTF">2006-08-16T00:00:00Z</dcterms:created>
  <dcterms:modified xsi:type="dcterms:W3CDTF">2017-07-07T04:32:21Z</dcterms:modified>
</cp:coreProperties>
</file>