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65" r:id="rId2"/>
    <p:sldId id="466" r:id="rId3"/>
    <p:sldId id="468" r:id="rId4"/>
    <p:sldId id="467" r:id="rId5"/>
    <p:sldId id="469" r:id="rId6"/>
    <p:sldId id="491" r:id="rId7"/>
    <p:sldId id="492" r:id="rId8"/>
    <p:sldId id="487" r:id="rId9"/>
    <p:sldId id="493" r:id="rId10"/>
    <p:sldId id="494" r:id="rId11"/>
    <p:sldId id="484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66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90895" y="6629400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25757" y="6629400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80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@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44" y="6129451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Introduction to </a:t>
            </a:r>
            <a:r>
              <a:rPr lang="en-US" b="1" dirty="0"/>
              <a:t>D</a:t>
            </a:r>
            <a:r>
              <a:rPr lang="en-US" b="1" dirty="0" smtClean="0"/>
              <a:t>igital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658220" y="218590"/>
            <a:ext cx="8915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/>
              <a:t>Exercise</a:t>
            </a:r>
            <a:r>
              <a:rPr lang="fr-FR" sz="3200" b="1" dirty="0"/>
              <a:t> – Free </a:t>
            </a:r>
            <a:r>
              <a:rPr lang="fr-FR" sz="3200" b="1" dirty="0" err="1"/>
              <a:t>Space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0" y="912435"/>
            <a:ext cx="990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Determine the “free space” on all drives on a machine in the lab</a:t>
            </a:r>
          </a:p>
        </p:txBody>
      </p:sp>
      <p:graphicFrame>
        <p:nvGraphicFramePr>
          <p:cNvPr id="3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26671"/>
              </p:ext>
            </p:extLst>
          </p:nvPr>
        </p:nvGraphicFramePr>
        <p:xfrm>
          <a:off x="1562100" y="1828800"/>
          <a:ext cx="6781800" cy="3430966"/>
        </p:xfrm>
        <a:graphic>
          <a:graphicData uri="http://schemas.openxmlformats.org/drawingml/2006/table">
            <a:tbl>
              <a:tblPr/>
              <a:tblGrid>
                <a:gridCol w="1211036"/>
                <a:gridCol w="3631273"/>
                <a:gridCol w="1939491"/>
              </a:tblGrid>
              <a:tr h="491226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Drive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Free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912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4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2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2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etc.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3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7060" y="737175"/>
            <a:ext cx="988894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All types of radix conversions requires its </a:t>
            </a:r>
            <a:r>
              <a:rPr lang="en-US" sz="2400" smtClean="0"/>
              <a:t>own techniques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b="1" dirty="0"/>
              <a:t>Tutorial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Solve the problems on various radix conversion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9570" y="692944"/>
            <a:ext cx="7243763" cy="36773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Octal </a:t>
            </a:r>
            <a:r>
              <a:rPr lang="en-US" sz="2400" dirty="0"/>
              <a:t>to </a:t>
            </a:r>
            <a:r>
              <a:rPr lang="en-US" sz="2400" dirty="0" smtClean="0"/>
              <a:t>Binary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Octal to Hexadecimal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Octal to Decimal </a:t>
            </a:r>
            <a:r>
              <a:rPr lang="en-US" sz="2400" dirty="0" smtClean="0"/>
              <a:t> </a:t>
            </a:r>
            <a:r>
              <a:rPr lang="en-US" sz="2400" dirty="0"/>
              <a:t>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Decimal </a:t>
            </a:r>
            <a:r>
              <a:rPr lang="en-US" sz="2400" dirty="0"/>
              <a:t>to </a:t>
            </a:r>
            <a:r>
              <a:rPr lang="en-US" sz="2400" dirty="0" smtClean="0"/>
              <a:t>Octal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Decimal to Binary</a:t>
            </a:r>
            <a:r>
              <a:rPr lang="en-US" sz="2400" dirty="0" smtClean="0"/>
              <a:t> </a:t>
            </a:r>
            <a:r>
              <a:rPr lang="en-US" sz="2400" dirty="0"/>
              <a:t>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Decimal </a:t>
            </a:r>
            <a:r>
              <a:rPr lang="en-US" sz="2400" dirty="0"/>
              <a:t>to </a:t>
            </a:r>
            <a:r>
              <a:rPr lang="en-US" sz="2400" dirty="0" smtClean="0"/>
              <a:t>Hexadecimal </a:t>
            </a:r>
            <a:r>
              <a:rPr lang="en-US" sz="2400" dirty="0"/>
              <a:t>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Binary </a:t>
            </a:r>
            <a:r>
              <a:rPr lang="en-US" sz="2400" dirty="0"/>
              <a:t>to </a:t>
            </a:r>
            <a:r>
              <a:rPr lang="en-US" sz="2400" dirty="0" smtClean="0"/>
              <a:t>Octal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Binary to </a:t>
            </a:r>
            <a:r>
              <a:rPr lang="en-US" sz="2400" dirty="0" smtClean="0"/>
              <a:t>Hexadecimal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Binary to Decimal</a:t>
            </a:r>
            <a:r>
              <a:rPr lang="en-US" sz="2400" dirty="0" smtClean="0"/>
              <a:t> </a:t>
            </a:r>
            <a:r>
              <a:rPr lang="en-US" sz="2400" dirty="0"/>
              <a:t>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Hexadecimal </a:t>
            </a:r>
            <a:r>
              <a:rPr lang="en-US" sz="2400" dirty="0"/>
              <a:t>to </a:t>
            </a:r>
            <a:r>
              <a:rPr lang="en-US" sz="2400" dirty="0" smtClean="0"/>
              <a:t>Octal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Hexadecimal to Binary </a:t>
            </a:r>
            <a:r>
              <a:rPr lang="en-US" sz="2400" dirty="0" smtClean="0"/>
              <a:t>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Hexadecimal to Decimal</a:t>
            </a:r>
            <a:r>
              <a:rPr lang="en-US" sz="2400" dirty="0" smtClean="0"/>
              <a:t> </a:t>
            </a:r>
            <a:r>
              <a:rPr lang="en-US" sz="2400" dirty="0"/>
              <a:t>conversion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00400" y="228600"/>
            <a:ext cx="37036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Exercise – Convert ...</a:t>
            </a:r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3130550" y="4876800"/>
            <a:ext cx="2965450" cy="457200"/>
            <a:chOff x="1972" y="3242"/>
            <a:chExt cx="1868" cy="288"/>
          </a:xfrm>
        </p:grpSpPr>
        <p:sp>
          <p:nvSpPr>
            <p:cNvPr id="9" name="Text Box 59"/>
            <p:cNvSpPr txBox="1">
              <a:spLocks noChangeArrowheads="1"/>
            </p:cNvSpPr>
            <p:nvPr/>
          </p:nvSpPr>
          <p:spPr bwMode="auto">
            <a:xfrm>
              <a:off x="1972" y="3242"/>
              <a:ext cx="18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+mj-lt"/>
                </a:rPr>
                <a:t>Don’t use a calculator!</a:t>
              </a:r>
            </a:p>
          </p:txBody>
        </p:sp>
        <p:sp>
          <p:nvSpPr>
            <p:cNvPr id="10" name="Line 60"/>
            <p:cNvSpPr>
              <a:spLocks noChangeShapeType="1"/>
            </p:cNvSpPr>
            <p:nvPr/>
          </p:nvSpPr>
          <p:spPr bwMode="auto">
            <a:xfrm>
              <a:off x="2016" y="3504"/>
              <a:ext cx="1776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</p:grpSp>
      <p:graphicFrame>
        <p:nvGraphicFramePr>
          <p:cNvPr id="11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94720"/>
              </p:ext>
            </p:extLst>
          </p:nvPr>
        </p:nvGraphicFramePr>
        <p:xfrm>
          <a:off x="1295400" y="1397000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/>
                <a:gridCol w="1828800"/>
                <a:gridCol w="1714500"/>
                <a:gridCol w="1714500"/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200400" y="228600"/>
            <a:ext cx="37036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Exercise – Convert ...</a:t>
            </a:r>
          </a:p>
        </p:txBody>
      </p:sp>
      <p:graphicFrame>
        <p:nvGraphicFramePr>
          <p:cNvPr id="2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6508"/>
              </p:ext>
            </p:extLst>
          </p:nvPr>
        </p:nvGraphicFramePr>
        <p:xfrm>
          <a:off x="1295400" y="1397000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/>
                <a:gridCol w="1828800"/>
                <a:gridCol w="1714500"/>
                <a:gridCol w="1714500"/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110101111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8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90488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Common Powers (1 of 2)</a:t>
            </a:r>
          </a:p>
        </p:txBody>
      </p:sp>
      <p:graphicFrame>
        <p:nvGraphicFramePr>
          <p:cNvPr id="1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00338"/>
              </p:ext>
            </p:extLst>
          </p:nvPr>
        </p:nvGraphicFramePr>
        <p:xfrm>
          <a:off x="2438400" y="1600200"/>
          <a:ext cx="3505200" cy="4038603"/>
        </p:xfrm>
        <a:graphic>
          <a:graphicData uri="http://schemas.openxmlformats.org/drawingml/2006/table">
            <a:tbl>
              <a:tblPr/>
              <a:tblGrid>
                <a:gridCol w="800100"/>
                <a:gridCol w="1414463"/>
                <a:gridCol w="1290637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Power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Preface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Symbol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pico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-9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nano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micro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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milli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kilo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tera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45364"/>
              </p:ext>
            </p:extLst>
          </p:nvPr>
        </p:nvGraphicFramePr>
        <p:xfrm>
          <a:off x="5943600" y="1600200"/>
          <a:ext cx="1752600" cy="4038603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.000000000001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.000000001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1000000000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1000000000000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71500" y="864156"/>
            <a:ext cx="1168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Base 10</a:t>
            </a:r>
          </a:p>
        </p:txBody>
      </p:sp>
    </p:spTree>
    <p:extLst>
      <p:ext uri="{BB962C8B-B14F-4D97-AF65-F5344CB8AC3E}">
        <p14:creationId xmlns:p14="http://schemas.microsoft.com/office/powerpoint/2010/main" val="1667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5300" y="158750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Common Powers (2 of 2)</a:t>
            </a:r>
          </a:p>
        </p:txBody>
      </p:sp>
      <p:graphicFrame>
        <p:nvGraphicFramePr>
          <p:cNvPr id="19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50504"/>
              </p:ext>
            </p:extLst>
          </p:nvPr>
        </p:nvGraphicFramePr>
        <p:xfrm>
          <a:off x="2514600" y="1676400"/>
          <a:ext cx="3543300" cy="1828801"/>
        </p:xfrm>
        <a:graphic>
          <a:graphicData uri="http://schemas.openxmlformats.org/drawingml/2006/table">
            <a:tbl>
              <a:tblPr/>
              <a:tblGrid>
                <a:gridCol w="808038"/>
                <a:gridCol w="1430337"/>
                <a:gridCol w="1304925"/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Power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Preface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Symbol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kilo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74745"/>
              </p:ext>
            </p:extLst>
          </p:nvPr>
        </p:nvGraphicFramePr>
        <p:xfrm>
          <a:off x="6057900" y="1676400"/>
          <a:ext cx="1524000" cy="1828801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1048576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1073741824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" y="840085"/>
            <a:ext cx="1013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Base 2</a:t>
            </a:r>
          </a:p>
        </p:txBody>
      </p:sp>
    </p:spTree>
    <p:extLst>
      <p:ext uri="{BB962C8B-B14F-4D97-AF65-F5344CB8AC3E}">
        <p14:creationId xmlns:p14="http://schemas.microsoft.com/office/powerpoint/2010/main" val="11680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3540" y="127794"/>
            <a:ext cx="7772400" cy="762000"/>
          </a:xfrm>
        </p:spPr>
        <p:txBody>
          <a:bodyPr/>
          <a:lstStyle/>
          <a:p>
            <a:r>
              <a:rPr lang="en-US" sz="3200" b="1" dirty="0"/>
              <a:t>Example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987425"/>
            <a:ext cx="42703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685800" y="2436813"/>
            <a:ext cx="8153400" cy="1654176"/>
            <a:chOff x="432" y="1535"/>
            <a:chExt cx="5136" cy="1042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" y="2160"/>
              <a:ext cx="4733" cy="417"/>
            </a:xfrm>
            <a:prstGeom prst="rect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32" y="1535"/>
              <a:ext cx="116" cy="291"/>
            </a:xfrm>
            <a:prstGeom prst="rect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432" y="1776"/>
              <a:ext cx="384" cy="38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2688" y="1776"/>
              <a:ext cx="2880" cy="38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5486400" y="4311650"/>
            <a:ext cx="2667000" cy="1022350"/>
            <a:chOff x="3456" y="2716"/>
            <a:chExt cx="1680" cy="644"/>
          </a:xfrm>
        </p:grpSpPr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3936" y="3072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+mj-lt"/>
                </a:rPr>
                <a:t>/ 2</a:t>
              </a:r>
              <a:r>
                <a:rPr lang="en-US" baseline="30000">
                  <a:latin typeface="+mj-lt"/>
                </a:rPr>
                <a:t>30</a:t>
              </a:r>
              <a:r>
                <a:rPr lang="en-US">
                  <a:latin typeface="+mj-lt"/>
                </a:rPr>
                <a:t> =</a:t>
              </a: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3456" y="2716"/>
              <a:ext cx="432" cy="233"/>
            </a:xfrm>
            <a:custGeom>
              <a:avLst/>
              <a:gdLst>
                <a:gd name="T0" fmla="*/ 0 w 432"/>
                <a:gd name="T1" fmla="*/ 0 h 672"/>
                <a:gd name="T2" fmla="*/ 126 w 432"/>
                <a:gd name="T3" fmla="*/ 520 h 672"/>
                <a:gd name="T4" fmla="*/ 432 w 432"/>
                <a:gd name="T5" fmla="*/ 672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672">
                  <a:moveTo>
                    <a:pt x="0" y="0"/>
                  </a:moveTo>
                  <a:cubicBezTo>
                    <a:pt x="21" y="87"/>
                    <a:pt x="54" y="408"/>
                    <a:pt x="126" y="520"/>
                  </a:cubicBezTo>
                  <a:cubicBezTo>
                    <a:pt x="198" y="632"/>
                    <a:pt x="368" y="640"/>
                    <a:pt x="432" y="672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4848" y="2716"/>
              <a:ext cx="288" cy="233"/>
            </a:xfrm>
            <a:custGeom>
              <a:avLst/>
              <a:gdLst>
                <a:gd name="T0" fmla="*/ 0 w 288"/>
                <a:gd name="T1" fmla="*/ 672 h 672"/>
                <a:gd name="T2" fmla="*/ 225 w 288"/>
                <a:gd name="T3" fmla="*/ 415 h 672"/>
                <a:gd name="T4" fmla="*/ 288 w 288"/>
                <a:gd name="T5" fmla="*/ 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672">
                  <a:moveTo>
                    <a:pt x="0" y="672"/>
                  </a:moveTo>
                  <a:cubicBezTo>
                    <a:pt x="37" y="629"/>
                    <a:pt x="177" y="527"/>
                    <a:pt x="225" y="415"/>
                  </a:cubicBezTo>
                  <a:cubicBezTo>
                    <a:pt x="273" y="303"/>
                    <a:pt x="275" y="86"/>
                    <a:pt x="288" y="0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5105400" y="1109663"/>
            <a:ext cx="3429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latin typeface="+mj-lt"/>
              </a:rPr>
              <a:t>In the lab…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1. Double click on </a:t>
            </a:r>
            <a:r>
              <a:rPr lang="en-US" sz="1800" u="sng" dirty="0">
                <a:latin typeface="+mj-lt"/>
              </a:rPr>
              <a:t>My Computer</a:t>
            </a: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2. Right click on </a:t>
            </a:r>
            <a:r>
              <a:rPr lang="en-US" sz="1800" u="sng" dirty="0">
                <a:latin typeface="+mj-lt"/>
              </a:rPr>
              <a:t>C:</a:t>
            </a:r>
            <a:br>
              <a:rPr lang="en-US" sz="1800" u="sng" dirty="0">
                <a:latin typeface="+mj-lt"/>
              </a:rPr>
            </a:br>
            <a:r>
              <a:rPr lang="en-US" sz="1800" dirty="0">
                <a:latin typeface="+mj-lt"/>
              </a:rPr>
              <a:t>3. Click on </a:t>
            </a:r>
            <a:r>
              <a:rPr lang="en-US" sz="1800" u="sng" dirty="0">
                <a:latin typeface="+mj-lt"/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4984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245</Words>
  <Application>Microsoft Office PowerPoint</Application>
  <PresentationFormat>A4 Paper (210x297 mm)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Office Theme</vt:lpstr>
      <vt:lpstr>PowerPoint Presentation</vt:lpstr>
      <vt:lpstr>Tutorial </vt:lpstr>
      <vt:lpstr>Objectives </vt:lpstr>
      <vt:lpstr>Topics</vt:lpstr>
      <vt:lpstr>PowerPoint Presentation</vt:lpstr>
      <vt:lpstr>PowerPoint Presentation</vt:lpstr>
      <vt:lpstr>Common Powers (1 of 2)</vt:lpstr>
      <vt:lpstr>Common Powers (2 of 2)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411</cp:revision>
  <dcterms:created xsi:type="dcterms:W3CDTF">2006-08-16T00:00:00Z</dcterms:created>
  <dcterms:modified xsi:type="dcterms:W3CDTF">2017-07-07T04:37:08Z</dcterms:modified>
</cp:coreProperties>
</file>