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65" r:id="rId2"/>
    <p:sldId id="466" r:id="rId3"/>
    <p:sldId id="468" r:id="rId4"/>
    <p:sldId id="467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494" r:id="rId15"/>
    <p:sldId id="495" r:id="rId16"/>
    <p:sldId id="484" r:id="rId1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66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890895" y="6629400"/>
            <a:ext cx="2505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25757" y="6629400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</a:t>
            </a:r>
            <a:r>
              <a:rPr lang="en-US" sz="1050" baseline="0" dirty="0" smtClean="0">
                <a:solidFill>
                  <a:schemeClr val="bg1"/>
                </a:solidFill>
              </a:rPr>
              <a:t>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133674"/>
            <a:ext cx="457240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Introduction to </a:t>
            </a:r>
            <a:r>
              <a:rPr lang="en-US" b="1" dirty="0"/>
              <a:t>D</a:t>
            </a:r>
            <a:r>
              <a:rPr lang="en-US" b="1" dirty="0" smtClean="0"/>
              <a:t>igital Electronics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256" y="131763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Multiplication (3 of 3)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28600" y="11430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Binary, two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-bit values</a:t>
            </a:r>
          </a:p>
          <a:p>
            <a:pPr marL="457200" lvl="1" indent="0">
              <a:buNone/>
            </a:pPr>
            <a:r>
              <a:rPr lang="en-US" sz="2400" dirty="0" smtClean="0"/>
              <a:t>As with decimal values</a:t>
            </a:r>
          </a:p>
          <a:p>
            <a:pPr marL="457200" lvl="1" indent="0">
              <a:buNone/>
            </a:pPr>
            <a:r>
              <a:rPr lang="en-US" sz="2400" dirty="0" smtClean="0"/>
              <a:t>E.g., </a:t>
            </a: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3352800" y="2862263"/>
            <a:ext cx="3048000" cy="308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>
                <a:latin typeface="Courier New" panose="02070309020205020404" pitchFamily="49" charset="0"/>
              </a:rPr>
              <a:t>    1110</a:t>
            </a:r>
            <a:br>
              <a:rPr lang="en-US" sz="2800">
                <a:latin typeface="Courier New" panose="02070309020205020404" pitchFamily="49" charset="0"/>
              </a:rPr>
            </a:br>
            <a:r>
              <a:rPr lang="en-US" sz="2800">
                <a:latin typeface="Courier New" panose="02070309020205020404" pitchFamily="49" charset="0"/>
              </a:rPr>
              <a:t>  x 1011</a:t>
            </a:r>
            <a:br>
              <a:rPr lang="en-US" sz="2800">
                <a:latin typeface="Courier New" panose="02070309020205020404" pitchFamily="49" charset="0"/>
              </a:rPr>
            </a:br>
            <a:r>
              <a:rPr lang="en-US" sz="2800">
                <a:latin typeface="Courier New" panose="02070309020205020404" pitchFamily="49" charset="0"/>
              </a:rPr>
              <a:t>    1110</a:t>
            </a:r>
            <a:br>
              <a:rPr lang="en-US" sz="2800">
                <a:latin typeface="Courier New" panose="02070309020205020404" pitchFamily="49" charset="0"/>
              </a:rPr>
            </a:br>
            <a:r>
              <a:rPr lang="en-US" sz="2800">
                <a:latin typeface="Courier New" panose="02070309020205020404" pitchFamily="49" charset="0"/>
              </a:rPr>
              <a:t>   1110</a:t>
            </a:r>
            <a:br>
              <a:rPr lang="en-US" sz="2800">
                <a:latin typeface="Courier New" panose="02070309020205020404" pitchFamily="49" charset="0"/>
              </a:rPr>
            </a:br>
            <a:r>
              <a:rPr lang="en-US" sz="2800">
                <a:latin typeface="Courier New" panose="02070309020205020404" pitchFamily="49" charset="0"/>
              </a:rPr>
              <a:t>  0000</a:t>
            </a:r>
            <a:br>
              <a:rPr lang="en-US" sz="2800">
                <a:latin typeface="Courier New" panose="02070309020205020404" pitchFamily="49" charset="0"/>
              </a:rPr>
            </a:br>
            <a:r>
              <a:rPr lang="en-US" sz="2800">
                <a:latin typeface="Courier New" panose="02070309020205020404" pitchFamily="49" charset="0"/>
              </a:rPr>
              <a:t> 1110</a:t>
            </a:r>
            <a:br>
              <a:rPr lang="en-US" sz="2800">
                <a:latin typeface="Courier New" panose="02070309020205020404" pitchFamily="49" charset="0"/>
              </a:rPr>
            </a:br>
            <a:r>
              <a:rPr lang="en-US" sz="2800">
                <a:latin typeface="Courier New" panose="02070309020205020404" pitchFamily="49" charset="0"/>
              </a:rPr>
              <a:t>10011010</a:t>
            </a:r>
          </a:p>
        </p:txBody>
      </p:sp>
      <p:sp>
        <p:nvSpPr>
          <p:cNvPr id="13" name="Line 31"/>
          <p:cNvSpPr>
            <a:spLocks noChangeShapeType="1"/>
          </p:cNvSpPr>
          <p:nvPr/>
        </p:nvSpPr>
        <p:spPr bwMode="auto">
          <a:xfrm>
            <a:off x="3429000" y="3700463"/>
            <a:ext cx="17526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32"/>
          <p:cNvSpPr>
            <a:spLocks noChangeShapeType="1"/>
          </p:cNvSpPr>
          <p:nvPr/>
        </p:nvSpPr>
        <p:spPr bwMode="auto">
          <a:xfrm>
            <a:off x="3429000" y="5453063"/>
            <a:ext cx="17526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06218" y="152400"/>
            <a:ext cx="1732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>
                <a:latin typeface="+mj-lt"/>
                <a:ea typeface="+mj-ea"/>
                <a:cs typeface="+mj-cs"/>
              </a:rPr>
              <a:t>Fractions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23884" y="998926"/>
            <a:ext cx="42975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Decimal to decimal (just for fun)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981200" y="2590800"/>
            <a:ext cx="5562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3.14 =&gt;	4 x 10</a:t>
            </a:r>
            <a:r>
              <a:rPr lang="en-US" baseline="30000" dirty="0">
                <a:latin typeface="Courier New" panose="02070309020205020404" pitchFamily="49" charset="0"/>
              </a:rPr>
              <a:t>-2</a:t>
            </a:r>
            <a:r>
              <a:rPr lang="en-US" dirty="0">
                <a:latin typeface="Courier New" panose="02070309020205020404" pitchFamily="49" charset="0"/>
              </a:rPr>
              <a:t> = 0.04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1 x 10</a:t>
            </a:r>
            <a:r>
              <a:rPr lang="en-US" baseline="30000" dirty="0">
                <a:latin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</a:rPr>
              <a:t> = 0.1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		3 x 10</a:t>
            </a:r>
            <a:r>
              <a:rPr lang="en-US" baseline="30000" dirty="0"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</a:rPr>
              <a:t>  = 3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           3.14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5715000" y="37338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6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6218" y="152400"/>
            <a:ext cx="1732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>
                <a:latin typeface="+mj-lt"/>
                <a:ea typeface="+mj-ea"/>
                <a:cs typeface="+mj-cs"/>
              </a:rPr>
              <a:t>Fractions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2400" y="914400"/>
            <a:ext cx="2415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Binary to decimal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447800" y="2438400"/>
            <a:ext cx="61722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Courier New" panose="02070309020205020404" pitchFamily="49" charset="0"/>
              </a:rPr>
              <a:t>10.1011 =&gt; 	1 x 2</a:t>
            </a:r>
            <a:r>
              <a:rPr lang="en-US" baseline="30000" dirty="0">
                <a:latin typeface="Courier New" panose="02070309020205020404" pitchFamily="49" charset="0"/>
              </a:rPr>
              <a:t>-4</a:t>
            </a:r>
            <a:r>
              <a:rPr lang="en-US" dirty="0">
                <a:latin typeface="Courier New" panose="02070309020205020404" pitchFamily="49" charset="0"/>
              </a:rPr>
              <a:t> = 0.0625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	1 x 2</a:t>
            </a:r>
            <a:r>
              <a:rPr lang="en-US" baseline="30000" dirty="0">
                <a:latin typeface="Courier New" panose="02070309020205020404" pitchFamily="49" charset="0"/>
              </a:rPr>
              <a:t>-3</a:t>
            </a:r>
            <a:r>
              <a:rPr lang="en-US" dirty="0">
                <a:latin typeface="Courier New" panose="02070309020205020404" pitchFamily="49" charset="0"/>
              </a:rPr>
              <a:t> = 0.125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	0 x 2</a:t>
            </a:r>
            <a:r>
              <a:rPr lang="en-US" baseline="30000" dirty="0">
                <a:latin typeface="Courier New" panose="02070309020205020404" pitchFamily="49" charset="0"/>
              </a:rPr>
              <a:t>-2</a:t>
            </a:r>
            <a:r>
              <a:rPr lang="en-US" dirty="0">
                <a:latin typeface="Courier New" panose="02070309020205020404" pitchFamily="49" charset="0"/>
              </a:rPr>
              <a:t> = 0.0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	1 x 2</a:t>
            </a:r>
            <a:r>
              <a:rPr lang="en-US" baseline="30000" dirty="0">
                <a:latin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</a:rPr>
              <a:t> = 0.5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	0 x 2</a:t>
            </a:r>
            <a:r>
              <a:rPr lang="en-US" baseline="30000" dirty="0">
                <a:latin typeface="Courier New" panose="02070309020205020404" pitchFamily="49" charset="0"/>
              </a:rPr>
              <a:t>0 </a:t>
            </a:r>
            <a:r>
              <a:rPr lang="en-US" dirty="0">
                <a:latin typeface="Courier New" panose="02070309020205020404" pitchFamily="49" charset="0"/>
              </a:rPr>
              <a:t> = 0.0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	1 x 2</a:t>
            </a:r>
            <a:r>
              <a:rPr lang="en-US" baseline="30000" dirty="0">
                <a:latin typeface="Courier New" panose="02070309020205020404" pitchFamily="49" charset="0"/>
              </a:rPr>
              <a:t>1 </a:t>
            </a:r>
            <a:r>
              <a:rPr lang="en-US" dirty="0">
                <a:latin typeface="Courier New" panose="02070309020205020404" pitchFamily="49" charset="0"/>
              </a:rPr>
              <a:t> = 2.0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			         2.6875</a:t>
            </a: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5867400" y="46482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3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06218" y="152400"/>
            <a:ext cx="1732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>
                <a:latin typeface="+mj-lt"/>
                <a:ea typeface="+mj-ea"/>
                <a:cs typeface="+mj-cs"/>
              </a:rPr>
              <a:t>Fractions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19100" y="888438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Decimal to binary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066800" y="2133600"/>
            <a:ext cx="148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Courier New" panose="02070309020205020404" pitchFamily="49" charset="0"/>
              </a:rPr>
              <a:t>3.14579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019800" y="1597025"/>
            <a:ext cx="1485900" cy="407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panose="02070309020205020404" pitchFamily="49" charset="0"/>
              </a:rPr>
              <a:t> .14579</a:t>
            </a:r>
            <a:br>
              <a:rPr lang="en-US" sz="1800">
                <a:latin typeface="Courier New" panose="02070309020205020404" pitchFamily="49" charset="0"/>
              </a:rPr>
            </a:br>
            <a:r>
              <a:rPr lang="en-US" sz="1800">
                <a:latin typeface="Courier New" panose="02070309020205020404" pitchFamily="49" charset="0"/>
              </a:rPr>
              <a:t>x     2</a:t>
            </a:r>
            <a:br>
              <a:rPr lang="en-US" sz="1800">
                <a:latin typeface="Courier New" panose="02070309020205020404" pitchFamily="49" charset="0"/>
              </a:rPr>
            </a:br>
            <a:r>
              <a:rPr lang="en-US" sz="1800">
                <a:latin typeface="Courier New" panose="02070309020205020404" pitchFamily="49" charset="0"/>
              </a:rPr>
              <a:t>0.29158</a:t>
            </a:r>
            <a:br>
              <a:rPr lang="en-US" sz="1800">
                <a:latin typeface="Courier New" panose="02070309020205020404" pitchFamily="49" charset="0"/>
              </a:rPr>
            </a:br>
            <a:r>
              <a:rPr lang="en-US" sz="1800">
                <a:latin typeface="Courier New" panose="02070309020205020404" pitchFamily="49" charset="0"/>
              </a:rPr>
              <a:t>x     2</a:t>
            </a:r>
            <a:br>
              <a:rPr lang="en-US" sz="1800">
                <a:latin typeface="Courier New" panose="02070309020205020404" pitchFamily="49" charset="0"/>
              </a:rPr>
            </a:br>
            <a:r>
              <a:rPr lang="en-US" sz="1800">
                <a:latin typeface="Courier New" panose="02070309020205020404" pitchFamily="49" charset="0"/>
              </a:rPr>
              <a:t>0.58316</a:t>
            </a:r>
            <a:br>
              <a:rPr lang="en-US" sz="1800">
                <a:latin typeface="Courier New" panose="02070309020205020404" pitchFamily="49" charset="0"/>
              </a:rPr>
            </a:br>
            <a:r>
              <a:rPr lang="en-US" sz="1800">
                <a:latin typeface="Courier New" panose="02070309020205020404" pitchFamily="49" charset="0"/>
              </a:rPr>
              <a:t>x     2</a:t>
            </a:r>
            <a:br>
              <a:rPr lang="en-US" sz="1800">
                <a:latin typeface="Courier New" panose="02070309020205020404" pitchFamily="49" charset="0"/>
              </a:rPr>
            </a:br>
            <a:r>
              <a:rPr lang="en-US" sz="1800">
                <a:latin typeface="Courier New" panose="02070309020205020404" pitchFamily="49" charset="0"/>
              </a:rPr>
              <a:t>1.16632</a:t>
            </a:r>
            <a:br>
              <a:rPr lang="en-US" sz="1800">
                <a:latin typeface="Courier New" panose="02070309020205020404" pitchFamily="49" charset="0"/>
              </a:rPr>
            </a:br>
            <a:r>
              <a:rPr lang="en-US" sz="1800">
                <a:latin typeface="Courier New" panose="02070309020205020404" pitchFamily="49" charset="0"/>
              </a:rPr>
              <a:t>x     2</a:t>
            </a:r>
            <a:br>
              <a:rPr lang="en-US" sz="1800">
                <a:latin typeface="Courier New" panose="02070309020205020404" pitchFamily="49" charset="0"/>
              </a:rPr>
            </a:br>
            <a:r>
              <a:rPr lang="en-US" sz="1800">
                <a:latin typeface="Courier New" panose="02070309020205020404" pitchFamily="49" charset="0"/>
              </a:rPr>
              <a:t>0.33264</a:t>
            </a:r>
            <a:br>
              <a:rPr lang="en-US" sz="1800">
                <a:latin typeface="Courier New" panose="02070309020205020404" pitchFamily="49" charset="0"/>
              </a:rPr>
            </a:br>
            <a:r>
              <a:rPr lang="en-US" sz="1800">
                <a:latin typeface="Courier New" panose="02070309020205020404" pitchFamily="49" charset="0"/>
              </a:rPr>
              <a:t>x     2</a:t>
            </a:r>
            <a:br>
              <a:rPr lang="en-US" sz="1800">
                <a:latin typeface="Courier New" panose="02070309020205020404" pitchFamily="49" charset="0"/>
              </a:rPr>
            </a:br>
            <a:r>
              <a:rPr lang="en-US" sz="1800">
                <a:latin typeface="Courier New" panose="02070309020205020404" pitchFamily="49" charset="0"/>
              </a:rPr>
              <a:t>0.66528</a:t>
            </a:r>
            <a:br>
              <a:rPr lang="en-US" sz="1800">
                <a:latin typeface="Courier New" panose="02070309020205020404" pitchFamily="49" charset="0"/>
              </a:rPr>
            </a:br>
            <a:r>
              <a:rPr lang="en-US" sz="1800">
                <a:latin typeface="Courier New" panose="02070309020205020404" pitchFamily="49" charset="0"/>
              </a:rPr>
              <a:t>x     2</a:t>
            </a:r>
            <a:br>
              <a:rPr lang="en-US" sz="1800">
                <a:latin typeface="Courier New" panose="02070309020205020404" pitchFamily="49" charset="0"/>
              </a:rPr>
            </a:br>
            <a:r>
              <a:rPr lang="en-US" sz="1800">
                <a:latin typeface="Courier New" panose="02070309020205020404" pitchFamily="49" charset="0"/>
              </a:rPr>
              <a:t>1.33056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anose="02070309020205020404" pitchFamily="49" charset="0"/>
              </a:rPr>
              <a:t>etc.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6057900" y="216217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6057900" y="2716213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6057900" y="3271838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6057900" y="382587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6057900" y="43815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6057900" y="493712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1524000" y="2514600"/>
            <a:ext cx="9144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1143000" y="2514600"/>
            <a:ext cx="2286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>
            <a:off x="2590800" y="1752600"/>
            <a:ext cx="3429000" cy="609600"/>
          </a:xfrm>
          <a:custGeom>
            <a:avLst/>
            <a:gdLst>
              <a:gd name="T0" fmla="*/ 0 w 2160"/>
              <a:gd name="T1" fmla="*/ 609600 h 384"/>
              <a:gd name="T2" fmla="*/ 2286000 w 2160"/>
              <a:gd name="T3" fmla="*/ 609600 h 384"/>
              <a:gd name="T4" fmla="*/ 2590800 w 2160"/>
              <a:gd name="T5" fmla="*/ 0 h 384"/>
              <a:gd name="T6" fmla="*/ 3429000 w 2160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" h="384">
                <a:moveTo>
                  <a:pt x="0" y="384"/>
                </a:moveTo>
                <a:lnTo>
                  <a:pt x="1440" y="384"/>
                </a:lnTo>
                <a:lnTo>
                  <a:pt x="1632" y="0"/>
                </a:lnTo>
                <a:lnTo>
                  <a:pt x="2160" y="0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990600" y="51816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>
                <a:latin typeface="Courier New" panose="02070309020205020404" pitchFamily="49" charset="0"/>
              </a:rPr>
              <a:t>11.001001...</a:t>
            </a: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1219200" y="2590800"/>
            <a:ext cx="0" cy="25908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1676400" y="2286000"/>
            <a:ext cx="4343400" cy="2895600"/>
          </a:xfrm>
          <a:custGeom>
            <a:avLst/>
            <a:gdLst>
              <a:gd name="T0" fmla="*/ 4343400 w 2736"/>
              <a:gd name="T1" fmla="*/ 0 h 1824"/>
              <a:gd name="T2" fmla="*/ 3657600 w 2736"/>
              <a:gd name="T3" fmla="*/ 0 h 1824"/>
              <a:gd name="T4" fmla="*/ 3276600 w 2736"/>
              <a:gd name="T5" fmla="*/ 685800 h 1824"/>
              <a:gd name="T6" fmla="*/ 0 w 2736"/>
              <a:gd name="T7" fmla="*/ 685800 h 1824"/>
              <a:gd name="T8" fmla="*/ 0 w 2736"/>
              <a:gd name="T9" fmla="*/ 2895600 h 18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36" h="1824">
                <a:moveTo>
                  <a:pt x="2736" y="0"/>
                </a:moveTo>
                <a:lnTo>
                  <a:pt x="2304" y="0"/>
                </a:lnTo>
                <a:lnTo>
                  <a:pt x="2064" y="432"/>
                </a:lnTo>
                <a:lnTo>
                  <a:pt x="0" y="432"/>
                </a:lnTo>
                <a:lnTo>
                  <a:pt x="0" y="1824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6105525" y="2209800"/>
            <a:ext cx="152400" cy="2286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6105525" y="2759075"/>
            <a:ext cx="152400" cy="2286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6108700" y="3314700"/>
            <a:ext cx="152400" cy="2286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6102350" y="3857625"/>
            <a:ext cx="152400" cy="2286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6102350" y="4406900"/>
            <a:ext cx="152400" cy="2286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6102350" y="4959350"/>
            <a:ext cx="152400" cy="228600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>
            <a:off x="2587625" y="4572000"/>
            <a:ext cx="3352800" cy="609600"/>
          </a:xfrm>
          <a:custGeom>
            <a:avLst/>
            <a:gdLst>
              <a:gd name="T0" fmla="*/ 3352800 w 2112"/>
              <a:gd name="T1" fmla="*/ 533400 h 384"/>
              <a:gd name="T2" fmla="*/ 2819400 w 2112"/>
              <a:gd name="T3" fmla="*/ 533400 h 384"/>
              <a:gd name="T4" fmla="*/ 2209800 w 2112"/>
              <a:gd name="T5" fmla="*/ 0 h 384"/>
              <a:gd name="T6" fmla="*/ 0 w 2112"/>
              <a:gd name="T7" fmla="*/ 0 h 384"/>
              <a:gd name="T8" fmla="*/ 0 w 2112"/>
              <a:gd name="T9" fmla="*/ 60960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12" h="384">
                <a:moveTo>
                  <a:pt x="2112" y="336"/>
                </a:moveTo>
                <a:lnTo>
                  <a:pt x="1776" y="336"/>
                </a:lnTo>
                <a:lnTo>
                  <a:pt x="1392" y="0"/>
                </a:lnTo>
                <a:lnTo>
                  <a:pt x="0" y="0"/>
                </a:lnTo>
                <a:lnTo>
                  <a:pt x="0" y="384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1143000" y="13648"/>
            <a:ext cx="77724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Exercise – Convert </a:t>
            </a:r>
            <a:r>
              <a:rPr lang="en-US" dirty="0" smtClean="0"/>
              <a:t>...</a:t>
            </a:r>
          </a:p>
        </p:txBody>
      </p:sp>
      <p:grpSp>
        <p:nvGrpSpPr>
          <p:cNvPr id="21" name="Group 3"/>
          <p:cNvGrpSpPr>
            <a:grpSpLocks/>
          </p:cNvGrpSpPr>
          <p:nvPr/>
        </p:nvGrpSpPr>
        <p:grpSpPr bwMode="auto">
          <a:xfrm>
            <a:off x="3130550" y="4953000"/>
            <a:ext cx="2965450" cy="457200"/>
            <a:chOff x="1972" y="3242"/>
            <a:chExt cx="1868" cy="288"/>
          </a:xfrm>
        </p:grpSpPr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1972" y="3242"/>
              <a:ext cx="18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/>
                <a:t>Don’t use a calculator!</a:t>
              </a:r>
            </a:p>
          </p:txBody>
        </p:sp>
        <p:sp>
          <p:nvSpPr>
            <p:cNvPr id="23" name="Line 5"/>
            <p:cNvSpPr>
              <a:spLocks noChangeShapeType="1"/>
            </p:cNvSpPr>
            <p:nvPr/>
          </p:nvSpPr>
          <p:spPr bwMode="auto">
            <a:xfrm>
              <a:off x="2016" y="3504"/>
              <a:ext cx="1776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24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74374"/>
              </p:ext>
            </p:extLst>
          </p:nvPr>
        </p:nvGraphicFramePr>
        <p:xfrm>
          <a:off x="609600" y="1600200"/>
          <a:ext cx="8153400" cy="3175000"/>
        </p:xfrm>
        <a:graphic>
          <a:graphicData uri="http://schemas.openxmlformats.org/drawingml/2006/table">
            <a:tbl>
              <a:tblPr/>
              <a:tblGrid>
                <a:gridCol w="1997075"/>
                <a:gridCol w="2765425"/>
                <a:gridCol w="1352550"/>
                <a:gridCol w="2038350"/>
              </a:tblGrid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Hexa-</a:t>
                      </a:r>
                      <a:b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101.1101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C.82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16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219200" y="0"/>
            <a:ext cx="77724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Exercise – Convert </a:t>
            </a:r>
            <a:r>
              <a:rPr lang="en-US" dirty="0" smtClean="0"/>
              <a:t>...</a:t>
            </a:r>
          </a:p>
        </p:txBody>
      </p:sp>
      <p:graphicFrame>
        <p:nvGraphicFramePr>
          <p:cNvPr id="4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565039"/>
              </p:ext>
            </p:extLst>
          </p:nvPr>
        </p:nvGraphicFramePr>
        <p:xfrm>
          <a:off x="990600" y="1447800"/>
          <a:ext cx="8153400" cy="3175000"/>
        </p:xfrm>
        <a:graphic>
          <a:graphicData uri="http://schemas.openxmlformats.org/drawingml/2006/table">
            <a:tbl>
              <a:tblPr/>
              <a:tblGrid>
                <a:gridCol w="1997075"/>
                <a:gridCol w="2765425"/>
                <a:gridCol w="1352550"/>
                <a:gridCol w="2038350"/>
              </a:tblGrid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Hexa-</a:t>
                      </a:r>
                      <a:b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29.8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11101.110011…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35.63…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1D.CC…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5.8125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101.1101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3.109375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11.000111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3.1C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12.5078125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1100.10000010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14.404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C.82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95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7060" y="737175"/>
            <a:ext cx="98889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binary addition is creating a sum of (1 + 1 = 10) i.e. 0 is written in the given column and a carry of 1 over to the next column</a:t>
            </a:r>
            <a:endParaRPr lang="en-US" sz="24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Binary addition was shown to be very simple to implement</a:t>
            </a: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Binary multiplication is similar to decimal </a:t>
            </a:r>
            <a:r>
              <a:rPr lang="en-US" sz="2400" dirty="0" smtClean="0"/>
              <a:t>multiplication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is simpler than decimal multiplication because only 0s and 1s are involved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215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b="1" dirty="0"/>
              <a:t>Tutorial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 dirty="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Acquire the knowledge of Binary </a:t>
            </a:r>
            <a:r>
              <a:rPr lang="en-US" sz="2400" dirty="0" smtClean="0"/>
              <a:t>addition 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Compute Binary multiplication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7243763" cy="367734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Multiplying powers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Binary Addition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Binary </a:t>
            </a:r>
            <a:r>
              <a:rPr lang="en-US" sz="2400" dirty="0" smtClean="0"/>
              <a:t>Multiplication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Fractions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fr-FR" sz="3200" b="1" dirty="0" err="1"/>
              <a:t>Review</a:t>
            </a:r>
            <a:r>
              <a:rPr lang="fr-FR" sz="3200" b="1" dirty="0"/>
              <a:t> – </a:t>
            </a:r>
            <a:r>
              <a:rPr lang="fr-FR" sz="3200" b="1" dirty="0" err="1"/>
              <a:t>multiplying</a:t>
            </a:r>
            <a:r>
              <a:rPr lang="fr-FR" sz="3200" b="1" dirty="0"/>
              <a:t> </a:t>
            </a:r>
            <a:r>
              <a:rPr lang="fr-FR" sz="3200" b="1" dirty="0" err="1"/>
              <a:t>powers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52400" y="1144091"/>
            <a:ext cx="4137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For common bases, add powers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008981" y="3636489"/>
            <a:ext cx="5126037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800">
                <a:latin typeface="Courier New" panose="02070309020205020404" pitchFamily="49" charset="0"/>
              </a:rPr>
              <a:t>2</a:t>
            </a:r>
            <a:r>
              <a:rPr lang="en-US" sz="2900" baseline="30000">
                <a:latin typeface="Courier New" panose="02070309020205020404" pitchFamily="49" charset="0"/>
              </a:rPr>
              <a:t>6</a:t>
            </a:r>
            <a:r>
              <a:rPr lang="en-US" sz="2800">
                <a:latin typeface="Courier New" panose="02070309020205020404" pitchFamily="49" charset="0"/>
              </a:rPr>
              <a:t> </a:t>
            </a:r>
            <a:r>
              <a:rPr lang="en-US" sz="2800">
                <a:latin typeface="Courier New" panose="02070309020205020404" pitchFamily="49" charset="0"/>
                <a:sym typeface="Symbol" panose="05050102010706020507" pitchFamily="18" charset="2"/>
              </a:rPr>
              <a:t></a:t>
            </a:r>
            <a:r>
              <a:rPr lang="en-US" sz="2800">
                <a:latin typeface="Courier New" panose="02070309020205020404" pitchFamily="49" charset="0"/>
              </a:rPr>
              <a:t> 2</a:t>
            </a:r>
            <a:r>
              <a:rPr lang="en-US" sz="2900" baseline="30000">
                <a:latin typeface="Courier New" panose="02070309020205020404" pitchFamily="49" charset="0"/>
              </a:rPr>
              <a:t>10</a:t>
            </a:r>
            <a:r>
              <a:rPr lang="en-US" sz="2800">
                <a:latin typeface="Courier New" panose="02070309020205020404" pitchFamily="49" charset="0"/>
              </a:rPr>
              <a:t> = 2</a:t>
            </a:r>
            <a:r>
              <a:rPr lang="en-US" sz="2900" baseline="30000">
                <a:latin typeface="Courier New" panose="02070309020205020404" pitchFamily="49" charset="0"/>
              </a:rPr>
              <a:t>16</a:t>
            </a:r>
            <a:r>
              <a:rPr lang="en-US" sz="2800">
                <a:latin typeface="Courier New" panose="02070309020205020404" pitchFamily="49" charset="0"/>
              </a:rPr>
              <a:t> = 65,536</a:t>
            </a:r>
            <a:br>
              <a:rPr lang="en-US" sz="2800">
                <a:latin typeface="Courier New" panose="02070309020205020404" pitchFamily="49" charset="0"/>
              </a:rPr>
            </a:br>
            <a:endParaRPr lang="en-US" sz="2800">
              <a:latin typeface="Courier New" panose="02070309020205020404" pitchFamily="49" charset="0"/>
            </a:endParaRPr>
          </a:p>
          <a:p>
            <a:pPr algn="ctr">
              <a:lnSpc>
                <a:spcPct val="80000"/>
              </a:lnSpc>
            </a:pPr>
            <a:r>
              <a:rPr lang="en-US" sz="2800">
                <a:latin typeface="Courier New" panose="02070309020205020404" pitchFamily="49" charset="0"/>
              </a:rPr>
              <a:t>or…</a:t>
            </a:r>
          </a:p>
          <a:p>
            <a:pPr algn="ctr">
              <a:lnSpc>
                <a:spcPct val="80000"/>
              </a:lnSpc>
            </a:pPr>
            <a:r>
              <a:rPr lang="en-US" sz="2800">
                <a:latin typeface="Courier New" panose="02070309020205020404" pitchFamily="49" charset="0"/>
              </a:rPr>
              <a:t/>
            </a:r>
            <a:br>
              <a:rPr lang="en-US" sz="2800">
                <a:latin typeface="Courier New" panose="02070309020205020404" pitchFamily="49" charset="0"/>
              </a:rPr>
            </a:br>
            <a:r>
              <a:rPr lang="en-US" sz="2800">
                <a:latin typeface="Courier New" panose="02070309020205020404" pitchFamily="49" charset="0"/>
              </a:rPr>
              <a:t>2</a:t>
            </a:r>
            <a:r>
              <a:rPr lang="en-US" sz="2900" baseline="30000">
                <a:latin typeface="Courier New" panose="02070309020205020404" pitchFamily="49" charset="0"/>
              </a:rPr>
              <a:t>6</a:t>
            </a:r>
            <a:r>
              <a:rPr lang="en-US" sz="2800">
                <a:latin typeface="Courier New" panose="02070309020205020404" pitchFamily="49" charset="0"/>
              </a:rPr>
              <a:t> </a:t>
            </a:r>
            <a:r>
              <a:rPr lang="en-US" sz="2800">
                <a:latin typeface="Courier New" panose="02070309020205020404" pitchFamily="49" charset="0"/>
                <a:sym typeface="Symbol" panose="05050102010706020507" pitchFamily="18" charset="2"/>
              </a:rPr>
              <a:t></a:t>
            </a:r>
            <a:r>
              <a:rPr lang="en-US" sz="2800">
                <a:latin typeface="Courier New" panose="02070309020205020404" pitchFamily="49" charset="0"/>
              </a:rPr>
              <a:t> 2</a:t>
            </a:r>
            <a:r>
              <a:rPr lang="en-US" sz="2900" baseline="30000">
                <a:latin typeface="Courier New" panose="02070309020205020404" pitchFamily="49" charset="0"/>
              </a:rPr>
              <a:t>10</a:t>
            </a:r>
            <a:r>
              <a:rPr lang="en-US" sz="2800">
                <a:latin typeface="Courier New" panose="02070309020205020404" pitchFamily="49" charset="0"/>
              </a:rPr>
              <a:t> = 64 </a:t>
            </a:r>
            <a:r>
              <a:rPr lang="en-US" sz="2800">
                <a:latin typeface="Courier New" panose="02070309020205020404" pitchFamily="49" charset="0"/>
                <a:sym typeface="Symbol" panose="05050102010706020507" pitchFamily="18" charset="2"/>
              </a:rPr>
              <a:t></a:t>
            </a:r>
            <a:r>
              <a:rPr lang="en-US" sz="2800">
                <a:latin typeface="Courier New" panose="02070309020205020404" pitchFamily="49" charset="0"/>
              </a:rPr>
              <a:t> 2</a:t>
            </a:r>
            <a:r>
              <a:rPr lang="en-US" sz="2900" baseline="30000">
                <a:latin typeface="Courier New" panose="02070309020205020404" pitchFamily="49" charset="0"/>
              </a:rPr>
              <a:t>10</a:t>
            </a:r>
            <a:r>
              <a:rPr lang="en-US" sz="2800">
                <a:latin typeface="Courier New" panose="02070309020205020404" pitchFamily="49" charset="0"/>
              </a:rPr>
              <a:t> = 64k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170238" y="2209800"/>
            <a:ext cx="2803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800">
                <a:latin typeface="Courier New" panose="02070309020205020404" pitchFamily="49" charset="0"/>
              </a:rPr>
              <a:t>a</a:t>
            </a:r>
            <a:r>
              <a:rPr lang="en-US" sz="2900" baseline="30000">
                <a:latin typeface="Courier New" panose="02070309020205020404" pitchFamily="49" charset="0"/>
              </a:rPr>
              <a:t>b</a:t>
            </a:r>
            <a:r>
              <a:rPr lang="en-US" sz="2800">
                <a:latin typeface="Courier New" panose="02070309020205020404" pitchFamily="49" charset="0"/>
              </a:rPr>
              <a:t> </a:t>
            </a:r>
            <a:r>
              <a:rPr lang="en-US" sz="2800">
                <a:latin typeface="Courier New" panose="02070309020205020404" pitchFamily="49" charset="0"/>
                <a:sym typeface="Symbol" panose="05050102010706020507" pitchFamily="18" charset="2"/>
              </a:rPr>
              <a:t></a:t>
            </a:r>
            <a:r>
              <a:rPr lang="en-US" sz="2800">
                <a:latin typeface="Courier New" panose="02070309020205020404" pitchFamily="49" charset="0"/>
              </a:rPr>
              <a:t> a</a:t>
            </a:r>
            <a:r>
              <a:rPr lang="en-US" sz="2900" baseline="30000">
                <a:latin typeface="Courier New" panose="02070309020205020404" pitchFamily="49" charset="0"/>
              </a:rPr>
              <a:t>c</a:t>
            </a:r>
            <a:r>
              <a:rPr lang="en-US" sz="2800">
                <a:latin typeface="Courier New" panose="02070309020205020404" pitchFamily="49" charset="0"/>
              </a:rPr>
              <a:t> = a</a:t>
            </a:r>
            <a:r>
              <a:rPr lang="en-US" sz="2900" baseline="30000">
                <a:latin typeface="Courier New" panose="02070309020205020404" pitchFamily="49" charset="0"/>
              </a:rPr>
              <a:t>b+c</a:t>
            </a:r>
          </a:p>
        </p:txBody>
      </p:sp>
    </p:spTree>
    <p:extLst>
      <p:ext uri="{BB962C8B-B14F-4D97-AF65-F5344CB8AC3E}">
        <p14:creationId xmlns:p14="http://schemas.microsoft.com/office/powerpoint/2010/main" val="128382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Binary Addition (1 of 2)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828049"/>
            <a:ext cx="2212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Two 1-bit values</a:t>
            </a:r>
          </a:p>
        </p:txBody>
      </p:sp>
      <p:graphicFrame>
        <p:nvGraphicFramePr>
          <p:cNvPr id="35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56322"/>
              </p:ext>
            </p:extLst>
          </p:nvPr>
        </p:nvGraphicFramePr>
        <p:xfrm>
          <a:off x="2209800" y="1958539"/>
          <a:ext cx="4495800" cy="2590800"/>
        </p:xfrm>
        <a:graphic>
          <a:graphicData uri="http://schemas.openxmlformats.org/drawingml/2006/table">
            <a:tbl>
              <a:tblPr/>
              <a:tblGrid>
                <a:gridCol w="1498600"/>
                <a:gridCol w="1498600"/>
                <a:gridCol w="1498600"/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36" name="AutoShape 47"/>
          <p:cNvSpPr>
            <a:spLocks noChangeArrowheads="1"/>
          </p:cNvSpPr>
          <p:nvPr/>
        </p:nvSpPr>
        <p:spPr bwMode="auto">
          <a:xfrm>
            <a:off x="7048500" y="4320739"/>
            <a:ext cx="1143000" cy="609600"/>
          </a:xfrm>
          <a:prstGeom prst="wedgeRoundRectCallout">
            <a:avLst>
              <a:gd name="adj1" fmla="val -109583"/>
              <a:gd name="adj2" fmla="val -55468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“two”</a:t>
            </a:r>
          </a:p>
        </p:txBody>
      </p:sp>
    </p:spTree>
    <p:extLst>
      <p:ext uri="{BB962C8B-B14F-4D97-AF65-F5344CB8AC3E}">
        <p14:creationId xmlns:p14="http://schemas.microsoft.com/office/powerpoint/2010/main" val="366795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1263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Binary Addition (2 of 2)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990600"/>
            <a:ext cx="4953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Two </a:t>
            </a:r>
            <a:r>
              <a:rPr lang="en-US" sz="2400" b="1" i="1" dirty="0"/>
              <a:t>n</a:t>
            </a:r>
            <a:r>
              <a:rPr lang="en-US" sz="2400" b="1" dirty="0"/>
              <a:t>-bit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Add individual bits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Propagate carries</a:t>
            </a:r>
          </a:p>
          <a:p>
            <a:pPr lvl="1"/>
            <a:r>
              <a:rPr lang="en-US" sz="2400" dirty="0"/>
              <a:t>E.g.,</a:t>
            </a: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3352800" y="3079750"/>
            <a:ext cx="36576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>
                <a:latin typeface="Courier New" panose="02070309020205020404" pitchFamily="49" charset="0"/>
              </a:rPr>
              <a:t>  10101     21</a:t>
            </a:r>
            <a:br>
              <a:rPr lang="en-US" sz="2800">
                <a:latin typeface="Courier New" panose="02070309020205020404" pitchFamily="49" charset="0"/>
              </a:rPr>
            </a:br>
            <a:r>
              <a:rPr lang="en-US" sz="2800">
                <a:latin typeface="Courier New" panose="02070309020205020404" pitchFamily="49" charset="0"/>
              </a:rPr>
              <a:t>+ 11001   + 25</a:t>
            </a:r>
            <a:br>
              <a:rPr lang="en-US" sz="2800">
                <a:latin typeface="Courier New" panose="02070309020205020404" pitchFamily="49" charset="0"/>
              </a:rPr>
            </a:br>
            <a:r>
              <a:rPr lang="en-US" sz="2800">
                <a:latin typeface="Courier New" panose="02070309020205020404" pitchFamily="49" charset="0"/>
              </a:rPr>
              <a:t> 101110     46</a:t>
            </a:r>
          </a:p>
        </p:txBody>
      </p:sp>
      <p:sp>
        <p:nvSpPr>
          <p:cNvPr id="11" name="Line 32"/>
          <p:cNvSpPr>
            <a:spLocks noChangeShapeType="1"/>
          </p:cNvSpPr>
          <p:nvPr/>
        </p:nvSpPr>
        <p:spPr bwMode="auto">
          <a:xfrm>
            <a:off x="3505200" y="391795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33"/>
          <p:cNvSpPr>
            <a:spLocks noChangeShapeType="1"/>
          </p:cNvSpPr>
          <p:nvPr/>
        </p:nvSpPr>
        <p:spPr bwMode="auto">
          <a:xfrm flipV="1">
            <a:off x="5562600" y="391795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4495800" y="2895600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4" name="Text Box 35"/>
          <p:cNvSpPr txBox="1">
            <a:spLocks noChangeArrowheads="1"/>
          </p:cNvSpPr>
          <p:nvPr/>
        </p:nvSpPr>
        <p:spPr bwMode="auto">
          <a:xfrm>
            <a:off x="3581400" y="2895600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37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1263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Multiplication (1 of 3)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063430"/>
            <a:ext cx="2824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Decimal (just for fun)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3810000" y="2133600"/>
            <a:ext cx="17526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>
                <a:latin typeface="Courier New" panose="02070309020205020404" pitchFamily="49" charset="0"/>
              </a:rPr>
              <a:t>   35</a:t>
            </a:r>
            <a:br>
              <a:rPr lang="en-US" sz="2800">
                <a:latin typeface="Courier New" panose="02070309020205020404" pitchFamily="49" charset="0"/>
              </a:rPr>
            </a:br>
            <a:r>
              <a:rPr lang="en-US" sz="2800">
                <a:latin typeface="Courier New" panose="02070309020205020404" pitchFamily="49" charset="0"/>
              </a:rPr>
              <a:t>x 105</a:t>
            </a:r>
            <a:br>
              <a:rPr lang="en-US" sz="2800">
                <a:latin typeface="Courier New" panose="02070309020205020404" pitchFamily="49" charset="0"/>
              </a:rPr>
            </a:br>
            <a:r>
              <a:rPr lang="en-US" sz="2800">
                <a:latin typeface="Courier New" panose="02070309020205020404" pitchFamily="49" charset="0"/>
              </a:rPr>
              <a:t>  175</a:t>
            </a:r>
            <a:br>
              <a:rPr lang="en-US" sz="2800">
                <a:latin typeface="Courier New" panose="02070309020205020404" pitchFamily="49" charset="0"/>
              </a:rPr>
            </a:br>
            <a:r>
              <a:rPr lang="en-US" sz="2800">
                <a:latin typeface="Courier New" panose="02070309020205020404" pitchFamily="49" charset="0"/>
              </a:rPr>
              <a:t> 000</a:t>
            </a:r>
            <a:br>
              <a:rPr lang="en-US" sz="2800">
                <a:latin typeface="Courier New" panose="02070309020205020404" pitchFamily="49" charset="0"/>
              </a:rPr>
            </a:br>
            <a:r>
              <a:rPr lang="en-US" sz="2800">
                <a:latin typeface="Courier New" panose="02070309020205020404" pitchFamily="49" charset="0"/>
              </a:rPr>
              <a:t> 35</a:t>
            </a:r>
            <a:br>
              <a:rPr lang="en-US" sz="2800">
                <a:latin typeface="Courier New" panose="02070309020205020404" pitchFamily="49" charset="0"/>
              </a:rPr>
            </a:br>
            <a:r>
              <a:rPr lang="en-US" sz="2800">
                <a:latin typeface="Courier New" panose="02070309020205020404" pitchFamily="49" charset="0"/>
              </a:rPr>
              <a:t> 3675</a:t>
            </a: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3886200" y="30480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3886200" y="42672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0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90488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Multiplication (2 of 3)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771823"/>
            <a:ext cx="3096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Binary, two 1-bit values</a:t>
            </a:r>
          </a:p>
        </p:txBody>
      </p:sp>
      <p:graphicFrame>
        <p:nvGraphicFramePr>
          <p:cNvPr id="11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299359"/>
              </p:ext>
            </p:extLst>
          </p:nvPr>
        </p:nvGraphicFramePr>
        <p:xfrm>
          <a:off x="2362200" y="1945530"/>
          <a:ext cx="4495800" cy="2590800"/>
        </p:xfrm>
        <a:graphic>
          <a:graphicData uri="http://schemas.openxmlformats.org/drawingml/2006/table">
            <a:tbl>
              <a:tblPr/>
              <a:tblGrid>
                <a:gridCol w="1498600"/>
                <a:gridCol w="1498600"/>
                <a:gridCol w="1498600"/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25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</TotalTime>
  <Words>310</Words>
  <Application>Microsoft Office PowerPoint</Application>
  <PresentationFormat>A4 Paper (210x297 mm)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PowerPoint Presentation</vt:lpstr>
      <vt:lpstr>Tutorial </vt:lpstr>
      <vt:lpstr>Objectives </vt:lpstr>
      <vt:lpstr>Topics</vt:lpstr>
      <vt:lpstr>Review – multiplying powers</vt:lpstr>
      <vt:lpstr>Binary Addition (1 of 2)</vt:lpstr>
      <vt:lpstr>Binary Addition (2 of 2)</vt:lpstr>
      <vt:lpstr>Multiplication (1 of 3)</vt:lpstr>
      <vt:lpstr>Multiplication (2 of 3)</vt:lpstr>
      <vt:lpstr>Multiplication (3 of 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412</cp:revision>
  <dcterms:created xsi:type="dcterms:W3CDTF">2006-08-16T00:00:00Z</dcterms:created>
  <dcterms:modified xsi:type="dcterms:W3CDTF">2017-07-07T04:47:14Z</dcterms:modified>
</cp:coreProperties>
</file>