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65" r:id="rId2"/>
    <p:sldId id="466" r:id="rId3"/>
    <p:sldId id="468" r:id="rId4"/>
    <p:sldId id="467" r:id="rId5"/>
    <p:sldId id="469" r:id="rId6"/>
    <p:sldId id="491" r:id="rId7"/>
    <p:sldId id="487" r:id="rId8"/>
    <p:sldId id="493" r:id="rId9"/>
    <p:sldId id="494" r:id="rId10"/>
    <p:sldId id="486" r:id="rId11"/>
    <p:sldId id="496" r:id="rId12"/>
    <p:sldId id="499" r:id="rId13"/>
    <p:sldId id="497" r:id="rId14"/>
    <p:sldId id="498" r:id="rId15"/>
    <p:sldId id="484" r:id="rId1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24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2934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90895" y="6629400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-25757" y="6629400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079192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Introduction to </a:t>
            </a:r>
            <a:r>
              <a:rPr lang="en-US" b="1" dirty="0"/>
              <a:t>D</a:t>
            </a:r>
            <a:r>
              <a:rPr lang="en-US" b="1" dirty="0" smtClean="0"/>
              <a:t>igital 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9224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Logic Function Implementation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838200"/>
            <a:ext cx="8191500" cy="502761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/>
              <a:t>Using Switches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For inputs: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1 is </a:t>
            </a:r>
            <a:r>
              <a:rPr lang="en-US" u="sng" dirty="0" smtClean="0">
                <a:cs typeface="Times New Roman" panose="02020603050405020304" pitchFamily="18" charset="0"/>
              </a:rPr>
              <a:t>switch closed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0 is </a:t>
            </a:r>
            <a:r>
              <a:rPr lang="en-US" u="sng" dirty="0" smtClean="0">
                <a:cs typeface="Times New Roman" panose="02020603050405020304" pitchFamily="18" charset="0"/>
              </a:rPr>
              <a:t>switch open</a:t>
            </a:r>
          </a:p>
          <a:p>
            <a:pPr lvl="2">
              <a:lnSpc>
                <a:spcPct val="90000"/>
              </a:lnSpc>
            </a:pPr>
            <a:endParaRPr lang="en-US" dirty="0" smtClean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For outputs: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1 is </a:t>
            </a:r>
            <a:r>
              <a:rPr lang="en-US" u="sng" dirty="0" smtClean="0">
                <a:cs typeface="Times New Roman" panose="02020603050405020304" pitchFamily="18" charset="0"/>
              </a:rPr>
              <a:t>light on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0 is </a:t>
            </a:r>
            <a:r>
              <a:rPr lang="en-US" u="sng" dirty="0" smtClean="0">
                <a:cs typeface="Times New Roman" panose="02020603050405020304" pitchFamily="18" charset="0"/>
              </a:rPr>
              <a:t>light off</a:t>
            </a:r>
            <a:endParaRPr lang="en-US" dirty="0" smtClean="0"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endParaRPr lang="en-US" dirty="0" smtClean="0"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cs typeface="Times New Roman" panose="02020603050405020304" pitchFamily="18" charset="0"/>
              </a:rPr>
              <a:t>NOT uses a switch such that: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1 is </a:t>
            </a:r>
            <a:r>
              <a:rPr lang="en-US" u="sng" dirty="0" smtClean="0">
                <a:cs typeface="Times New Roman" panose="02020603050405020304" pitchFamily="18" charset="0"/>
              </a:rPr>
              <a:t>switch open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anose="02020603050405020304" pitchFamily="18" charset="0"/>
              </a:rPr>
              <a:t>logic 0 is </a:t>
            </a:r>
            <a:r>
              <a:rPr lang="en-US" u="sng" dirty="0" smtClean="0">
                <a:cs typeface="Times New Roman" panose="02020603050405020304" pitchFamily="18" charset="0"/>
              </a:rPr>
              <a:t>switch closed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6019800" y="839884"/>
            <a:ext cx="3390900" cy="1543050"/>
            <a:chOff x="3373" y="833"/>
            <a:chExt cx="2136" cy="97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4147" y="1632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4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4474" y="1638"/>
              <a:ext cx="80" cy="68"/>
            </a:xfrm>
            <a:custGeom>
              <a:avLst/>
              <a:gdLst>
                <a:gd name="T0" fmla="*/ 80 w 80"/>
                <a:gd name="T1" fmla="*/ 34 h 68"/>
                <a:gd name="T2" fmla="*/ 79 w 80"/>
                <a:gd name="T3" fmla="*/ 43 h 68"/>
                <a:gd name="T4" fmla="*/ 75 w 80"/>
                <a:gd name="T5" fmla="*/ 51 h 68"/>
                <a:gd name="T6" fmla="*/ 68 w 80"/>
                <a:gd name="T7" fmla="*/ 58 h 68"/>
                <a:gd name="T8" fmla="*/ 60 w 80"/>
                <a:gd name="T9" fmla="*/ 64 h 68"/>
                <a:gd name="T10" fmla="*/ 51 w 80"/>
                <a:gd name="T11" fmla="*/ 67 h 68"/>
                <a:gd name="T12" fmla="*/ 40 w 80"/>
                <a:gd name="T13" fmla="*/ 68 h 68"/>
                <a:gd name="T14" fmla="*/ 30 w 80"/>
                <a:gd name="T15" fmla="*/ 67 h 68"/>
                <a:gd name="T16" fmla="*/ 20 w 80"/>
                <a:gd name="T17" fmla="*/ 64 h 68"/>
                <a:gd name="T18" fmla="*/ 12 w 80"/>
                <a:gd name="T19" fmla="*/ 58 h 68"/>
                <a:gd name="T20" fmla="*/ 6 w 80"/>
                <a:gd name="T21" fmla="*/ 51 h 68"/>
                <a:gd name="T22" fmla="*/ 2 w 80"/>
                <a:gd name="T23" fmla="*/ 43 h 68"/>
                <a:gd name="T24" fmla="*/ 0 w 80"/>
                <a:gd name="T25" fmla="*/ 34 h 68"/>
                <a:gd name="T26" fmla="*/ 2 w 80"/>
                <a:gd name="T27" fmla="*/ 25 h 68"/>
                <a:gd name="T28" fmla="*/ 6 w 80"/>
                <a:gd name="T29" fmla="*/ 17 h 68"/>
                <a:gd name="T30" fmla="*/ 12 w 80"/>
                <a:gd name="T31" fmla="*/ 10 h 68"/>
                <a:gd name="T32" fmla="*/ 20 w 80"/>
                <a:gd name="T33" fmla="*/ 4 h 68"/>
                <a:gd name="T34" fmla="*/ 30 w 80"/>
                <a:gd name="T35" fmla="*/ 1 h 68"/>
                <a:gd name="T36" fmla="*/ 40 w 80"/>
                <a:gd name="T37" fmla="*/ 0 h 68"/>
                <a:gd name="T38" fmla="*/ 51 w 80"/>
                <a:gd name="T39" fmla="*/ 1 h 68"/>
                <a:gd name="T40" fmla="*/ 60 w 80"/>
                <a:gd name="T41" fmla="*/ 4 h 68"/>
                <a:gd name="T42" fmla="*/ 68 w 80"/>
                <a:gd name="T43" fmla="*/ 10 h 68"/>
                <a:gd name="T44" fmla="*/ 75 w 80"/>
                <a:gd name="T45" fmla="*/ 17 h 68"/>
                <a:gd name="T46" fmla="*/ 79 w 80"/>
                <a:gd name="T47" fmla="*/ 25 h 68"/>
                <a:gd name="T48" fmla="*/ 80 w 80"/>
                <a:gd name="T49" fmla="*/ 34 h 68"/>
                <a:gd name="T50" fmla="*/ 80 w 80"/>
                <a:gd name="T51" fmla="*/ 34 h 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8">
                  <a:moveTo>
                    <a:pt x="80" y="34"/>
                  </a:moveTo>
                  <a:lnTo>
                    <a:pt x="79" y="43"/>
                  </a:lnTo>
                  <a:lnTo>
                    <a:pt x="75" y="51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7"/>
                  </a:lnTo>
                  <a:lnTo>
                    <a:pt x="40" y="68"/>
                  </a:lnTo>
                  <a:lnTo>
                    <a:pt x="30" y="67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6" y="51"/>
                  </a:lnTo>
                  <a:lnTo>
                    <a:pt x="2" y="43"/>
                  </a:lnTo>
                  <a:lnTo>
                    <a:pt x="0" y="34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0"/>
                  </a:lnTo>
                  <a:lnTo>
                    <a:pt x="20" y="4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4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4227" y="1529"/>
              <a:ext cx="24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387" y="1495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467" y="1563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387" y="1632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467" y="1701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948" y="1323"/>
              <a:ext cx="320" cy="275"/>
            </a:xfrm>
            <a:custGeom>
              <a:avLst/>
              <a:gdLst>
                <a:gd name="T0" fmla="*/ 320 w 320"/>
                <a:gd name="T1" fmla="*/ 137 h 275"/>
                <a:gd name="T2" fmla="*/ 319 w 320"/>
                <a:gd name="T3" fmla="*/ 155 h 275"/>
                <a:gd name="T4" fmla="*/ 315 w 320"/>
                <a:gd name="T5" fmla="*/ 172 h 275"/>
                <a:gd name="T6" fmla="*/ 308 w 320"/>
                <a:gd name="T7" fmla="*/ 189 h 275"/>
                <a:gd name="T8" fmla="*/ 300 w 320"/>
                <a:gd name="T9" fmla="*/ 205 h 275"/>
                <a:gd name="T10" fmla="*/ 288 w 320"/>
                <a:gd name="T11" fmla="*/ 220 h 275"/>
                <a:gd name="T12" fmla="*/ 275 w 320"/>
                <a:gd name="T13" fmla="*/ 232 h 275"/>
                <a:gd name="T14" fmla="*/ 260 w 320"/>
                <a:gd name="T15" fmla="*/ 245 h 275"/>
                <a:gd name="T16" fmla="*/ 243 w 320"/>
                <a:gd name="T17" fmla="*/ 255 h 275"/>
                <a:gd name="T18" fmla="*/ 225 w 320"/>
                <a:gd name="T19" fmla="*/ 263 h 275"/>
                <a:gd name="T20" fmla="*/ 205 w 320"/>
                <a:gd name="T21" fmla="*/ 269 h 275"/>
                <a:gd name="T22" fmla="*/ 185 w 320"/>
                <a:gd name="T23" fmla="*/ 272 h 275"/>
                <a:gd name="T24" fmla="*/ 165 w 320"/>
                <a:gd name="T25" fmla="*/ 275 h 275"/>
                <a:gd name="T26" fmla="*/ 144 w 320"/>
                <a:gd name="T27" fmla="*/ 274 h 275"/>
                <a:gd name="T28" fmla="*/ 124 w 320"/>
                <a:gd name="T29" fmla="*/ 271 h 275"/>
                <a:gd name="T30" fmla="*/ 105 w 320"/>
                <a:gd name="T31" fmla="*/ 267 h 275"/>
                <a:gd name="T32" fmla="*/ 85 w 320"/>
                <a:gd name="T33" fmla="*/ 259 h 275"/>
                <a:gd name="T34" fmla="*/ 68 w 320"/>
                <a:gd name="T35" fmla="*/ 250 h 275"/>
                <a:gd name="T36" fmla="*/ 52 w 320"/>
                <a:gd name="T37" fmla="*/ 239 h 275"/>
                <a:gd name="T38" fmla="*/ 39 w 320"/>
                <a:gd name="T39" fmla="*/ 227 h 275"/>
                <a:gd name="T40" fmla="*/ 25 w 320"/>
                <a:gd name="T41" fmla="*/ 212 h 275"/>
                <a:gd name="T42" fmla="*/ 16 w 320"/>
                <a:gd name="T43" fmla="*/ 197 h 275"/>
                <a:gd name="T44" fmla="*/ 8 w 320"/>
                <a:gd name="T45" fmla="*/ 181 h 275"/>
                <a:gd name="T46" fmla="*/ 3 w 320"/>
                <a:gd name="T47" fmla="*/ 164 h 275"/>
                <a:gd name="T48" fmla="*/ 0 w 320"/>
                <a:gd name="T49" fmla="*/ 147 h 275"/>
                <a:gd name="T50" fmla="*/ 0 w 320"/>
                <a:gd name="T51" fmla="*/ 128 h 275"/>
                <a:gd name="T52" fmla="*/ 3 w 320"/>
                <a:gd name="T53" fmla="*/ 111 h 275"/>
                <a:gd name="T54" fmla="*/ 8 w 320"/>
                <a:gd name="T55" fmla="*/ 94 h 275"/>
                <a:gd name="T56" fmla="*/ 16 w 320"/>
                <a:gd name="T57" fmla="*/ 78 h 275"/>
                <a:gd name="T58" fmla="*/ 25 w 320"/>
                <a:gd name="T59" fmla="*/ 63 h 275"/>
                <a:gd name="T60" fmla="*/ 39 w 320"/>
                <a:gd name="T61" fmla="*/ 48 h 275"/>
                <a:gd name="T62" fmla="*/ 52 w 320"/>
                <a:gd name="T63" fmla="*/ 36 h 275"/>
                <a:gd name="T64" fmla="*/ 68 w 320"/>
                <a:gd name="T65" fmla="*/ 25 h 275"/>
                <a:gd name="T66" fmla="*/ 85 w 320"/>
                <a:gd name="T67" fmla="*/ 16 h 275"/>
                <a:gd name="T68" fmla="*/ 105 w 320"/>
                <a:gd name="T69" fmla="*/ 8 h 275"/>
                <a:gd name="T70" fmla="*/ 124 w 320"/>
                <a:gd name="T71" fmla="*/ 3 h 275"/>
                <a:gd name="T72" fmla="*/ 144 w 320"/>
                <a:gd name="T73" fmla="*/ 1 h 275"/>
                <a:gd name="T74" fmla="*/ 165 w 320"/>
                <a:gd name="T75" fmla="*/ 0 h 275"/>
                <a:gd name="T76" fmla="*/ 185 w 320"/>
                <a:gd name="T77" fmla="*/ 2 h 275"/>
                <a:gd name="T78" fmla="*/ 205 w 320"/>
                <a:gd name="T79" fmla="*/ 6 h 275"/>
                <a:gd name="T80" fmla="*/ 225 w 320"/>
                <a:gd name="T81" fmla="*/ 11 h 275"/>
                <a:gd name="T82" fmla="*/ 243 w 320"/>
                <a:gd name="T83" fmla="*/ 20 h 275"/>
                <a:gd name="T84" fmla="*/ 260 w 320"/>
                <a:gd name="T85" fmla="*/ 30 h 275"/>
                <a:gd name="T86" fmla="*/ 275 w 320"/>
                <a:gd name="T87" fmla="*/ 42 h 275"/>
                <a:gd name="T88" fmla="*/ 288 w 320"/>
                <a:gd name="T89" fmla="*/ 55 h 275"/>
                <a:gd name="T90" fmla="*/ 300 w 320"/>
                <a:gd name="T91" fmla="*/ 70 h 275"/>
                <a:gd name="T92" fmla="*/ 308 w 320"/>
                <a:gd name="T93" fmla="*/ 86 h 275"/>
                <a:gd name="T94" fmla="*/ 315 w 320"/>
                <a:gd name="T95" fmla="*/ 103 h 275"/>
                <a:gd name="T96" fmla="*/ 319 w 320"/>
                <a:gd name="T97" fmla="*/ 120 h 275"/>
                <a:gd name="T98" fmla="*/ 320 w 320"/>
                <a:gd name="T99" fmla="*/ 137 h 275"/>
                <a:gd name="T100" fmla="*/ 320 w 320"/>
                <a:gd name="T101" fmla="*/ 137 h 27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0" h="275">
                  <a:moveTo>
                    <a:pt x="320" y="137"/>
                  </a:moveTo>
                  <a:lnTo>
                    <a:pt x="319" y="155"/>
                  </a:lnTo>
                  <a:lnTo>
                    <a:pt x="315" y="172"/>
                  </a:lnTo>
                  <a:lnTo>
                    <a:pt x="308" y="189"/>
                  </a:lnTo>
                  <a:lnTo>
                    <a:pt x="300" y="205"/>
                  </a:lnTo>
                  <a:lnTo>
                    <a:pt x="288" y="220"/>
                  </a:lnTo>
                  <a:lnTo>
                    <a:pt x="275" y="232"/>
                  </a:lnTo>
                  <a:lnTo>
                    <a:pt x="260" y="245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5"/>
                  </a:lnTo>
                  <a:lnTo>
                    <a:pt x="144" y="274"/>
                  </a:lnTo>
                  <a:lnTo>
                    <a:pt x="124" y="271"/>
                  </a:lnTo>
                  <a:lnTo>
                    <a:pt x="105" y="267"/>
                  </a:lnTo>
                  <a:lnTo>
                    <a:pt x="85" y="259"/>
                  </a:lnTo>
                  <a:lnTo>
                    <a:pt x="68" y="250"/>
                  </a:lnTo>
                  <a:lnTo>
                    <a:pt x="52" y="239"/>
                  </a:lnTo>
                  <a:lnTo>
                    <a:pt x="39" y="227"/>
                  </a:lnTo>
                  <a:lnTo>
                    <a:pt x="25" y="212"/>
                  </a:lnTo>
                  <a:lnTo>
                    <a:pt x="16" y="197"/>
                  </a:lnTo>
                  <a:lnTo>
                    <a:pt x="8" y="181"/>
                  </a:lnTo>
                  <a:lnTo>
                    <a:pt x="3" y="164"/>
                  </a:lnTo>
                  <a:lnTo>
                    <a:pt x="0" y="147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4"/>
                  </a:lnTo>
                  <a:lnTo>
                    <a:pt x="16" y="78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6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6"/>
                  </a:lnTo>
                  <a:lnTo>
                    <a:pt x="225" y="11"/>
                  </a:lnTo>
                  <a:lnTo>
                    <a:pt x="243" y="20"/>
                  </a:lnTo>
                  <a:lnTo>
                    <a:pt x="260" y="30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70"/>
                  </a:lnTo>
                  <a:lnTo>
                    <a:pt x="308" y="86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828" y="146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4988" y="139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02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5028" y="1392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108" y="1392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510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148" y="1426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5188" y="1460"/>
              <a:ext cx="1" cy="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188" y="1460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3"/>
            <p:cNvSpPr>
              <a:spLocks/>
            </p:cNvSpPr>
            <p:nvPr/>
          </p:nvSpPr>
          <p:spPr bwMode="auto">
            <a:xfrm>
              <a:off x="4114" y="1191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5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5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6 h 69"/>
                <a:gd name="T28" fmla="*/ 5 w 80"/>
                <a:gd name="T29" fmla="*/ 18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2 h 69"/>
                <a:gd name="T36" fmla="*/ 40 w 80"/>
                <a:gd name="T37" fmla="*/ 0 h 69"/>
                <a:gd name="T38" fmla="*/ 51 w 80"/>
                <a:gd name="T39" fmla="*/ 2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8 h 69"/>
                <a:gd name="T46" fmla="*/ 79 w 80"/>
                <a:gd name="T47" fmla="*/ 26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5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5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6"/>
                  </a:lnTo>
                  <a:lnTo>
                    <a:pt x="5" y="18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2"/>
                  </a:lnTo>
                  <a:lnTo>
                    <a:pt x="40" y="0"/>
                  </a:lnTo>
                  <a:lnTo>
                    <a:pt x="51" y="2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8"/>
                  </a:lnTo>
                  <a:lnTo>
                    <a:pt x="79" y="26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4"/>
            <p:cNvSpPr>
              <a:spLocks/>
            </p:cNvSpPr>
            <p:nvPr/>
          </p:nvSpPr>
          <p:spPr bwMode="auto">
            <a:xfrm>
              <a:off x="4441" y="119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 flipV="1">
              <a:off x="4194" y="1088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>
              <a:off x="4508" y="1220"/>
              <a:ext cx="3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4828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4"/>
            <p:cNvSpPr>
              <a:spLocks noChangeShapeType="1"/>
            </p:cNvSpPr>
            <p:nvPr/>
          </p:nvSpPr>
          <p:spPr bwMode="auto">
            <a:xfrm flipH="1">
              <a:off x="4548" y="166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 flipH="1">
              <a:off x="3947" y="1666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V="1">
              <a:off x="3947" y="1220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3947" y="1220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 flipH="1">
              <a:off x="3507" y="1426"/>
              <a:ext cx="4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3507" y="1426"/>
              <a:ext cx="1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3507" y="1701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1"/>
            <p:cNvSpPr>
              <a:spLocks noChangeShapeType="1"/>
            </p:cNvSpPr>
            <p:nvPr/>
          </p:nvSpPr>
          <p:spPr bwMode="auto">
            <a:xfrm>
              <a:off x="3507" y="1804"/>
              <a:ext cx="20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 flipV="1">
              <a:off x="5508" y="1460"/>
              <a:ext cx="1" cy="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H="1">
              <a:off x="5308" y="1460"/>
              <a:ext cx="20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66"/>
            <p:cNvSpPr>
              <a:spLocks noChangeArrowheads="1"/>
            </p:cNvSpPr>
            <p:nvPr/>
          </p:nvSpPr>
          <p:spPr bwMode="auto">
            <a:xfrm>
              <a:off x="3373" y="833"/>
              <a:ext cx="20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 b="1" dirty="0">
                  <a:solidFill>
                    <a:srgbClr val="000000"/>
                  </a:solidFill>
                  <a:latin typeface="+mj-lt"/>
                </a:rPr>
                <a:t>Switches in parallel =&gt; OR</a:t>
              </a:r>
              <a:endParaRPr lang="en-US" sz="2800" b="1" dirty="0">
                <a:latin typeface="+mj-lt"/>
              </a:endParaRPr>
            </a:p>
          </p:txBody>
        </p:sp>
      </p:grpSp>
      <p:grpSp>
        <p:nvGrpSpPr>
          <p:cNvPr id="40" name="Group 136"/>
          <p:cNvGrpSpPr>
            <a:grpSpLocks/>
          </p:cNvGrpSpPr>
          <p:nvPr/>
        </p:nvGrpSpPr>
        <p:grpSpPr bwMode="auto">
          <a:xfrm>
            <a:off x="5956299" y="2905271"/>
            <a:ext cx="3408363" cy="1362075"/>
            <a:chOff x="3362" y="2045"/>
            <a:chExt cx="2147" cy="858"/>
          </a:xfrm>
        </p:grpSpPr>
        <p:sp>
          <p:nvSpPr>
            <p:cNvPr id="41" name="Freeform 23"/>
            <p:cNvSpPr>
              <a:spLocks/>
            </p:cNvSpPr>
            <p:nvPr/>
          </p:nvSpPr>
          <p:spPr bwMode="auto">
            <a:xfrm>
              <a:off x="4988" y="2319"/>
              <a:ext cx="320" cy="274"/>
            </a:xfrm>
            <a:custGeom>
              <a:avLst/>
              <a:gdLst>
                <a:gd name="T0" fmla="*/ 320 w 320"/>
                <a:gd name="T1" fmla="*/ 137 h 274"/>
                <a:gd name="T2" fmla="*/ 319 w 320"/>
                <a:gd name="T3" fmla="*/ 154 h 274"/>
                <a:gd name="T4" fmla="*/ 315 w 320"/>
                <a:gd name="T5" fmla="*/ 171 h 274"/>
                <a:gd name="T6" fmla="*/ 308 w 320"/>
                <a:gd name="T7" fmla="*/ 188 h 274"/>
                <a:gd name="T8" fmla="*/ 300 w 320"/>
                <a:gd name="T9" fmla="*/ 204 h 274"/>
                <a:gd name="T10" fmla="*/ 288 w 320"/>
                <a:gd name="T11" fmla="*/ 219 h 274"/>
                <a:gd name="T12" fmla="*/ 275 w 320"/>
                <a:gd name="T13" fmla="*/ 232 h 274"/>
                <a:gd name="T14" fmla="*/ 260 w 320"/>
                <a:gd name="T15" fmla="*/ 244 h 274"/>
                <a:gd name="T16" fmla="*/ 243 w 320"/>
                <a:gd name="T17" fmla="*/ 255 h 274"/>
                <a:gd name="T18" fmla="*/ 225 w 320"/>
                <a:gd name="T19" fmla="*/ 263 h 274"/>
                <a:gd name="T20" fmla="*/ 205 w 320"/>
                <a:gd name="T21" fmla="*/ 269 h 274"/>
                <a:gd name="T22" fmla="*/ 185 w 320"/>
                <a:gd name="T23" fmla="*/ 272 h 274"/>
                <a:gd name="T24" fmla="*/ 165 w 320"/>
                <a:gd name="T25" fmla="*/ 274 h 274"/>
                <a:gd name="T26" fmla="*/ 144 w 320"/>
                <a:gd name="T27" fmla="*/ 273 h 274"/>
                <a:gd name="T28" fmla="*/ 124 w 320"/>
                <a:gd name="T29" fmla="*/ 271 h 274"/>
                <a:gd name="T30" fmla="*/ 105 w 320"/>
                <a:gd name="T31" fmla="*/ 266 h 274"/>
                <a:gd name="T32" fmla="*/ 85 w 320"/>
                <a:gd name="T33" fmla="*/ 258 h 274"/>
                <a:gd name="T34" fmla="*/ 68 w 320"/>
                <a:gd name="T35" fmla="*/ 249 h 274"/>
                <a:gd name="T36" fmla="*/ 52 w 320"/>
                <a:gd name="T37" fmla="*/ 239 h 274"/>
                <a:gd name="T38" fmla="*/ 39 w 320"/>
                <a:gd name="T39" fmla="*/ 226 h 274"/>
                <a:gd name="T40" fmla="*/ 25 w 320"/>
                <a:gd name="T41" fmla="*/ 211 h 274"/>
                <a:gd name="T42" fmla="*/ 16 w 320"/>
                <a:gd name="T43" fmla="*/ 196 h 274"/>
                <a:gd name="T44" fmla="*/ 8 w 320"/>
                <a:gd name="T45" fmla="*/ 180 h 274"/>
                <a:gd name="T46" fmla="*/ 3 w 320"/>
                <a:gd name="T47" fmla="*/ 163 h 274"/>
                <a:gd name="T48" fmla="*/ 0 w 320"/>
                <a:gd name="T49" fmla="*/ 146 h 274"/>
                <a:gd name="T50" fmla="*/ 0 w 320"/>
                <a:gd name="T51" fmla="*/ 128 h 274"/>
                <a:gd name="T52" fmla="*/ 3 w 320"/>
                <a:gd name="T53" fmla="*/ 111 h 274"/>
                <a:gd name="T54" fmla="*/ 8 w 320"/>
                <a:gd name="T55" fmla="*/ 93 h 274"/>
                <a:gd name="T56" fmla="*/ 16 w 320"/>
                <a:gd name="T57" fmla="*/ 77 h 274"/>
                <a:gd name="T58" fmla="*/ 25 w 320"/>
                <a:gd name="T59" fmla="*/ 63 h 274"/>
                <a:gd name="T60" fmla="*/ 39 w 320"/>
                <a:gd name="T61" fmla="*/ 48 h 274"/>
                <a:gd name="T62" fmla="*/ 52 w 320"/>
                <a:gd name="T63" fmla="*/ 35 h 274"/>
                <a:gd name="T64" fmla="*/ 68 w 320"/>
                <a:gd name="T65" fmla="*/ 25 h 274"/>
                <a:gd name="T66" fmla="*/ 85 w 320"/>
                <a:gd name="T67" fmla="*/ 16 h 274"/>
                <a:gd name="T68" fmla="*/ 105 w 320"/>
                <a:gd name="T69" fmla="*/ 8 h 274"/>
                <a:gd name="T70" fmla="*/ 124 w 320"/>
                <a:gd name="T71" fmla="*/ 3 h 274"/>
                <a:gd name="T72" fmla="*/ 144 w 320"/>
                <a:gd name="T73" fmla="*/ 1 h 274"/>
                <a:gd name="T74" fmla="*/ 165 w 320"/>
                <a:gd name="T75" fmla="*/ 0 h 274"/>
                <a:gd name="T76" fmla="*/ 185 w 320"/>
                <a:gd name="T77" fmla="*/ 2 h 274"/>
                <a:gd name="T78" fmla="*/ 205 w 320"/>
                <a:gd name="T79" fmla="*/ 5 h 274"/>
                <a:gd name="T80" fmla="*/ 225 w 320"/>
                <a:gd name="T81" fmla="*/ 11 h 274"/>
                <a:gd name="T82" fmla="*/ 243 w 320"/>
                <a:gd name="T83" fmla="*/ 19 h 274"/>
                <a:gd name="T84" fmla="*/ 260 w 320"/>
                <a:gd name="T85" fmla="*/ 29 h 274"/>
                <a:gd name="T86" fmla="*/ 275 w 320"/>
                <a:gd name="T87" fmla="*/ 42 h 274"/>
                <a:gd name="T88" fmla="*/ 288 w 320"/>
                <a:gd name="T89" fmla="*/ 55 h 274"/>
                <a:gd name="T90" fmla="*/ 300 w 320"/>
                <a:gd name="T91" fmla="*/ 69 h 274"/>
                <a:gd name="T92" fmla="*/ 308 w 320"/>
                <a:gd name="T93" fmla="*/ 85 h 274"/>
                <a:gd name="T94" fmla="*/ 315 w 320"/>
                <a:gd name="T95" fmla="*/ 103 h 274"/>
                <a:gd name="T96" fmla="*/ 319 w 320"/>
                <a:gd name="T97" fmla="*/ 120 h 274"/>
                <a:gd name="T98" fmla="*/ 320 w 320"/>
                <a:gd name="T99" fmla="*/ 137 h 274"/>
                <a:gd name="T100" fmla="*/ 320 w 320"/>
                <a:gd name="T101" fmla="*/ 137 h 2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20" h="274">
                  <a:moveTo>
                    <a:pt x="320" y="137"/>
                  </a:moveTo>
                  <a:lnTo>
                    <a:pt x="319" y="154"/>
                  </a:lnTo>
                  <a:lnTo>
                    <a:pt x="315" y="171"/>
                  </a:lnTo>
                  <a:lnTo>
                    <a:pt x="308" y="188"/>
                  </a:lnTo>
                  <a:lnTo>
                    <a:pt x="300" y="204"/>
                  </a:lnTo>
                  <a:lnTo>
                    <a:pt x="288" y="219"/>
                  </a:lnTo>
                  <a:lnTo>
                    <a:pt x="275" y="232"/>
                  </a:lnTo>
                  <a:lnTo>
                    <a:pt x="260" y="244"/>
                  </a:lnTo>
                  <a:lnTo>
                    <a:pt x="243" y="255"/>
                  </a:lnTo>
                  <a:lnTo>
                    <a:pt x="225" y="263"/>
                  </a:lnTo>
                  <a:lnTo>
                    <a:pt x="205" y="269"/>
                  </a:lnTo>
                  <a:lnTo>
                    <a:pt x="185" y="272"/>
                  </a:lnTo>
                  <a:lnTo>
                    <a:pt x="165" y="274"/>
                  </a:lnTo>
                  <a:lnTo>
                    <a:pt x="144" y="273"/>
                  </a:lnTo>
                  <a:lnTo>
                    <a:pt x="124" y="271"/>
                  </a:lnTo>
                  <a:lnTo>
                    <a:pt x="105" y="266"/>
                  </a:lnTo>
                  <a:lnTo>
                    <a:pt x="85" y="258"/>
                  </a:lnTo>
                  <a:lnTo>
                    <a:pt x="68" y="249"/>
                  </a:lnTo>
                  <a:lnTo>
                    <a:pt x="52" y="239"/>
                  </a:lnTo>
                  <a:lnTo>
                    <a:pt x="39" y="226"/>
                  </a:lnTo>
                  <a:lnTo>
                    <a:pt x="25" y="211"/>
                  </a:lnTo>
                  <a:lnTo>
                    <a:pt x="16" y="196"/>
                  </a:lnTo>
                  <a:lnTo>
                    <a:pt x="8" y="180"/>
                  </a:lnTo>
                  <a:lnTo>
                    <a:pt x="3" y="163"/>
                  </a:lnTo>
                  <a:lnTo>
                    <a:pt x="0" y="146"/>
                  </a:lnTo>
                  <a:lnTo>
                    <a:pt x="0" y="128"/>
                  </a:lnTo>
                  <a:lnTo>
                    <a:pt x="3" y="111"/>
                  </a:lnTo>
                  <a:lnTo>
                    <a:pt x="8" y="93"/>
                  </a:lnTo>
                  <a:lnTo>
                    <a:pt x="16" y="77"/>
                  </a:lnTo>
                  <a:lnTo>
                    <a:pt x="25" y="63"/>
                  </a:lnTo>
                  <a:lnTo>
                    <a:pt x="39" y="48"/>
                  </a:lnTo>
                  <a:lnTo>
                    <a:pt x="52" y="35"/>
                  </a:lnTo>
                  <a:lnTo>
                    <a:pt x="68" y="25"/>
                  </a:lnTo>
                  <a:lnTo>
                    <a:pt x="85" y="16"/>
                  </a:lnTo>
                  <a:lnTo>
                    <a:pt x="105" y="8"/>
                  </a:lnTo>
                  <a:lnTo>
                    <a:pt x="124" y="3"/>
                  </a:lnTo>
                  <a:lnTo>
                    <a:pt x="144" y="1"/>
                  </a:lnTo>
                  <a:lnTo>
                    <a:pt x="165" y="0"/>
                  </a:lnTo>
                  <a:lnTo>
                    <a:pt x="185" y="2"/>
                  </a:lnTo>
                  <a:lnTo>
                    <a:pt x="205" y="5"/>
                  </a:lnTo>
                  <a:lnTo>
                    <a:pt x="225" y="11"/>
                  </a:lnTo>
                  <a:lnTo>
                    <a:pt x="243" y="19"/>
                  </a:lnTo>
                  <a:lnTo>
                    <a:pt x="260" y="29"/>
                  </a:lnTo>
                  <a:lnTo>
                    <a:pt x="275" y="42"/>
                  </a:lnTo>
                  <a:lnTo>
                    <a:pt x="288" y="55"/>
                  </a:lnTo>
                  <a:lnTo>
                    <a:pt x="300" y="69"/>
                  </a:lnTo>
                  <a:lnTo>
                    <a:pt x="308" y="85"/>
                  </a:lnTo>
                  <a:lnTo>
                    <a:pt x="315" y="103"/>
                  </a:lnTo>
                  <a:lnTo>
                    <a:pt x="319" y="120"/>
                  </a:lnTo>
                  <a:lnTo>
                    <a:pt x="320" y="137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486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3" name="Line 25"/>
            <p:cNvSpPr>
              <a:spLocks noChangeShapeType="1"/>
            </p:cNvSpPr>
            <p:nvPr/>
          </p:nvSpPr>
          <p:spPr bwMode="auto">
            <a:xfrm flipV="1">
              <a:off x="5028" y="2387"/>
              <a:ext cx="40" cy="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506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 flipV="1">
              <a:off x="5068" y="2387"/>
              <a:ext cx="8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5148" y="2387"/>
              <a:ext cx="1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7" name="Line 29"/>
            <p:cNvSpPr>
              <a:spLocks noChangeShapeType="1"/>
            </p:cNvSpPr>
            <p:nvPr/>
          </p:nvSpPr>
          <p:spPr bwMode="auto">
            <a:xfrm flipV="1">
              <a:off x="514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>
              <a:off x="5188" y="2422"/>
              <a:ext cx="40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 flipV="1">
              <a:off x="5228" y="2456"/>
              <a:ext cx="1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5228" y="2456"/>
              <a:ext cx="1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38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5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5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>
              <a:off x="42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8 w 80"/>
                <a:gd name="T3" fmla="*/ 44 h 69"/>
                <a:gd name="T4" fmla="*/ 74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0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0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4 w 80"/>
                <a:gd name="T45" fmla="*/ 17 h 69"/>
                <a:gd name="T46" fmla="*/ 78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8" y="44"/>
                  </a:lnTo>
                  <a:lnTo>
                    <a:pt x="74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0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0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4" y="17"/>
                  </a:lnTo>
                  <a:lnTo>
                    <a:pt x="78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3" name="Line 38"/>
            <p:cNvSpPr>
              <a:spLocks noChangeShapeType="1"/>
            </p:cNvSpPr>
            <p:nvPr/>
          </p:nvSpPr>
          <p:spPr bwMode="auto">
            <a:xfrm flipV="1">
              <a:off x="39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>
              <a:off x="4474" y="2427"/>
              <a:ext cx="80" cy="69"/>
            </a:xfrm>
            <a:custGeom>
              <a:avLst/>
              <a:gdLst>
                <a:gd name="T0" fmla="*/ 80 w 80"/>
                <a:gd name="T1" fmla="*/ 35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9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30 w 80"/>
                <a:gd name="T15" fmla="*/ 68 h 69"/>
                <a:gd name="T16" fmla="*/ 20 w 80"/>
                <a:gd name="T17" fmla="*/ 64 h 69"/>
                <a:gd name="T18" fmla="*/ 12 w 80"/>
                <a:gd name="T19" fmla="*/ 59 h 69"/>
                <a:gd name="T20" fmla="*/ 6 w 80"/>
                <a:gd name="T21" fmla="*/ 52 h 69"/>
                <a:gd name="T22" fmla="*/ 2 w 80"/>
                <a:gd name="T23" fmla="*/ 44 h 69"/>
                <a:gd name="T24" fmla="*/ 0 w 80"/>
                <a:gd name="T25" fmla="*/ 35 h 69"/>
                <a:gd name="T26" fmla="*/ 2 w 80"/>
                <a:gd name="T27" fmla="*/ 25 h 69"/>
                <a:gd name="T28" fmla="*/ 6 w 80"/>
                <a:gd name="T29" fmla="*/ 17 h 69"/>
                <a:gd name="T30" fmla="*/ 12 w 80"/>
                <a:gd name="T31" fmla="*/ 11 h 69"/>
                <a:gd name="T32" fmla="*/ 20 w 80"/>
                <a:gd name="T33" fmla="*/ 5 h 69"/>
                <a:gd name="T34" fmla="*/ 30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1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5 h 69"/>
                <a:gd name="T50" fmla="*/ 80 w 80"/>
                <a:gd name="T51" fmla="*/ 35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5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9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30" y="68"/>
                  </a:lnTo>
                  <a:lnTo>
                    <a:pt x="20" y="64"/>
                  </a:lnTo>
                  <a:lnTo>
                    <a:pt x="12" y="59"/>
                  </a:lnTo>
                  <a:lnTo>
                    <a:pt x="6" y="52"/>
                  </a:lnTo>
                  <a:lnTo>
                    <a:pt x="2" y="44"/>
                  </a:lnTo>
                  <a:lnTo>
                    <a:pt x="0" y="35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1"/>
                  </a:lnTo>
                  <a:lnTo>
                    <a:pt x="20" y="5"/>
                  </a:lnTo>
                  <a:lnTo>
                    <a:pt x="30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1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>
              <a:off x="4801" y="2433"/>
              <a:ext cx="80" cy="69"/>
            </a:xfrm>
            <a:custGeom>
              <a:avLst/>
              <a:gdLst>
                <a:gd name="T0" fmla="*/ 80 w 80"/>
                <a:gd name="T1" fmla="*/ 34 h 69"/>
                <a:gd name="T2" fmla="*/ 79 w 80"/>
                <a:gd name="T3" fmla="*/ 44 h 69"/>
                <a:gd name="T4" fmla="*/ 75 w 80"/>
                <a:gd name="T5" fmla="*/ 52 h 69"/>
                <a:gd name="T6" fmla="*/ 68 w 80"/>
                <a:gd name="T7" fmla="*/ 58 h 69"/>
                <a:gd name="T8" fmla="*/ 60 w 80"/>
                <a:gd name="T9" fmla="*/ 64 h 69"/>
                <a:gd name="T10" fmla="*/ 51 w 80"/>
                <a:gd name="T11" fmla="*/ 68 h 69"/>
                <a:gd name="T12" fmla="*/ 40 w 80"/>
                <a:gd name="T13" fmla="*/ 69 h 69"/>
                <a:gd name="T14" fmla="*/ 29 w 80"/>
                <a:gd name="T15" fmla="*/ 68 h 69"/>
                <a:gd name="T16" fmla="*/ 20 w 80"/>
                <a:gd name="T17" fmla="*/ 64 h 69"/>
                <a:gd name="T18" fmla="*/ 12 w 80"/>
                <a:gd name="T19" fmla="*/ 58 h 69"/>
                <a:gd name="T20" fmla="*/ 5 w 80"/>
                <a:gd name="T21" fmla="*/ 52 h 69"/>
                <a:gd name="T22" fmla="*/ 1 w 80"/>
                <a:gd name="T23" fmla="*/ 44 h 69"/>
                <a:gd name="T24" fmla="*/ 0 w 80"/>
                <a:gd name="T25" fmla="*/ 34 h 69"/>
                <a:gd name="T26" fmla="*/ 1 w 80"/>
                <a:gd name="T27" fmla="*/ 25 h 69"/>
                <a:gd name="T28" fmla="*/ 5 w 80"/>
                <a:gd name="T29" fmla="*/ 17 h 69"/>
                <a:gd name="T30" fmla="*/ 12 w 80"/>
                <a:gd name="T31" fmla="*/ 10 h 69"/>
                <a:gd name="T32" fmla="*/ 20 w 80"/>
                <a:gd name="T33" fmla="*/ 5 h 69"/>
                <a:gd name="T34" fmla="*/ 29 w 80"/>
                <a:gd name="T35" fmla="*/ 1 h 69"/>
                <a:gd name="T36" fmla="*/ 40 w 80"/>
                <a:gd name="T37" fmla="*/ 0 h 69"/>
                <a:gd name="T38" fmla="*/ 51 w 80"/>
                <a:gd name="T39" fmla="*/ 1 h 69"/>
                <a:gd name="T40" fmla="*/ 60 w 80"/>
                <a:gd name="T41" fmla="*/ 5 h 69"/>
                <a:gd name="T42" fmla="*/ 68 w 80"/>
                <a:gd name="T43" fmla="*/ 10 h 69"/>
                <a:gd name="T44" fmla="*/ 75 w 80"/>
                <a:gd name="T45" fmla="*/ 17 h 69"/>
                <a:gd name="T46" fmla="*/ 79 w 80"/>
                <a:gd name="T47" fmla="*/ 25 h 69"/>
                <a:gd name="T48" fmla="*/ 80 w 80"/>
                <a:gd name="T49" fmla="*/ 34 h 69"/>
                <a:gd name="T50" fmla="*/ 80 w 80"/>
                <a:gd name="T51" fmla="*/ 34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0" h="69">
                  <a:moveTo>
                    <a:pt x="80" y="34"/>
                  </a:moveTo>
                  <a:lnTo>
                    <a:pt x="79" y="44"/>
                  </a:lnTo>
                  <a:lnTo>
                    <a:pt x="75" y="52"/>
                  </a:lnTo>
                  <a:lnTo>
                    <a:pt x="68" y="58"/>
                  </a:lnTo>
                  <a:lnTo>
                    <a:pt x="60" y="64"/>
                  </a:lnTo>
                  <a:lnTo>
                    <a:pt x="51" y="68"/>
                  </a:lnTo>
                  <a:lnTo>
                    <a:pt x="40" y="69"/>
                  </a:lnTo>
                  <a:lnTo>
                    <a:pt x="29" y="68"/>
                  </a:lnTo>
                  <a:lnTo>
                    <a:pt x="20" y="64"/>
                  </a:lnTo>
                  <a:lnTo>
                    <a:pt x="12" y="58"/>
                  </a:lnTo>
                  <a:lnTo>
                    <a:pt x="5" y="52"/>
                  </a:lnTo>
                  <a:lnTo>
                    <a:pt x="1" y="44"/>
                  </a:lnTo>
                  <a:lnTo>
                    <a:pt x="0" y="34"/>
                  </a:lnTo>
                  <a:lnTo>
                    <a:pt x="1" y="25"/>
                  </a:lnTo>
                  <a:lnTo>
                    <a:pt x="5" y="17"/>
                  </a:lnTo>
                  <a:lnTo>
                    <a:pt x="12" y="10"/>
                  </a:lnTo>
                  <a:lnTo>
                    <a:pt x="20" y="5"/>
                  </a:lnTo>
                  <a:lnTo>
                    <a:pt x="29" y="1"/>
                  </a:lnTo>
                  <a:lnTo>
                    <a:pt x="40" y="0"/>
                  </a:lnTo>
                  <a:lnTo>
                    <a:pt x="51" y="1"/>
                  </a:lnTo>
                  <a:lnTo>
                    <a:pt x="60" y="5"/>
                  </a:lnTo>
                  <a:lnTo>
                    <a:pt x="68" y="10"/>
                  </a:lnTo>
                  <a:lnTo>
                    <a:pt x="75" y="17"/>
                  </a:lnTo>
                  <a:lnTo>
                    <a:pt x="79" y="25"/>
                  </a:lnTo>
                  <a:lnTo>
                    <a:pt x="80" y="34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 flipV="1">
              <a:off x="4554" y="2324"/>
              <a:ext cx="240" cy="1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>
              <a:off x="3474" y="2633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3554" y="2702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>
              <a:off x="3474" y="2771"/>
              <a:ext cx="24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554" y="2839"/>
              <a:ext cx="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V="1">
              <a:off x="3587" y="2456"/>
              <a:ext cx="1" cy="1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3587" y="2456"/>
              <a:ext cx="28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4267" y="2456"/>
              <a:ext cx="20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3587" y="2834"/>
              <a:ext cx="1" cy="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3587" y="2902"/>
              <a:ext cx="1921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 flipV="1">
              <a:off x="5508" y="2456"/>
              <a:ext cx="1" cy="4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7" name="Line 64"/>
            <p:cNvSpPr>
              <a:spLocks noChangeShapeType="1"/>
            </p:cNvSpPr>
            <p:nvPr/>
          </p:nvSpPr>
          <p:spPr bwMode="auto">
            <a:xfrm flipH="1">
              <a:off x="5348" y="2456"/>
              <a:ext cx="16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3362" y="2045"/>
              <a:ext cx="20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 b="1">
                  <a:solidFill>
                    <a:srgbClr val="000000"/>
                  </a:solidFill>
                  <a:latin typeface="+mj-lt"/>
                </a:rPr>
                <a:t>Switches in series =&gt; AND</a:t>
              </a:r>
              <a:endParaRPr lang="en-US" sz="2800" b="1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69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19050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Logic Gates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066800"/>
            <a:ext cx="9906000" cy="32259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In the earliest computers, switches were opened and closed by magnetic fields produced by energizing coils in relays. The switches in turn opened and closed the current paths</a:t>
            </a:r>
          </a:p>
          <a:p>
            <a:pPr algn="just"/>
            <a:r>
              <a:rPr lang="en-US" sz="2400" dirty="0" smtClean="0"/>
              <a:t>Later, vacuum tubes that open and close current paths electronically replaced relays</a:t>
            </a:r>
          </a:p>
          <a:p>
            <a:pPr algn="just"/>
            <a:r>
              <a:rPr lang="en-US" sz="2400" dirty="0" smtClean="0"/>
              <a:t>Today, transistors are used as electronic switches that open and close current paths</a:t>
            </a:r>
          </a:p>
        </p:txBody>
      </p:sp>
    </p:spTree>
    <p:extLst>
      <p:ext uri="{BB962C8B-B14F-4D97-AF65-F5344CB8AC3E}">
        <p14:creationId xmlns:p14="http://schemas.microsoft.com/office/powerpoint/2010/main" val="209112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Logic Gates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71097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Implementation of logic gates with </a:t>
            </a:r>
            <a:r>
              <a:rPr lang="en-US" sz="2400" dirty="0" smtClean="0">
                <a:latin typeface="+mj-lt"/>
              </a:rPr>
              <a:t>transistors</a:t>
            </a:r>
            <a:endParaRPr lang="en-US" sz="2400" dirty="0">
              <a:latin typeface="+mj-lt"/>
            </a:endParaRPr>
          </a:p>
        </p:txBody>
      </p:sp>
      <p:pic>
        <p:nvPicPr>
          <p:cNvPr id="6" name="Picture 15" descr="C:\Documents and Settings\Charles R Kime\My Documents\Texts\Website\PowerPoint_Slides\Work_Area\Chapter_02\CMOS_circuits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876800" cy="273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4791404"/>
            <a:ext cx="990600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Transistor or tube implementations of logic functions are called </a:t>
            </a:r>
            <a:r>
              <a:rPr lang="en-US" sz="2400" u="sng" dirty="0"/>
              <a:t>logic gates</a:t>
            </a:r>
            <a:r>
              <a:rPr lang="en-US" sz="2400" dirty="0"/>
              <a:t> or just </a:t>
            </a:r>
            <a:r>
              <a:rPr lang="en-US" sz="2400" u="sng" dirty="0"/>
              <a:t>gates</a:t>
            </a:r>
          </a:p>
          <a:p>
            <a:pPr marL="342900" indent="-342900" algn="just">
              <a:lnSpc>
                <a:spcPct val="90000"/>
              </a:lnSpc>
              <a:buClr>
                <a:schemeClr val="hlink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Transistor gate circuits can be modeled by switch circuits</a:t>
            </a:r>
          </a:p>
        </p:txBody>
      </p:sp>
    </p:spTree>
    <p:extLst>
      <p:ext uri="{BB962C8B-B14F-4D97-AF65-F5344CB8AC3E}">
        <p14:creationId xmlns:p14="http://schemas.microsoft.com/office/powerpoint/2010/main" val="28624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Logic Gate Symbols and Behavior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61432"/>
            <a:ext cx="4392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Logic gates have special symbols:</a:t>
            </a:r>
          </a:p>
        </p:txBody>
      </p:sp>
      <p:pic>
        <p:nvPicPr>
          <p:cNvPr id="8" name="Picture 5" descr="C:\Documents and Settings\Charles R Kime\My Documents\Texts\Website\PowerPoint_Slides\Work_Area\Chapter_02\fig_2-0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8115300" cy="486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91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95300" y="151263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Logic Diagrams and Expressions</a:t>
            </a:r>
          </a:p>
        </p:txBody>
      </p:sp>
      <p:sp>
        <p:nvSpPr>
          <p:cNvPr id="19" name="Rectangle 61"/>
          <p:cNvSpPr txBox="1">
            <a:spLocks noChangeArrowheads="1"/>
          </p:cNvSpPr>
          <p:nvPr/>
        </p:nvSpPr>
        <p:spPr>
          <a:xfrm>
            <a:off x="0" y="4649884"/>
            <a:ext cx="9905999" cy="1016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Boolean equations, truth tables and logic diagrams describe the same function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Truth tables are unique; expressions and logic diagrams are not. This gives flexibility in implementing functions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20" name="Group 160"/>
          <p:cNvGrpSpPr>
            <a:grpSpLocks/>
          </p:cNvGrpSpPr>
          <p:nvPr/>
        </p:nvGrpSpPr>
        <p:grpSpPr bwMode="auto">
          <a:xfrm>
            <a:off x="4564488" y="2349501"/>
            <a:ext cx="4679950" cy="1952625"/>
            <a:chOff x="2627" y="1618"/>
            <a:chExt cx="2948" cy="1230"/>
          </a:xfrm>
        </p:grpSpPr>
        <p:sp>
          <p:nvSpPr>
            <p:cNvPr id="21" name="Rectangle 141"/>
            <p:cNvSpPr>
              <a:spLocks noChangeArrowheads="1"/>
            </p:cNvSpPr>
            <p:nvPr/>
          </p:nvSpPr>
          <p:spPr bwMode="auto">
            <a:xfrm>
              <a:off x="2634" y="1901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+mj-lt"/>
                </a:rPr>
                <a:t>X</a:t>
              </a:r>
              <a:endParaRPr lang="en-US">
                <a:latin typeface="+mj-lt"/>
              </a:endParaRPr>
            </a:p>
          </p:txBody>
        </p:sp>
        <p:sp>
          <p:nvSpPr>
            <p:cNvPr id="22" name="Rectangle 142"/>
            <p:cNvSpPr>
              <a:spLocks noChangeArrowheads="1"/>
            </p:cNvSpPr>
            <p:nvPr/>
          </p:nvSpPr>
          <p:spPr bwMode="auto">
            <a:xfrm>
              <a:off x="2637" y="2328"/>
              <a:ext cx="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+mj-lt"/>
                </a:rPr>
                <a:t>Y</a:t>
              </a:r>
              <a:endParaRPr lang="en-US">
                <a:latin typeface="+mj-lt"/>
              </a:endParaRPr>
            </a:p>
          </p:txBody>
        </p:sp>
        <p:grpSp>
          <p:nvGrpSpPr>
            <p:cNvPr id="23" name="Group 159"/>
            <p:cNvGrpSpPr>
              <a:grpSpLocks/>
            </p:cNvGrpSpPr>
            <p:nvPr/>
          </p:nvGrpSpPr>
          <p:grpSpPr bwMode="auto">
            <a:xfrm>
              <a:off x="2758" y="1990"/>
              <a:ext cx="2666" cy="831"/>
              <a:chOff x="2749" y="1990"/>
              <a:chExt cx="2666" cy="831"/>
            </a:xfrm>
          </p:grpSpPr>
          <p:sp>
            <p:nvSpPr>
              <p:cNvPr id="27" name="Freeform 134"/>
              <p:cNvSpPr>
                <a:spLocks/>
              </p:cNvSpPr>
              <p:nvPr/>
            </p:nvSpPr>
            <p:spPr bwMode="auto">
              <a:xfrm>
                <a:off x="3045" y="2177"/>
                <a:ext cx="406" cy="257"/>
              </a:xfrm>
              <a:custGeom>
                <a:avLst/>
                <a:gdLst>
                  <a:gd name="T0" fmla="*/ 392 w 406"/>
                  <a:gd name="T1" fmla="*/ 255 h 257"/>
                  <a:gd name="T2" fmla="*/ 394 w 406"/>
                  <a:gd name="T3" fmla="*/ 257 h 257"/>
                  <a:gd name="T4" fmla="*/ 398 w 406"/>
                  <a:gd name="T5" fmla="*/ 257 h 257"/>
                  <a:gd name="T6" fmla="*/ 402 w 406"/>
                  <a:gd name="T7" fmla="*/ 255 h 257"/>
                  <a:gd name="T8" fmla="*/ 405 w 406"/>
                  <a:gd name="T9" fmla="*/ 252 h 257"/>
                  <a:gd name="T10" fmla="*/ 406 w 406"/>
                  <a:gd name="T11" fmla="*/ 251 h 257"/>
                  <a:gd name="T12" fmla="*/ 406 w 406"/>
                  <a:gd name="T13" fmla="*/ 246 h 257"/>
                  <a:gd name="T14" fmla="*/ 405 w 406"/>
                  <a:gd name="T15" fmla="*/ 243 h 257"/>
                  <a:gd name="T16" fmla="*/ 402 w 406"/>
                  <a:gd name="T17" fmla="*/ 239 h 257"/>
                  <a:gd name="T18" fmla="*/ 14 w 406"/>
                  <a:gd name="T19" fmla="*/ 2 h 257"/>
                  <a:gd name="T20" fmla="*/ 13 w 406"/>
                  <a:gd name="T21" fmla="*/ 0 h 257"/>
                  <a:gd name="T22" fmla="*/ 8 w 406"/>
                  <a:gd name="T23" fmla="*/ 0 h 257"/>
                  <a:gd name="T24" fmla="*/ 5 w 406"/>
                  <a:gd name="T25" fmla="*/ 2 h 257"/>
                  <a:gd name="T26" fmla="*/ 2 w 406"/>
                  <a:gd name="T27" fmla="*/ 5 h 257"/>
                  <a:gd name="T28" fmla="*/ 0 w 406"/>
                  <a:gd name="T29" fmla="*/ 6 h 257"/>
                  <a:gd name="T30" fmla="*/ 0 w 406"/>
                  <a:gd name="T31" fmla="*/ 11 h 257"/>
                  <a:gd name="T32" fmla="*/ 2 w 406"/>
                  <a:gd name="T33" fmla="*/ 14 h 257"/>
                  <a:gd name="T34" fmla="*/ 5 w 406"/>
                  <a:gd name="T35" fmla="*/ 18 h 257"/>
                  <a:gd name="T36" fmla="*/ 392 w 406"/>
                  <a:gd name="T37" fmla="*/ 255 h 2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6" h="257">
                    <a:moveTo>
                      <a:pt x="392" y="255"/>
                    </a:moveTo>
                    <a:lnTo>
                      <a:pt x="394" y="257"/>
                    </a:lnTo>
                    <a:lnTo>
                      <a:pt x="398" y="257"/>
                    </a:lnTo>
                    <a:lnTo>
                      <a:pt x="402" y="255"/>
                    </a:lnTo>
                    <a:lnTo>
                      <a:pt x="405" y="252"/>
                    </a:lnTo>
                    <a:lnTo>
                      <a:pt x="406" y="251"/>
                    </a:lnTo>
                    <a:lnTo>
                      <a:pt x="406" y="246"/>
                    </a:lnTo>
                    <a:lnTo>
                      <a:pt x="405" y="243"/>
                    </a:lnTo>
                    <a:lnTo>
                      <a:pt x="402" y="239"/>
                    </a:lnTo>
                    <a:lnTo>
                      <a:pt x="14" y="2"/>
                    </a:lnTo>
                    <a:lnTo>
                      <a:pt x="13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5" y="18"/>
                    </a:lnTo>
                    <a:lnTo>
                      <a:pt x="392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8" name="Freeform 135"/>
              <p:cNvSpPr>
                <a:spLocks/>
              </p:cNvSpPr>
              <p:nvPr/>
            </p:nvSpPr>
            <p:spPr bwMode="auto">
              <a:xfrm>
                <a:off x="3045" y="2415"/>
                <a:ext cx="406" cy="257"/>
              </a:xfrm>
              <a:custGeom>
                <a:avLst/>
                <a:gdLst>
                  <a:gd name="T0" fmla="*/ 402 w 406"/>
                  <a:gd name="T1" fmla="*/ 17 h 257"/>
                  <a:gd name="T2" fmla="*/ 405 w 406"/>
                  <a:gd name="T3" fmla="*/ 14 h 257"/>
                  <a:gd name="T4" fmla="*/ 406 w 406"/>
                  <a:gd name="T5" fmla="*/ 11 h 257"/>
                  <a:gd name="T6" fmla="*/ 406 w 406"/>
                  <a:gd name="T7" fmla="*/ 6 h 257"/>
                  <a:gd name="T8" fmla="*/ 403 w 406"/>
                  <a:gd name="T9" fmla="*/ 3 h 257"/>
                  <a:gd name="T10" fmla="*/ 402 w 406"/>
                  <a:gd name="T11" fmla="*/ 1 h 257"/>
                  <a:gd name="T12" fmla="*/ 398 w 406"/>
                  <a:gd name="T13" fmla="*/ 0 h 257"/>
                  <a:gd name="T14" fmla="*/ 394 w 406"/>
                  <a:gd name="T15" fmla="*/ 0 h 257"/>
                  <a:gd name="T16" fmla="*/ 392 w 406"/>
                  <a:gd name="T17" fmla="*/ 1 h 257"/>
                  <a:gd name="T18" fmla="*/ 5 w 406"/>
                  <a:gd name="T19" fmla="*/ 239 h 257"/>
                  <a:gd name="T20" fmla="*/ 2 w 406"/>
                  <a:gd name="T21" fmla="*/ 242 h 257"/>
                  <a:gd name="T22" fmla="*/ 0 w 406"/>
                  <a:gd name="T23" fmla="*/ 246 h 257"/>
                  <a:gd name="T24" fmla="*/ 0 w 406"/>
                  <a:gd name="T25" fmla="*/ 250 h 257"/>
                  <a:gd name="T26" fmla="*/ 3 w 406"/>
                  <a:gd name="T27" fmla="*/ 254 h 257"/>
                  <a:gd name="T28" fmla="*/ 5 w 406"/>
                  <a:gd name="T29" fmla="*/ 255 h 257"/>
                  <a:gd name="T30" fmla="*/ 8 w 406"/>
                  <a:gd name="T31" fmla="*/ 257 h 257"/>
                  <a:gd name="T32" fmla="*/ 13 w 406"/>
                  <a:gd name="T33" fmla="*/ 257 h 257"/>
                  <a:gd name="T34" fmla="*/ 14 w 406"/>
                  <a:gd name="T35" fmla="*/ 255 h 257"/>
                  <a:gd name="T36" fmla="*/ 402 w 406"/>
                  <a:gd name="T37" fmla="*/ 17 h 2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06" h="257">
                    <a:moveTo>
                      <a:pt x="402" y="17"/>
                    </a:moveTo>
                    <a:lnTo>
                      <a:pt x="405" y="14"/>
                    </a:lnTo>
                    <a:lnTo>
                      <a:pt x="406" y="11"/>
                    </a:lnTo>
                    <a:lnTo>
                      <a:pt x="406" y="6"/>
                    </a:lnTo>
                    <a:lnTo>
                      <a:pt x="403" y="3"/>
                    </a:lnTo>
                    <a:lnTo>
                      <a:pt x="402" y="1"/>
                    </a:lnTo>
                    <a:lnTo>
                      <a:pt x="398" y="0"/>
                    </a:lnTo>
                    <a:lnTo>
                      <a:pt x="394" y="0"/>
                    </a:lnTo>
                    <a:lnTo>
                      <a:pt x="392" y="1"/>
                    </a:lnTo>
                    <a:lnTo>
                      <a:pt x="5" y="239"/>
                    </a:lnTo>
                    <a:lnTo>
                      <a:pt x="2" y="242"/>
                    </a:lnTo>
                    <a:lnTo>
                      <a:pt x="0" y="246"/>
                    </a:lnTo>
                    <a:lnTo>
                      <a:pt x="0" y="250"/>
                    </a:lnTo>
                    <a:lnTo>
                      <a:pt x="3" y="254"/>
                    </a:lnTo>
                    <a:lnTo>
                      <a:pt x="5" y="255"/>
                    </a:lnTo>
                    <a:lnTo>
                      <a:pt x="8" y="257"/>
                    </a:lnTo>
                    <a:lnTo>
                      <a:pt x="13" y="257"/>
                    </a:lnTo>
                    <a:lnTo>
                      <a:pt x="14" y="255"/>
                    </a:lnTo>
                    <a:lnTo>
                      <a:pt x="402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9" name="Freeform 136"/>
              <p:cNvSpPr>
                <a:spLocks/>
              </p:cNvSpPr>
              <p:nvPr/>
            </p:nvSpPr>
            <p:spPr bwMode="auto">
              <a:xfrm>
                <a:off x="3045" y="2177"/>
                <a:ext cx="19" cy="495"/>
              </a:xfrm>
              <a:custGeom>
                <a:avLst/>
                <a:gdLst>
                  <a:gd name="T0" fmla="*/ 19 w 19"/>
                  <a:gd name="T1" fmla="*/ 10 h 495"/>
                  <a:gd name="T2" fmla="*/ 19 w 19"/>
                  <a:gd name="T3" fmla="*/ 6 h 495"/>
                  <a:gd name="T4" fmla="*/ 16 w 19"/>
                  <a:gd name="T5" fmla="*/ 3 h 495"/>
                  <a:gd name="T6" fmla="*/ 13 w 19"/>
                  <a:gd name="T7" fmla="*/ 0 h 495"/>
                  <a:gd name="T8" fmla="*/ 7 w 19"/>
                  <a:gd name="T9" fmla="*/ 0 h 495"/>
                  <a:gd name="T10" fmla="*/ 3 w 19"/>
                  <a:gd name="T11" fmla="*/ 3 h 495"/>
                  <a:gd name="T12" fmla="*/ 0 w 19"/>
                  <a:gd name="T13" fmla="*/ 6 h 495"/>
                  <a:gd name="T14" fmla="*/ 0 w 19"/>
                  <a:gd name="T15" fmla="*/ 488 h 495"/>
                  <a:gd name="T16" fmla="*/ 3 w 19"/>
                  <a:gd name="T17" fmla="*/ 492 h 495"/>
                  <a:gd name="T18" fmla="*/ 7 w 19"/>
                  <a:gd name="T19" fmla="*/ 495 h 495"/>
                  <a:gd name="T20" fmla="*/ 13 w 19"/>
                  <a:gd name="T21" fmla="*/ 495 h 495"/>
                  <a:gd name="T22" fmla="*/ 16 w 19"/>
                  <a:gd name="T23" fmla="*/ 492 h 495"/>
                  <a:gd name="T24" fmla="*/ 19 w 19"/>
                  <a:gd name="T25" fmla="*/ 488 h 495"/>
                  <a:gd name="T26" fmla="*/ 19 w 19"/>
                  <a:gd name="T27" fmla="*/ 485 h 495"/>
                  <a:gd name="T28" fmla="*/ 19 w 19"/>
                  <a:gd name="T29" fmla="*/ 10 h 4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7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7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0" name="Freeform 137"/>
              <p:cNvSpPr>
                <a:spLocks/>
              </p:cNvSpPr>
              <p:nvPr/>
            </p:nvSpPr>
            <p:spPr bwMode="auto">
              <a:xfrm>
                <a:off x="3432" y="2356"/>
                <a:ext cx="137" cy="137"/>
              </a:xfrm>
              <a:custGeom>
                <a:avLst/>
                <a:gdLst>
                  <a:gd name="T0" fmla="*/ 2 w 137"/>
                  <a:gd name="T1" fmla="*/ 87 h 137"/>
                  <a:gd name="T2" fmla="*/ 10 w 137"/>
                  <a:gd name="T3" fmla="*/ 105 h 137"/>
                  <a:gd name="T4" fmla="*/ 18 w 137"/>
                  <a:gd name="T5" fmla="*/ 116 h 137"/>
                  <a:gd name="T6" fmla="*/ 27 w 137"/>
                  <a:gd name="T7" fmla="*/ 124 h 137"/>
                  <a:gd name="T8" fmla="*/ 37 w 137"/>
                  <a:gd name="T9" fmla="*/ 130 h 137"/>
                  <a:gd name="T10" fmla="*/ 51 w 137"/>
                  <a:gd name="T11" fmla="*/ 135 h 137"/>
                  <a:gd name="T12" fmla="*/ 73 w 137"/>
                  <a:gd name="T13" fmla="*/ 137 h 137"/>
                  <a:gd name="T14" fmla="*/ 91 w 137"/>
                  <a:gd name="T15" fmla="*/ 133 h 137"/>
                  <a:gd name="T16" fmla="*/ 108 w 137"/>
                  <a:gd name="T17" fmla="*/ 125 h 137"/>
                  <a:gd name="T18" fmla="*/ 116 w 137"/>
                  <a:gd name="T19" fmla="*/ 116 h 137"/>
                  <a:gd name="T20" fmla="*/ 126 w 137"/>
                  <a:gd name="T21" fmla="*/ 108 h 137"/>
                  <a:gd name="T22" fmla="*/ 133 w 137"/>
                  <a:gd name="T23" fmla="*/ 91 h 137"/>
                  <a:gd name="T24" fmla="*/ 137 w 137"/>
                  <a:gd name="T25" fmla="*/ 73 h 137"/>
                  <a:gd name="T26" fmla="*/ 135 w 137"/>
                  <a:gd name="T27" fmla="*/ 51 h 137"/>
                  <a:gd name="T28" fmla="*/ 130 w 137"/>
                  <a:gd name="T29" fmla="*/ 37 h 137"/>
                  <a:gd name="T30" fmla="*/ 124 w 137"/>
                  <a:gd name="T31" fmla="*/ 27 h 137"/>
                  <a:gd name="T32" fmla="*/ 116 w 137"/>
                  <a:gd name="T33" fmla="*/ 18 h 137"/>
                  <a:gd name="T34" fmla="*/ 105 w 137"/>
                  <a:gd name="T35" fmla="*/ 10 h 137"/>
                  <a:gd name="T36" fmla="*/ 87 w 137"/>
                  <a:gd name="T37" fmla="*/ 2 h 137"/>
                  <a:gd name="T38" fmla="*/ 51 w 137"/>
                  <a:gd name="T39" fmla="*/ 2 h 137"/>
                  <a:gd name="T40" fmla="*/ 37 w 137"/>
                  <a:gd name="T41" fmla="*/ 7 h 137"/>
                  <a:gd name="T42" fmla="*/ 27 w 137"/>
                  <a:gd name="T43" fmla="*/ 13 h 137"/>
                  <a:gd name="T44" fmla="*/ 18 w 137"/>
                  <a:gd name="T45" fmla="*/ 21 h 137"/>
                  <a:gd name="T46" fmla="*/ 10 w 137"/>
                  <a:gd name="T47" fmla="*/ 32 h 137"/>
                  <a:gd name="T48" fmla="*/ 3 w 137"/>
                  <a:gd name="T49" fmla="*/ 46 h 137"/>
                  <a:gd name="T50" fmla="*/ 0 w 137"/>
                  <a:gd name="T51" fmla="*/ 68 h 137"/>
                  <a:gd name="T52" fmla="*/ 21 w 137"/>
                  <a:gd name="T53" fmla="*/ 53 h 137"/>
                  <a:gd name="T54" fmla="*/ 24 w 137"/>
                  <a:gd name="T55" fmla="*/ 46 h 137"/>
                  <a:gd name="T56" fmla="*/ 30 w 137"/>
                  <a:gd name="T57" fmla="*/ 37 h 137"/>
                  <a:gd name="T58" fmla="*/ 41 w 137"/>
                  <a:gd name="T59" fmla="*/ 27 h 137"/>
                  <a:gd name="T60" fmla="*/ 48 w 137"/>
                  <a:gd name="T61" fmla="*/ 22 h 137"/>
                  <a:gd name="T62" fmla="*/ 57 w 137"/>
                  <a:gd name="T63" fmla="*/ 19 h 137"/>
                  <a:gd name="T64" fmla="*/ 84 w 137"/>
                  <a:gd name="T65" fmla="*/ 21 h 137"/>
                  <a:gd name="T66" fmla="*/ 92 w 137"/>
                  <a:gd name="T67" fmla="*/ 26 h 137"/>
                  <a:gd name="T68" fmla="*/ 103 w 137"/>
                  <a:gd name="T69" fmla="*/ 34 h 137"/>
                  <a:gd name="T70" fmla="*/ 111 w 137"/>
                  <a:gd name="T71" fmla="*/ 45 h 137"/>
                  <a:gd name="T72" fmla="*/ 114 w 137"/>
                  <a:gd name="T73" fmla="*/ 49 h 137"/>
                  <a:gd name="T74" fmla="*/ 118 w 137"/>
                  <a:gd name="T75" fmla="*/ 67 h 137"/>
                  <a:gd name="T76" fmla="*/ 118 w 137"/>
                  <a:gd name="T77" fmla="*/ 78 h 137"/>
                  <a:gd name="T78" fmla="*/ 114 w 137"/>
                  <a:gd name="T79" fmla="*/ 89 h 137"/>
                  <a:gd name="T80" fmla="*/ 108 w 137"/>
                  <a:gd name="T81" fmla="*/ 97 h 137"/>
                  <a:gd name="T82" fmla="*/ 97 w 137"/>
                  <a:gd name="T83" fmla="*/ 108 h 137"/>
                  <a:gd name="T84" fmla="*/ 89 w 137"/>
                  <a:gd name="T85" fmla="*/ 114 h 137"/>
                  <a:gd name="T86" fmla="*/ 78 w 137"/>
                  <a:gd name="T87" fmla="*/ 118 h 137"/>
                  <a:gd name="T88" fmla="*/ 67 w 137"/>
                  <a:gd name="T89" fmla="*/ 118 h 137"/>
                  <a:gd name="T90" fmla="*/ 49 w 137"/>
                  <a:gd name="T91" fmla="*/ 114 h 137"/>
                  <a:gd name="T92" fmla="*/ 45 w 137"/>
                  <a:gd name="T93" fmla="*/ 111 h 137"/>
                  <a:gd name="T94" fmla="*/ 34 w 137"/>
                  <a:gd name="T95" fmla="*/ 103 h 137"/>
                  <a:gd name="T96" fmla="*/ 26 w 137"/>
                  <a:gd name="T97" fmla="*/ 92 h 137"/>
                  <a:gd name="T98" fmla="*/ 21 w 137"/>
                  <a:gd name="T99" fmla="*/ 84 h 137"/>
                  <a:gd name="T100" fmla="*/ 0 w 137"/>
                  <a:gd name="T101" fmla="*/ 68 h 13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137" h="137">
                    <a:moveTo>
                      <a:pt x="0" y="68"/>
                    </a:moveTo>
                    <a:lnTo>
                      <a:pt x="0" y="81"/>
                    </a:lnTo>
                    <a:lnTo>
                      <a:pt x="2" y="84"/>
                    </a:lnTo>
                    <a:lnTo>
                      <a:pt x="2" y="87"/>
                    </a:lnTo>
                    <a:lnTo>
                      <a:pt x="3" y="91"/>
                    </a:lnTo>
                    <a:lnTo>
                      <a:pt x="3" y="92"/>
                    </a:lnTo>
                    <a:lnTo>
                      <a:pt x="8" y="103"/>
                    </a:lnTo>
                    <a:lnTo>
                      <a:pt x="10" y="105"/>
                    </a:lnTo>
                    <a:lnTo>
                      <a:pt x="11" y="108"/>
                    </a:lnTo>
                    <a:lnTo>
                      <a:pt x="13" y="110"/>
                    </a:lnTo>
                    <a:lnTo>
                      <a:pt x="15" y="113"/>
                    </a:lnTo>
                    <a:lnTo>
                      <a:pt x="18" y="116"/>
                    </a:lnTo>
                    <a:lnTo>
                      <a:pt x="21" y="116"/>
                    </a:lnTo>
                    <a:lnTo>
                      <a:pt x="21" y="119"/>
                    </a:lnTo>
                    <a:lnTo>
                      <a:pt x="24" y="122"/>
                    </a:lnTo>
                    <a:lnTo>
                      <a:pt x="27" y="124"/>
                    </a:lnTo>
                    <a:lnTo>
                      <a:pt x="29" y="125"/>
                    </a:lnTo>
                    <a:lnTo>
                      <a:pt x="32" y="127"/>
                    </a:lnTo>
                    <a:lnTo>
                      <a:pt x="34" y="129"/>
                    </a:lnTo>
                    <a:lnTo>
                      <a:pt x="37" y="130"/>
                    </a:lnTo>
                    <a:lnTo>
                      <a:pt x="41" y="133"/>
                    </a:lnTo>
                    <a:lnTo>
                      <a:pt x="46" y="133"/>
                    </a:lnTo>
                    <a:lnTo>
                      <a:pt x="49" y="135"/>
                    </a:lnTo>
                    <a:lnTo>
                      <a:pt x="51" y="135"/>
                    </a:lnTo>
                    <a:lnTo>
                      <a:pt x="54" y="137"/>
                    </a:lnTo>
                    <a:lnTo>
                      <a:pt x="64" y="137"/>
                    </a:lnTo>
                    <a:lnTo>
                      <a:pt x="75" y="135"/>
                    </a:lnTo>
                    <a:lnTo>
                      <a:pt x="73" y="137"/>
                    </a:lnTo>
                    <a:lnTo>
                      <a:pt x="81" y="137"/>
                    </a:lnTo>
                    <a:lnTo>
                      <a:pt x="84" y="135"/>
                    </a:lnTo>
                    <a:lnTo>
                      <a:pt x="87" y="135"/>
                    </a:lnTo>
                    <a:lnTo>
                      <a:pt x="91" y="133"/>
                    </a:lnTo>
                    <a:lnTo>
                      <a:pt x="92" y="133"/>
                    </a:lnTo>
                    <a:lnTo>
                      <a:pt x="103" y="129"/>
                    </a:lnTo>
                    <a:lnTo>
                      <a:pt x="105" y="127"/>
                    </a:lnTo>
                    <a:lnTo>
                      <a:pt x="108" y="125"/>
                    </a:lnTo>
                    <a:lnTo>
                      <a:pt x="110" y="124"/>
                    </a:lnTo>
                    <a:lnTo>
                      <a:pt x="113" y="122"/>
                    </a:lnTo>
                    <a:lnTo>
                      <a:pt x="116" y="119"/>
                    </a:lnTo>
                    <a:lnTo>
                      <a:pt x="116" y="116"/>
                    </a:lnTo>
                    <a:lnTo>
                      <a:pt x="119" y="116"/>
                    </a:lnTo>
                    <a:lnTo>
                      <a:pt x="122" y="113"/>
                    </a:lnTo>
                    <a:lnTo>
                      <a:pt x="124" y="110"/>
                    </a:lnTo>
                    <a:lnTo>
                      <a:pt x="126" y="108"/>
                    </a:lnTo>
                    <a:lnTo>
                      <a:pt x="127" y="105"/>
                    </a:lnTo>
                    <a:lnTo>
                      <a:pt x="129" y="103"/>
                    </a:lnTo>
                    <a:lnTo>
                      <a:pt x="133" y="92"/>
                    </a:lnTo>
                    <a:lnTo>
                      <a:pt x="133" y="91"/>
                    </a:lnTo>
                    <a:lnTo>
                      <a:pt x="135" y="87"/>
                    </a:lnTo>
                    <a:lnTo>
                      <a:pt x="135" y="84"/>
                    </a:lnTo>
                    <a:lnTo>
                      <a:pt x="137" y="81"/>
                    </a:lnTo>
                    <a:lnTo>
                      <a:pt x="137" y="73"/>
                    </a:lnTo>
                    <a:lnTo>
                      <a:pt x="135" y="75"/>
                    </a:lnTo>
                    <a:lnTo>
                      <a:pt x="137" y="64"/>
                    </a:lnTo>
                    <a:lnTo>
                      <a:pt x="137" y="54"/>
                    </a:lnTo>
                    <a:lnTo>
                      <a:pt x="135" y="51"/>
                    </a:lnTo>
                    <a:lnTo>
                      <a:pt x="135" y="49"/>
                    </a:lnTo>
                    <a:lnTo>
                      <a:pt x="133" y="46"/>
                    </a:lnTo>
                    <a:lnTo>
                      <a:pt x="133" y="41"/>
                    </a:lnTo>
                    <a:lnTo>
                      <a:pt x="130" y="37"/>
                    </a:lnTo>
                    <a:lnTo>
                      <a:pt x="129" y="34"/>
                    </a:lnTo>
                    <a:lnTo>
                      <a:pt x="127" y="32"/>
                    </a:lnTo>
                    <a:lnTo>
                      <a:pt x="126" y="29"/>
                    </a:lnTo>
                    <a:lnTo>
                      <a:pt x="124" y="27"/>
                    </a:lnTo>
                    <a:lnTo>
                      <a:pt x="122" y="24"/>
                    </a:lnTo>
                    <a:lnTo>
                      <a:pt x="119" y="21"/>
                    </a:lnTo>
                    <a:lnTo>
                      <a:pt x="116" y="21"/>
                    </a:lnTo>
                    <a:lnTo>
                      <a:pt x="116" y="18"/>
                    </a:lnTo>
                    <a:lnTo>
                      <a:pt x="113" y="15"/>
                    </a:lnTo>
                    <a:lnTo>
                      <a:pt x="110" y="13"/>
                    </a:lnTo>
                    <a:lnTo>
                      <a:pt x="108" y="11"/>
                    </a:lnTo>
                    <a:lnTo>
                      <a:pt x="105" y="10"/>
                    </a:lnTo>
                    <a:lnTo>
                      <a:pt x="103" y="8"/>
                    </a:lnTo>
                    <a:lnTo>
                      <a:pt x="92" y="3"/>
                    </a:lnTo>
                    <a:lnTo>
                      <a:pt x="91" y="3"/>
                    </a:lnTo>
                    <a:lnTo>
                      <a:pt x="87" y="2"/>
                    </a:lnTo>
                    <a:lnTo>
                      <a:pt x="84" y="2"/>
                    </a:lnTo>
                    <a:lnTo>
                      <a:pt x="81" y="0"/>
                    </a:lnTo>
                    <a:lnTo>
                      <a:pt x="54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6" y="3"/>
                    </a:lnTo>
                    <a:lnTo>
                      <a:pt x="41" y="3"/>
                    </a:lnTo>
                    <a:lnTo>
                      <a:pt x="37" y="7"/>
                    </a:lnTo>
                    <a:lnTo>
                      <a:pt x="34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7" y="13"/>
                    </a:lnTo>
                    <a:lnTo>
                      <a:pt x="24" y="15"/>
                    </a:lnTo>
                    <a:lnTo>
                      <a:pt x="21" y="18"/>
                    </a:lnTo>
                    <a:lnTo>
                      <a:pt x="21" y="21"/>
                    </a:lnTo>
                    <a:lnTo>
                      <a:pt x="18" y="21"/>
                    </a:lnTo>
                    <a:lnTo>
                      <a:pt x="15" y="24"/>
                    </a:lnTo>
                    <a:lnTo>
                      <a:pt x="13" y="27"/>
                    </a:lnTo>
                    <a:lnTo>
                      <a:pt x="11" y="29"/>
                    </a:lnTo>
                    <a:lnTo>
                      <a:pt x="10" y="32"/>
                    </a:lnTo>
                    <a:lnTo>
                      <a:pt x="8" y="34"/>
                    </a:lnTo>
                    <a:lnTo>
                      <a:pt x="7" y="37"/>
                    </a:lnTo>
                    <a:lnTo>
                      <a:pt x="3" y="41"/>
                    </a:lnTo>
                    <a:lnTo>
                      <a:pt x="3" y="46"/>
                    </a:lnTo>
                    <a:lnTo>
                      <a:pt x="2" y="49"/>
                    </a:lnTo>
                    <a:lnTo>
                      <a:pt x="2" y="51"/>
                    </a:lnTo>
                    <a:lnTo>
                      <a:pt x="0" y="54"/>
                    </a:lnTo>
                    <a:lnTo>
                      <a:pt x="0" y="68"/>
                    </a:lnTo>
                    <a:lnTo>
                      <a:pt x="19" y="68"/>
                    </a:lnTo>
                    <a:lnTo>
                      <a:pt x="19" y="57"/>
                    </a:lnTo>
                    <a:lnTo>
                      <a:pt x="21" y="54"/>
                    </a:lnTo>
                    <a:lnTo>
                      <a:pt x="21" y="53"/>
                    </a:lnTo>
                    <a:lnTo>
                      <a:pt x="22" y="49"/>
                    </a:lnTo>
                    <a:lnTo>
                      <a:pt x="22" y="48"/>
                    </a:lnTo>
                    <a:lnTo>
                      <a:pt x="22" y="49"/>
                    </a:lnTo>
                    <a:lnTo>
                      <a:pt x="24" y="46"/>
                    </a:lnTo>
                    <a:lnTo>
                      <a:pt x="26" y="45"/>
                    </a:lnTo>
                    <a:lnTo>
                      <a:pt x="27" y="41"/>
                    </a:lnTo>
                    <a:lnTo>
                      <a:pt x="29" y="40"/>
                    </a:lnTo>
                    <a:lnTo>
                      <a:pt x="30" y="37"/>
                    </a:lnTo>
                    <a:lnTo>
                      <a:pt x="34" y="34"/>
                    </a:lnTo>
                    <a:lnTo>
                      <a:pt x="37" y="30"/>
                    </a:lnTo>
                    <a:lnTo>
                      <a:pt x="40" y="29"/>
                    </a:lnTo>
                    <a:lnTo>
                      <a:pt x="41" y="27"/>
                    </a:lnTo>
                    <a:lnTo>
                      <a:pt x="45" y="26"/>
                    </a:lnTo>
                    <a:lnTo>
                      <a:pt x="46" y="24"/>
                    </a:lnTo>
                    <a:lnTo>
                      <a:pt x="49" y="22"/>
                    </a:lnTo>
                    <a:lnTo>
                      <a:pt x="48" y="22"/>
                    </a:lnTo>
                    <a:lnTo>
                      <a:pt x="49" y="22"/>
                    </a:lnTo>
                    <a:lnTo>
                      <a:pt x="53" y="21"/>
                    </a:lnTo>
                    <a:lnTo>
                      <a:pt x="54" y="21"/>
                    </a:lnTo>
                    <a:lnTo>
                      <a:pt x="57" y="19"/>
                    </a:lnTo>
                    <a:lnTo>
                      <a:pt x="68" y="19"/>
                    </a:lnTo>
                    <a:lnTo>
                      <a:pt x="78" y="19"/>
                    </a:lnTo>
                    <a:lnTo>
                      <a:pt x="81" y="21"/>
                    </a:lnTo>
                    <a:lnTo>
                      <a:pt x="84" y="21"/>
                    </a:lnTo>
                    <a:lnTo>
                      <a:pt x="87" y="22"/>
                    </a:lnTo>
                    <a:lnTo>
                      <a:pt x="89" y="22"/>
                    </a:lnTo>
                    <a:lnTo>
                      <a:pt x="91" y="24"/>
                    </a:lnTo>
                    <a:lnTo>
                      <a:pt x="92" y="26"/>
                    </a:lnTo>
                    <a:lnTo>
                      <a:pt x="95" y="27"/>
                    </a:lnTo>
                    <a:lnTo>
                      <a:pt x="97" y="29"/>
                    </a:lnTo>
                    <a:lnTo>
                      <a:pt x="100" y="30"/>
                    </a:lnTo>
                    <a:lnTo>
                      <a:pt x="103" y="34"/>
                    </a:lnTo>
                    <a:lnTo>
                      <a:pt x="107" y="37"/>
                    </a:lnTo>
                    <a:lnTo>
                      <a:pt x="108" y="40"/>
                    </a:lnTo>
                    <a:lnTo>
                      <a:pt x="110" y="41"/>
                    </a:lnTo>
                    <a:lnTo>
                      <a:pt x="111" y="45"/>
                    </a:lnTo>
                    <a:lnTo>
                      <a:pt x="113" y="46"/>
                    </a:lnTo>
                    <a:lnTo>
                      <a:pt x="114" y="49"/>
                    </a:lnTo>
                    <a:lnTo>
                      <a:pt x="114" y="48"/>
                    </a:lnTo>
                    <a:lnTo>
                      <a:pt x="114" y="49"/>
                    </a:lnTo>
                    <a:lnTo>
                      <a:pt x="116" y="53"/>
                    </a:lnTo>
                    <a:lnTo>
                      <a:pt x="116" y="54"/>
                    </a:lnTo>
                    <a:lnTo>
                      <a:pt x="118" y="57"/>
                    </a:lnTo>
                    <a:lnTo>
                      <a:pt x="118" y="67"/>
                    </a:lnTo>
                    <a:lnTo>
                      <a:pt x="121" y="73"/>
                    </a:lnTo>
                    <a:lnTo>
                      <a:pt x="122" y="62"/>
                    </a:lnTo>
                    <a:lnTo>
                      <a:pt x="118" y="67"/>
                    </a:lnTo>
                    <a:lnTo>
                      <a:pt x="118" y="78"/>
                    </a:lnTo>
                    <a:lnTo>
                      <a:pt x="116" y="81"/>
                    </a:lnTo>
                    <a:lnTo>
                      <a:pt x="116" y="84"/>
                    </a:lnTo>
                    <a:lnTo>
                      <a:pt x="114" y="87"/>
                    </a:lnTo>
                    <a:lnTo>
                      <a:pt x="114" y="89"/>
                    </a:lnTo>
                    <a:lnTo>
                      <a:pt x="113" y="91"/>
                    </a:lnTo>
                    <a:lnTo>
                      <a:pt x="111" y="92"/>
                    </a:lnTo>
                    <a:lnTo>
                      <a:pt x="110" y="95"/>
                    </a:lnTo>
                    <a:lnTo>
                      <a:pt x="108" y="97"/>
                    </a:lnTo>
                    <a:lnTo>
                      <a:pt x="107" y="100"/>
                    </a:lnTo>
                    <a:lnTo>
                      <a:pt x="103" y="103"/>
                    </a:lnTo>
                    <a:lnTo>
                      <a:pt x="100" y="106"/>
                    </a:lnTo>
                    <a:lnTo>
                      <a:pt x="97" y="108"/>
                    </a:lnTo>
                    <a:lnTo>
                      <a:pt x="95" y="110"/>
                    </a:lnTo>
                    <a:lnTo>
                      <a:pt x="92" y="111"/>
                    </a:lnTo>
                    <a:lnTo>
                      <a:pt x="91" y="113"/>
                    </a:lnTo>
                    <a:lnTo>
                      <a:pt x="89" y="114"/>
                    </a:lnTo>
                    <a:lnTo>
                      <a:pt x="87" y="114"/>
                    </a:lnTo>
                    <a:lnTo>
                      <a:pt x="84" y="116"/>
                    </a:lnTo>
                    <a:lnTo>
                      <a:pt x="81" y="116"/>
                    </a:lnTo>
                    <a:lnTo>
                      <a:pt x="78" y="118"/>
                    </a:lnTo>
                    <a:lnTo>
                      <a:pt x="67" y="118"/>
                    </a:lnTo>
                    <a:lnTo>
                      <a:pt x="62" y="122"/>
                    </a:lnTo>
                    <a:lnTo>
                      <a:pt x="73" y="121"/>
                    </a:lnTo>
                    <a:lnTo>
                      <a:pt x="67" y="118"/>
                    </a:lnTo>
                    <a:lnTo>
                      <a:pt x="57" y="118"/>
                    </a:lnTo>
                    <a:lnTo>
                      <a:pt x="54" y="116"/>
                    </a:lnTo>
                    <a:lnTo>
                      <a:pt x="53" y="116"/>
                    </a:lnTo>
                    <a:lnTo>
                      <a:pt x="49" y="114"/>
                    </a:lnTo>
                    <a:lnTo>
                      <a:pt x="48" y="114"/>
                    </a:lnTo>
                    <a:lnTo>
                      <a:pt x="49" y="114"/>
                    </a:lnTo>
                    <a:lnTo>
                      <a:pt x="46" y="113"/>
                    </a:lnTo>
                    <a:lnTo>
                      <a:pt x="45" y="111"/>
                    </a:lnTo>
                    <a:lnTo>
                      <a:pt x="41" y="110"/>
                    </a:lnTo>
                    <a:lnTo>
                      <a:pt x="40" y="108"/>
                    </a:lnTo>
                    <a:lnTo>
                      <a:pt x="37" y="106"/>
                    </a:lnTo>
                    <a:lnTo>
                      <a:pt x="34" y="103"/>
                    </a:lnTo>
                    <a:lnTo>
                      <a:pt x="30" y="100"/>
                    </a:lnTo>
                    <a:lnTo>
                      <a:pt x="29" y="97"/>
                    </a:lnTo>
                    <a:lnTo>
                      <a:pt x="27" y="95"/>
                    </a:lnTo>
                    <a:lnTo>
                      <a:pt x="26" y="92"/>
                    </a:lnTo>
                    <a:lnTo>
                      <a:pt x="24" y="91"/>
                    </a:lnTo>
                    <a:lnTo>
                      <a:pt x="22" y="89"/>
                    </a:lnTo>
                    <a:lnTo>
                      <a:pt x="22" y="87"/>
                    </a:lnTo>
                    <a:lnTo>
                      <a:pt x="21" y="84"/>
                    </a:lnTo>
                    <a:lnTo>
                      <a:pt x="21" y="81"/>
                    </a:lnTo>
                    <a:lnTo>
                      <a:pt x="19" y="78"/>
                    </a:lnTo>
                    <a:lnTo>
                      <a:pt x="19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1" name="Freeform 138"/>
              <p:cNvSpPr>
                <a:spLocks/>
              </p:cNvSpPr>
              <p:nvPr/>
            </p:nvSpPr>
            <p:spPr bwMode="auto">
              <a:xfrm>
                <a:off x="2758" y="2426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6 w 287"/>
                  <a:gd name="T3" fmla="*/ 0 h 19"/>
                  <a:gd name="T4" fmla="*/ 3 w 287"/>
                  <a:gd name="T5" fmla="*/ 3 h 19"/>
                  <a:gd name="T6" fmla="*/ 0 w 287"/>
                  <a:gd name="T7" fmla="*/ 6 h 19"/>
                  <a:gd name="T8" fmla="*/ 0 w 287"/>
                  <a:gd name="T9" fmla="*/ 13 h 19"/>
                  <a:gd name="T10" fmla="*/ 3 w 287"/>
                  <a:gd name="T11" fmla="*/ 16 h 19"/>
                  <a:gd name="T12" fmla="*/ 6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6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2" name="Freeform 139"/>
              <p:cNvSpPr>
                <a:spLocks/>
              </p:cNvSpPr>
              <p:nvPr/>
            </p:nvSpPr>
            <p:spPr bwMode="auto">
              <a:xfrm>
                <a:off x="3567" y="2415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6 w 287"/>
                  <a:gd name="T3" fmla="*/ 0 h 19"/>
                  <a:gd name="T4" fmla="*/ 3 w 287"/>
                  <a:gd name="T5" fmla="*/ 3 h 19"/>
                  <a:gd name="T6" fmla="*/ 0 w 287"/>
                  <a:gd name="T7" fmla="*/ 6 h 19"/>
                  <a:gd name="T8" fmla="*/ 0 w 287"/>
                  <a:gd name="T9" fmla="*/ 13 h 19"/>
                  <a:gd name="T10" fmla="*/ 3 w 287"/>
                  <a:gd name="T11" fmla="*/ 16 h 19"/>
                  <a:gd name="T12" fmla="*/ 6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6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6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3" name="Freeform 140"/>
              <p:cNvSpPr>
                <a:spLocks/>
              </p:cNvSpPr>
              <p:nvPr/>
            </p:nvSpPr>
            <p:spPr bwMode="auto">
              <a:xfrm>
                <a:off x="4409" y="2559"/>
                <a:ext cx="287" cy="19"/>
              </a:xfrm>
              <a:custGeom>
                <a:avLst/>
                <a:gdLst>
                  <a:gd name="T0" fmla="*/ 10 w 287"/>
                  <a:gd name="T1" fmla="*/ 0 h 19"/>
                  <a:gd name="T2" fmla="*/ 7 w 287"/>
                  <a:gd name="T3" fmla="*/ 0 h 19"/>
                  <a:gd name="T4" fmla="*/ 3 w 287"/>
                  <a:gd name="T5" fmla="*/ 3 h 19"/>
                  <a:gd name="T6" fmla="*/ 0 w 287"/>
                  <a:gd name="T7" fmla="*/ 7 h 19"/>
                  <a:gd name="T8" fmla="*/ 0 w 287"/>
                  <a:gd name="T9" fmla="*/ 13 h 19"/>
                  <a:gd name="T10" fmla="*/ 3 w 287"/>
                  <a:gd name="T11" fmla="*/ 16 h 19"/>
                  <a:gd name="T12" fmla="*/ 7 w 287"/>
                  <a:gd name="T13" fmla="*/ 19 h 19"/>
                  <a:gd name="T14" fmla="*/ 281 w 287"/>
                  <a:gd name="T15" fmla="*/ 19 h 19"/>
                  <a:gd name="T16" fmla="*/ 284 w 287"/>
                  <a:gd name="T17" fmla="*/ 16 h 19"/>
                  <a:gd name="T18" fmla="*/ 287 w 287"/>
                  <a:gd name="T19" fmla="*/ 13 h 19"/>
                  <a:gd name="T20" fmla="*/ 287 w 287"/>
                  <a:gd name="T21" fmla="*/ 7 h 19"/>
                  <a:gd name="T22" fmla="*/ 284 w 287"/>
                  <a:gd name="T23" fmla="*/ 3 h 19"/>
                  <a:gd name="T24" fmla="*/ 281 w 287"/>
                  <a:gd name="T25" fmla="*/ 0 h 19"/>
                  <a:gd name="T26" fmla="*/ 278 w 287"/>
                  <a:gd name="T27" fmla="*/ 0 h 19"/>
                  <a:gd name="T28" fmla="*/ 10 w 287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87" h="19">
                    <a:moveTo>
                      <a:pt x="10" y="0"/>
                    </a:moveTo>
                    <a:lnTo>
                      <a:pt x="7" y="0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281" y="19"/>
                    </a:lnTo>
                    <a:lnTo>
                      <a:pt x="284" y="16"/>
                    </a:lnTo>
                    <a:lnTo>
                      <a:pt x="287" y="13"/>
                    </a:lnTo>
                    <a:lnTo>
                      <a:pt x="287" y="7"/>
                    </a:lnTo>
                    <a:lnTo>
                      <a:pt x="284" y="3"/>
                    </a:lnTo>
                    <a:lnTo>
                      <a:pt x="281" y="0"/>
                    </a:lnTo>
                    <a:lnTo>
                      <a:pt x="27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4" name="Freeform 143"/>
              <p:cNvSpPr>
                <a:spLocks/>
              </p:cNvSpPr>
              <p:nvPr/>
            </p:nvSpPr>
            <p:spPr bwMode="auto">
              <a:xfrm>
                <a:off x="4162" y="2326"/>
                <a:ext cx="257" cy="495"/>
              </a:xfrm>
              <a:custGeom>
                <a:avLst/>
                <a:gdLst>
                  <a:gd name="T0" fmla="*/ 3 w 257"/>
                  <a:gd name="T1" fmla="*/ 3 h 495"/>
                  <a:gd name="T2" fmla="*/ 3 w 257"/>
                  <a:gd name="T3" fmla="*/ 16 h 495"/>
                  <a:gd name="T4" fmla="*/ 43 w 257"/>
                  <a:gd name="T5" fmla="*/ 21 h 495"/>
                  <a:gd name="T6" fmla="*/ 76 w 257"/>
                  <a:gd name="T7" fmla="*/ 29 h 495"/>
                  <a:gd name="T8" fmla="*/ 108 w 257"/>
                  <a:gd name="T9" fmla="*/ 40 h 495"/>
                  <a:gd name="T10" fmla="*/ 144 w 257"/>
                  <a:gd name="T11" fmla="*/ 64 h 495"/>
                  <a:gd name="T12" fmla="*/ 171 w 257"/>
                  <a:gd name="T13" fmla="*/ 84 h 495"/>
                  <a:gd name="T14" fmla="*/ 192 w 257"/>
                  <a:gd name="T15" fmla="*/ 111 h 495"/>
                  <a:gd name="T16" fmla="*/ 216 w 257"/>
                  <a:gd name="T17" fmla="*/ 148 h 495"/>
                  <a:gd name="T18" fmla="*/ 227 w 257"/>
                  <a:gd name="T19" fmla="*/ 179 h 495"/>
                  <a:gd name="T20" fmla="*/ 235 w 257"/>
                  <a:gd name="T21" fmla="*/ 213 h 495"/>
                  <a:gd name="T22" fmla="*/ 238 w 257"/>
                  <a:gd name="T23" fmla="*/ 249 h 495"/>
                  <a:gd name="T24" fmla="*/ 236 w 257"/>
                  <a:gd name="T25" fmla="*/ 271 h 495"/>
                  <a:gd name="T26" fmla="*/ 230 w 257"/>
                  <a:gd name="T27" fmla="*/ 305 h 495"/>
                  <a:gd name="T28" fmla="*/ 219 w 257"/>
                  <a:gd name="T29" fmla="*/ 336 h 495"/>
                  <a:gd name="T30" fmla="*/ 204 w 257"/>
                  <a:gd name="T31" fmla="*/ 365 h 495"/>
                  <a:gd name="T32" fmla="*/ 178 w 257"/>
                  <a:gd name="T33" fmla="*/ 400 h 495"/>
                  <a:gd name="T34" fmla="*/ 154 w 257"/>
                  <a:gd name="T35" fmla="*/ 422 h 495"/>
                  <a:gd name="T36" fmla="*/ 117 w 257"/>
                  <a:gd name="T37" fmla="*/ 447 h 495"/>
                  <a:gd name="T38" fmla="*/ 87 w 257"/>
                  <a:gd name="T39" fmla="*/ 460 h 495"/>
                  <a:gd name="T40" fmla="*/ 55 w 257"/>
                  <a:gd name="T41" fmla="*/ 469 h 495"/>
                  <a:gd name="T42" fmla="*/ 20 w 257"/>
                  <a:gd name="T43" fmla="*/ 474 h 495"/>
                  <a:gd name="T44" fmla="*/ 6 w 257"/>
                  <a:gd name="T45" fmla="*/ 476 h 495"/>
                  <a:gd name="T46" fmla="*/ 0 w 257"/>
                  <a:gd name="T47" fmla="*/ 488 h 495"/>
                  <a:gd name="T48" fmla="*/ 9 w 257"/>
                  <a:gd name="T49" fmla="*/ 495 h 495"/>
                  <a:gd name="T50" fmla="*/ 33 w 257"/>
                  <a:gd name="T51" fmla="*/ 493 h 495"/>
                  <a:gd name="T52" fmla="*/ 70 w 257"/>
                  <a:gd name="T53" fmla="*/ 487 h 495"/>
                  <a:gd name="T54" fmla="*/ 105 w 257"/>
                  <a:gd name="T55" fmla="*/ 476 h 495"/>
                  <a:gd name="T56" fmla="*/ 136 w 257"/>
                  <a:gd name="T57" fmla="*/ 458 h 495"/>
                  <a:gd name="T58" fmla="*/ 174 w 257"/>
                  <a:gd name="T59" fmla="*/ 431 h 495"/>
                  <a:gd name="T60" fmla="*/ 200 w 257"/>
                  <a:gd name="T61" fmla="*/ 404 h 495"/>
                  <a:gd name="T62" fmla="*/ 225 w 257"/>
                  <a:gd name="T63" fmla="*/ 365 h 495"/>
                  <a:gd name="T64" fmla="*/ 241 w 257"/>
                  <a:gd name="T65" fmla="*/ 331 h 495"/>
                  <a:gd name="T66" fmla="*/ 250 w 257"/>
                  <a:gd name="T67" fmla="*/ 297 h 495"/>
                  <a:gd name="T68" fmla="*/ 255 w 257"/>
                  <a:gd name="T69" fmla="*/ 259 h 495"/>
                  <a:gd name="T70" fmla="*/ 255 w 257"/>
                  <a:gd name="T71" fmla="*/ 235 h 495"/>
                  <a:gd name="T72" fmla="*/ 250 w 257"/>
                  <a:gd name="T73" fmla="*/ 197 h 495"/>
                  <a:gd name="T74" fmla="*/ 241 w 257"/>
                  <a:gd name="T75" fmla="*/ 162 h 495"/>
                  <a:gd name="T76" fmla="*/ 225 w 257"/>
                  <a:gd name="T77" fmla="*/ 129 h 495"/>
                  <a:gd name="T78" fmla="*/ 200 w 257"/>
                  <a:gd name="T79" fmla="*/ 89 h 495"/>
                  <a:gd name="T80" fmla="*/ 174 w 257"/>
                  <a:gd name="T81" fmla="*/ 62 h 495"/>
                  <a:gd name="T82" fmla="*/ 136 w 257"/>
                  <a:gd name="T83" fmla="*/ 35 h 495"/>
                  <a:gd name="T84" fmla="*/ 105 w 257"/>
                  <a:gd name="T85" fmla="*/ 18 h 495"/>
                  <a:gd name="T86" fmla="*/ 70 w 257"/>
                  <a:gd name="T87" fmla="*/ 6 h 495"/>
                  <a:gd name="T88" fmla="*/ 33 w 257"/>
                  <a:gd name="T89" fmla="*/ 0 h 495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257" h="495">
                    <a:moveTo>
                      <a:pt x="9" y="0"/>
                    </a:move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33" y="19"/>
                    </a:lnTo>
                    <a:lnTo>
                      <a:pt x="43" y="21"/>
                    </a:lnTo>
                    <a:lnTo>
                      <a:pt x="55" y="24"/>
                    </a:lnTo>
                    <a:lnTo>
                      <a:pt x="66" y="25"/>
                    </a:lnTo>
                    <a:lnTo>
                      <a:pt x="76" y="29"/>
                    </a:lnTo>
                    <a:lnTo>
                      <a:pt x="87" y="33"/>
                    </a:lnTo>
                    <a:lnTo>
                      <a:pt x="98" y="37"/>
                    </a:lnTo>
                    <a:lnTo>
                      <a:pt x="108" y="40"/>
                    </a:lnTo>
                    <a:lnTo>
                      <a:pt x="117" y="46"/>
                    </a:lnTo>
                    <a:lnTo>
                      <a:pt x="127" y="51"/>
                    </a:lnTo>
                    <a:lnTo>
                      <a:pt x="144" y="64"/>
                    </a:lnTo>
                    <a:lnTo>
                      <a:pt x="154" y="71"/>
                    </a:lnTo>
                    <a:lnTo>
                      <a:pt x="162" y="78"/>
                    </a:lnTo>
                    <a:lnTo>
                      <a:pt x="171" y="84"/>
                    </a:lnTo>
                    <a:lnTo>
                      <a:pt x="178" y="94"/>
                    </a:lnTo>
                    <a:lnTo>
                      <a:pt x="184" y="102"/>
                    </a:lnTo>
                    <a:lnTo>
                      <a:pt x="192" y="111"/>
                    </a:lnTo>
                    <a:lnTo>
                      <a:pt x="204" y="129"/>
                    </a:lnTo>
                    <a:lnTo>
                      <a:pt x="209" y="138"/>
                    </a:lnTo>
                    <a:lnTo>
                      <a:pt x="216" y="148"/>
                    </a:lnTo>
                    <a:lnTo>
                      <a:pt x="219" y="157"/>
                    </a:lnTo>
                    <a:lnTo>
                      <a:pt x="222" y="168"/>
                    </a:lnTo>
                    <a:lnTo>
                      <a:pt x="227" y="179"/>
                    </a:lnTo>
                    <a:lnTo>
                      <a:pt x="230" y="189"/>
                    </a:lnTo>
                    <a:lnTo>
                      <a:pt x="231" y="200"/>
                    </a:lnTo>
                    <a:lnTo>
                      <a:pt x="235" y="213"/>
                    </a:lnTo>
                    <a:lnTo>
                      <a:pt x="236" y="222"/>
                    </a:lnTo>
                    <a:lnTo>
                      <a:pt x="236" y="235"/>
                    </a:lnTo>
                    <a:lnTo>
                      <a:pt x="238" y="249"/>
                    </a:lnTo>
                    <a:lnTo>
                      <a:pt x="238" y="246"/>
                    </a:lnTo>
                    <a:lnTo>
                      <a:pt x="236" y="259"/>
                    </a:lnTo>
                    <a:lnTo>
                      <a:pt x="236" y="271"/>
                    </a:lnTo>
                    <a:lnTo>
                      <a:pt x="235" y="281"/>
                    </a:lnTo>
                    <a:lnTo>
                      <a:pt x="231" y="293"/>
                    </a:lnTo>
                    <a:lnTo>
                      <a:pt x="230" y="305"/>
                    </a:lnTo>
                    <a:lnTo>
                      <a:pt x="227" y="314"/>
                    </a:lnTo>
                    <a:lnTo>
                      <a:pt x="222" y="325"/>
                    </a:lnTo>
                    <a:lnTo>
                      <a:pt x="219" y="336"/>
                    </a:lnTo>
                    <a:lnTo>
                      <a:pt x="216" y="346"/>
                    </a:lnTo>
                    <a:lnTo>
                      <a:pt x="209" y="355"/>
                    </a:lnTo>
                    <a:lnTo>
                      <a:pt x="204" y="365"/>
                    </a:lnTo>
                    <a:lnTo>
                      <a:pt x="192" y="382"/>
                    </a:lnTo>
                    <a:lnTo>
                      <a:pt x="184" y="392"/>
                    </a:lnTo>
                    <a:lnTo>
                      <a:pt x="178" y="400"/>
                    </a:lnTo>
                    <a:lnTo>
                      <a:pt x="171" y="409"/>
                    </a:lnTo>
                    <a:lnTo>
                      <a:pt x="162" y="416"/>
                    </a:lnTo>
                    <a:lnTo>
                      <a:pt x="154" y="422"/>
                    </a:lnTo>
                    <a:lnTo>
                      <a:pt x="144" y="430"/>
                    </a:lnTo>
                    <a:lnTo>
                      <a:pt x="127" y="442"/>
                    </a:lnTo>
                    <a:lnTo>
                      <a:pt x="117" y="447"/>
                    </a:lnTo>
                    <a:lnTo>
                      <a:pt x="108" y="454"/>
                    </a:lnTo>
                    <a:lnTo>
                      <a:pt x="98" y="457"/>
                    </a:lnTo>
                    <a:lnTo>
                      <a:pt x="87" y="460"/>
                    </a:lnTo>
                    <a:lnTo>
                      <a:pt x="76" y="465"/>
                    </a:lnTo>
                    <a:lnTo>
                      <a:pt x="66" y="468"/>
                    </a:lnTo>
                    <a:lnTo>
                      <a:pt x="55" y="469"/>
                    </a:lnTo>
                    <a:lnTo>
                      <a:pt x="43" y="473"/>
                    </a:lnTo>
                    <a:lnTo>
                      <a:pt x="33" y="474"/>
                    </a:lnTo>
                    <a:lnTo>
                      <a:pt x="20" y="474"/>
                    </a:lnTo>
                    <a:lnTo>
                      <a:pt x="8" y="476"/>
                    </a:lnTo>
                    <a:lnTo>
                      <a:pt x="9" y="476"/>
                    </a:lnTo>
                    <a:lnTo>
                      <a:pt x="6" y="476"/>
                    </a:lnTo>
                    <a:lnTo>
                      <a:pt x="3" y="479"/>
                    </a:lnTo>
                    <a:lnTo>
                      <a:pt x="0" y="482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9" y="495"/>
                    </a:lnTo>
                    <a:lnTo>
                      <a:pt x="11" y="495"/>
                    </a:lnTo>
                    <a:lnTo>
                      <a:pt x="20" y="493"/>
                    </a:lnTo>
                    <a:lnTo>
                      <a:pt x="33" y="493"/>
                    </a:lnTo>
                    <a:lnTo>
                      <a:pt x="46" y="492"/>
                    </a:lnTo>
                    <a:lnTo>
                      <a:pt x="59" y="488"/>
                    </a:lnTo>
                    <a:lnTo>
                      <a:pt x="70" y="487"/>
                    </a:lnTo>
                    <a:lnTo>
                      <a:pt x="82" y="484"/>
                    </a:lnTo>
                    <a:lnTo>
                      <a:pt x="93" y="479"/>
                    </a:lnTo>
                    <a:lnTo>
                      <a:pt x="105" y="476"/>
                    </a:lnTo>
                    <a:lnTo>
                      <a:pt x="117" y="469"/>
                    </a:lnTo>
                    <a:lnTo>
                      <a:pt x="127" y="463"/>
                    </a:lnTo>
                    <a:lnTo>
                      <a:pt x="136" y="458"/>
                    </a:lnTo>
                    <a:lnTo>
                      <a:pt x="157" y="446"/>
                    </a:lnTo>
                    <a:lnTo>
                      <a:pt x="166" y="438"/>
                    </a:lnTo>
                    <a:lnTo>
                      <a:pt x="174" y="431"/>
                    </a:lnTo>
                    <a:lnTo>
                      <a:pt x="184" y="422"/>
                    </a:lnTo>
                    <a:lnTo>
                      <a:pt x="193" y="412"/>
                    </a:lnTo>
                    <a:lnTo>
                      <a:pt x="200" y="404"/>
                    </a:lnTo>
                    <a:lnTo>
                      <a:pt x="208" y="395"/>
                    </a:lnTo>
                    <a:lnTo>
                      <a:pt x="220" y="374"/>
                    </a:lnTo>
                    <a:lnTo>
                      <a:pt x="225" y="365"/>
                    </a:lnTo>
                    <a:lnTo>
                      <a:pt x="231" y="355"/>
                    </a:lnTo>
                    <a:lnTo>
                      <a:pt x="238" y="343"/>
                    </a:lnTo>
                    <a:lnTo>
                      <a:pt x="241" y="331"/>
                    </a:lnTo>
                    <a:lnTo>
                      <a:pt x="246" y="320"/>
                    </a:lnTo>
                    <a:lnTo>
                      <a:pt x="249" y="308"/>
                    </a:lnTo>
                    <a:lnTo>
                      <a:pt x="250" y="297"/>
                    </a:lnTo>
                    <a:lnTo>
                      <a:pt x="254" y="284"/>
                    </a:lnTo>
                    <a:lnTo>
                      <a:pt x="255" y="271"/>
                    </a:lnTo>
                    <a:lnTo>
                      <a:pt x="255" y="259"/>
                    </a:lnTo>
                    <a:lnTo>
                      <a:pt x="257" y="249"/>
                    </a:lnTo>
                    <a:lnTo>
                      <a:pt x="257" y="246"/>
                    </a:lnTo>
                    <a:lnTo>
                      <a:pt x="255" y="235"/>
                    </a:lnTo>
                    <a:lnTo>
                      <a:pt x="255" y="222"/>
                    </a:lnTo>
                    <a:lnTo>
                      <a:pt x="254" y="209"/>
                    </a:lnTo>
                    <a:lnTo>
                      <a:pt x="250" y="197"/>
                    </a:lnTo>
                    <a:lnTo>
                      <a:pt x="249" y="186"/>
                    </a:lnTo>
                    <a:lnTo>
                      <a:pt x="246" y="173"/>
                    </a:lnTo>
                    <a:lnTo>
                      <a:pt x="241" y="162"/>
                    </a:lnTo>
                    <a:lnTo>
                      <a:pt x="238" y="151"/>
                    </a:lnTo>
                    <a:lnTo>
                      <a:pt x="231" y="138"/>
                    </a:lnTo>
                    <a:lnTo>
                      <a:pt x="225" y="129"/>
                    </a:lnTo>
                    <a:lnTo>
                      <a:pt x="220" y="119"/>
                    </a:lnTo>
                    <a:lnTo>
                      <a:pt x="208" y="98"/>
                    </a:lnTo>
                    <a:lnTo>
                      <a:pt x="200" y="89"/>
                    </a:lnTo>
                    <a:lnTo>
                      <a:pt x="193" y="81"/>
                    </a:lnTo>
                    <a:lnTo>
                      <a:pt x="184" y="71"/>
                    </a:lnTo>
                    <a:lnTo>
                      <a:pt x="174" y="62"/>
                    </a:lnTo>
                    <a:lnTo>
                      <a:pt x="166" y="56"/>
                    </a:lnTo>
                    <a:lnTo>
                      <a:pt x="157" y="48"/>
                    </a:lnTo>
                    <a:lnTo>
                      <a:pt x="136" y="35"/>
                    </a:lnTo>
                    <a:lnTo>
                      <a:pt x="127" y="30"/>
                    </a:lnTo>
                    <a:lnTo>
                      <a:pt x="117" y="24"/>
                    </a:lnTo>
                    <a:lnTo>
                      <a:pt x="105" y="18"/>
                    </a:lnTo>
                    <a:lnTo>
                      <a:pt x="93" y="14"/>
                    </a:lnTo>
                    <a:lnTo>
                      <a:pt x="82" y="10"/>
                    </a:lnTo>
                    <a:lnTo>
                      <a:pt x="70" y="6"/>
                    </a:lnTo>
                    <a:lnTo>
                      <a:pt x="59" y="5"/>
                    </a:lnTo>
                    <a:lnTo>
                      <a:pt x="46" y="2"/>
                    </a:lnTo>
                    <a:lnTo>
                      <a:pt x="33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5" name="Freeform 144"/>
              <p:cNvSpPr>
                <a:spLocks/>
              </p:cNvSpPr>
              <p:nvPr/>
            </p:nvSpPr>
            <p:spPr bwMode="auto">
              <a:xfrm>
                <a:off x="3835" y="2326"/>
                <a:ext cx="376" cy="19"/>
              </a:xfrm>
              <a:custGeom>
                <a:avLst/>
                <a:gdLst>
                  <a:gd name="T0" fmla="*/ 367 w 376"/>
                  <a:gd name="T1" fmla="*/ 19 h 19"/>
                  <a:gd name="T2" fmla="*/ 370 w 376"/>
                  <a:gd name="T3" fmla="*/ 19 h 19"/>
                  <a:gd name="T4" fmla="*/ 373 w 376"/>
                  <a:gd name="T5" fmla="*/ 16 h 19"/>
                  <a:gd name="T6" fmla="*/ 376 w 376"/>
                  <a:gd name="T7" fmla="*/ 13 h 19"/>
                  <a:gd name="T8" fmla="*/ 376 w 376"/>
                  <a:gd name="T9" fmla="*/ 6 h 19"/>
                  <a:gd name="T10" fmla="*/ 373 w 376"/>
                  <a:gd name="T11" fmla="*/ 3 h 19"/>
                  <a:gd name="T12" fmla="*/ 370 w 376"/>
                  <a:gd name="T13" fmla="*/ 0 h 19"/>
                  <a:gd name="T14" fmla="*/ 6 w 376"/>
                  <a:gd name="T15" fmla="*/ 0 h 19"/>
                  <a:gd name="T16" fmla="*/ 3 w 376"/>
                  <a:gd name="T17" fmla="*/ 3 h 19"/>
                  <a:gd name="T18" fmla="*/ 0 w 376"/>
                  <a:gd name="T19" fmla="*/ 6 h 19"/>
                  <a:gd name="T20" fmla="*/ 0 w 376"/>
                  <a:gd name="T21" fmla="*/ 13 h 19"/>
                  <a:gd name="T22" fmla="*/ 3 w 376"/>
                  <a:gd name="T23" fmla="*/ 16 h 19"/>
                  <a:gd name="T24" fmla="*/ 6 w 376"/>
                  <a:gd name="T25" fmla="*/ 19 h 19"/>
                  <a:gd name="T26" fmla="*/ 10 w 376"/>
                  <a:gd name="T27" fmla="*/ 19 h 19"/>
                  <a:gd name="T28" fmla="*/ 367 w 376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3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6" name="Freeform 145"/>
              <p:cNvSpPr>
                <a:spLocks/>
              </p:cNvSpPr>
              <p:nvPr/>
            </p:nvSpPr>
            <p:spPr bwMode="auto">
              <a:xfrm>
                <a:off x="3835" y="2802"/>
                <a:ext cx="376" cy="19"/>
              </a:xfrm>
              <a:custGeom>
                <a:avLst/>
                <a:gdLst>
                  <a:gd name="T0" fmla="*/ 367 w 376"/>
                  <a:gd name="T1" fmla="*/ 19 h 19"/>
                  <a:gd name="T2" fmla="*/ 370 w 376"/>
                  <a:gd name="T3" fmla="*/ 19 h 19"/>
                  <a:gd name="T4" fmla="*/ 373 w 376"/>
                  <a:gd name="T5" fmla="*/ 16 h 19"/>
                  <a:gd name="T6" fmla="*/ 376 w 376"/>
                  <a:gd name="T7" fmla="*/ 12 h 19"/>
                  <a:gd name="T8" fmla="*/ 376 w 376"/>
                  <a:gd name="T9" fmla="*/ 6 h 19"/>
                  <a:gd name="T10" fmla="*/ 373 w 376"/>
                  <a:gd name="T11" fmla="*/ 3 h 19"/>
                  <a:gd name="T12" fmla="*/ 370 w 376"/>
                  <a:gd name="T13" fmla="*/ 0 h 19"/>
                  <a:gd name="T14" fmla="*/ 6 w 376"/>
                  <a:gd name="T15" fmla="*/ 0 h 19"/>
                  <a:gd name="T16" fmla="*/ 3 w 376"/>
                  <a:gd name="T17" fmla="*/ 3 h 19"/>
                  <a:gd name="T18" fmla="*/ 0 w 376"/>
                  <a:gd name="T19" fmla="*/ 6 h 19"/>
                  <a:gd name="T20" fmla="*/ 0 w 376"/>
                  <a:gd name="T21" fmla="*/ 12 h 19"/>
                  <a:gd name="T22" fmla="*/ 3 w 376"/>
                  <a:gd name="T23" fmla="*/ 16 h 19"/>
                  <a:gd name="T24" fmla="*/ 6 w 376"/>
                  <a:gd name="T25" fmla="*/ 19 h 19"/>
                  <a:gd name="T26" fmla="*/ 10 w 376"/>
                  <a:gd name="T27" fmla="*/ 19 h 19"/>
                  <a:gd name="T28" fmla="*/ 367 w 376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76" h="19">
                    <a:moveTo>
                      <a:pt x="367" y="19"/>
                    </a:moveTo>
                    <a:lnTo>
                      <a:pt x="370" y="19"/>
                    </a:lnTo>
                    <a:lnTo>
                      <a:pt x="373" y="16"/>
                    </a:lnTo>
                    <a:lnTo>
                      <a:pt x="376" y="12"/>
                    </a:lnTo>
                    <a:lnTo>
                      <a:pt x="376" y="6"/>
                    </a:lnTo>
                    <a:lnTo>
                      <a:pt x="373" y="3"/>
                    </a:lnTo>
                    <a:lnTo>
                      <a:pt x="370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0" y="19"/>
                    </a:lnTo>
                    <a:lnTo>
                      <a:pt x="367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7" name="Freeform 146"/>
              <p:cNvSpPr>
                <a:spLocks/>
              </p:cNvSpPr>
              <p:nvPr/>
            </p:nvSpPr>
            <p:spPr bwMode="auto">
              <a:xfrm>
                <a:off x="3835" y="2326"/>
                <a:ext cx="19" cy="495"/>
              </a:xfrm>
              <a:custGeom>
                <a:avLst/>
                <a:gdLst>
                  <a:gd name="T0" fmla="*/ 19 w 19"/>
                  <a:gd name="T1" fmla="*/ 10 h 495"/>
                  <a:gd name="T2" fmla="*/ 19 w 19"/>
                  <a:gd name="T3" fmla="*/ 6 h 495"/>
                  <a:gd name="T4" fmla="*/ 16 w 19"/>
                  <a:gd name="T5" fmla="*/ 3 h 495"/>
                  <a:gd name="T6" fmla="*/ 13 w 19"/>
                  <a:gd name="T7" fmla="*/ 0 h 495"/>
                  <a:gd name="T8" fmla="*/ 6 w 19"/>
                  <a:gd name="T9" fmla="*/ 0 h 495"/>
                  <a:gd name="T10" fmla="*/ 3 w 19"/>
                  <a:gd name="T11" fmla="*/ 3 h 495"/>
                  <a:gd name="T12" fmla="*/ 0 w 19"/>
                  <a:gd name="T13" fmla="*/ 6 h 495"/>
                  <a:gd name="T14" fmla="*/ 0 w 19"/>
                  <a:gd name="T15" fmla="*/ 488 h 495"/>
                  <a:gd name="T16" fmla="*/ 3 w 19"/>
                  <a:gd name="T17" fmla="*/ 492 h 495"/>
                  <a:gd name="T18" fmla="*/ 6 w 19"/>
                  <a:gd name="T19" fmla="*/ 495 h 495"/>
                  <a:gd name="T20" fmla="*/ 13 w 19"/>
                  <a:gd name="T21" fmla="*/ 495 h 495"/>
                  <a:gd name="T22" fmla="*/ 16 w 19"/>
                  <a:gd name="T23" fmla="*/ 492 h 495"/>
                  <a:gd name="T24" fmla="*/ 19 w 19"/>
                  <a:gd name="T25" fmla="*/ 488 h 495"/>
                  <a:gd name="T26" fmla="*/ 19 w 19"/>
                  <a:gd name="T27" fmla="*/ 485 h 495"/>
                  <a:gd name="T28" fmla="*/ 19 w 19"/>
                  <a:gd name="T29" fmla="*/ 10 h 4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" h="495">
                    <a:moveTo>
                      <a:pt x="19" y="10"/>
                    </a:moveTo>
                    <a:lnTo>
                      <a:pt x="19" y="6"/>
                    </a:lnTo>
                    <a:lnTo>
                      <a:pt x="16" y="3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488"/>
                    </a:lnTo>
                    <a:lnTo>
                      <a:pt x="3" y="492"/>
                    </a:lnTo>
                    <a:lnTo>
                      <a:pt x="6" y="495"/>
                    </a:lnTo>
                    <a:lnTo>
                      <a:pt x="13" y="495"/>
                    </a:lnTo>
                    <a:lnTo>
                      <a:pt x="16" y="492"/>
                    </a:lnTo>
                    <a:lnTo>
                      <a:pt x="19" y="488"/>
                    </a:lnTo>
                    <a:lnTo>
                      <a:pt x="19" y="485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8" name="Freeform 147"/>
              <p:cNvSpPr>
                <a:spLocks/>
              </p:cNvSpPr>
              <p:nvPr/>
            </p:nvSpPr>
            <p:spPr bwMode="auto">
              <a:xfrm>
                <a:off x="4841" y="2183"/>
                <a:ext cx="390" cy="245"/>
              </a:xfrm>
              <a:custGeom>
                <a:avLst/>
                <a:gdLst>
                  <a:gd name="T0" fmla="*/ 6 w 390"/>
                  <a:gd name="T1" fmla="*/ 0 h 245"/>
                  <a:gd name="T2" fmla="*/ 1 w 390"/>
                  <a:gd name="T3" fmla="*/ 5 h 245"/>
                  <a:gd name="T4" fmla="*/ 0 w 390"/>
                  <a:gd name="T5" fmla="*/ 13 h 245"/>
                  <a:gd name="T6" fmla="*/ 5 w 390"/>
                  <a:gd name="T7" fmla="*/ 18 h 245"/>
                  <a:gd name="T8" fmla="*/ 16 w 390"/>
                  <a:gd name="T9" fmla="*/ 21 h 245"/>
                  <a:gd name="T10" fmla="*/ 41 w 390"/>
                  <a:gd name="T11" fmla="*/ 26 h 245"/>
                  <a:gd name="T12" fmla="*/ 58 w 390"/>
                  <a:gd name="T13" fmla="*/ 31 h 245"/>
                  <a:gd name="T14" fmla="*/ 74 w 390"/>
                  <a:gd name="T15" fmla="*/ 35 h 245"/>
                  <a:gd name="T16" fmla="*/ 98 w 390"/>
                  <a:gd name="T17" fmla="*/ 42 h 245"/>
                  <a:gd name="T18" fmla="*/ 112 w 390"/>
                  <a:gd name="T19" fmla="*/ 46 h 245"/>
                  <a:gd name="T20" fmla="*/ 128 w 390"/>
                  <a:gd name="T21" fmla="*/ 51 h 245"/>
                  <a:gd name="T22" fmla="*/ 143 w 390"/>
                  <a:gd name="T23" fmla="*/ 56 h 245"/>
                  <a:gd name="T24" fmla="*/ 163 w 390"/>
                  <a:gd name="T25" fmla="*/ 64 h 245"/>
                  <a:gd name="T26" fmla="*/ 184 w 390"/>
                  <a:gd name="T27" fmla="*/ 70 h 245"/>
                  <a:gd name="T28" fmla="*/ 222 w 390"/>
                  <a:gd name="T29" fmla="*/ 89 h 245"/>
                  <a:gd name="T30" fmla="*/ 235 w 390"/>
                  <a:gd name="T31" fmla="*/ 97 h 245"/>
                  <a:gd name="T32" fmla="*/ 241 w 390"/>
                  <a:gd name="T33" fmla="*/ 102 h 245"/>
                  <a:gd name="T34" fmla="*/ 255 w 390"/>
                  <a:gd name="T35" fmla="*/ 113 h 245"/>
                  <a:gd name="T36" fmla="*/ 268 w 390"/>
                  <a:gd name="T37" fmla="*/ 119 h 245"/>
                  <a:gd name="T38" fmla="*/ 277 w 390"/>
                  <a:gd name="T39" fmla="*/ 127 h 245"/>
                  <a:gd name="T40" fmla="*/ 287 w 390"/>
                  <a:gd name="T41" fmla="*/ 135 h 245"/>
                  <a:gd name="T42" fmla="*/ 296 w 390"/>
                  <a:gd name="T43" fmla="*/ 143 h 245"/>
                  <a:gd name="T44" fmla="*/ 306 w 390"/>
                  <a:gd name="T45" fmla="*/ 151 h 245"/>
                  <a:gd name="T46" fmla="*/ 315 w 390"/>
                  <a:gd name="T47" fmla="*/ 157 h 245"/>
                  <a:gd name="T48" fmla="*/ 327 w 390"/>
                  <a:gd name="T49" fmla="*/ 172 h 245"/>
                  <a:gd name="T50" fmla="*/ 333 w 390"/>
                  <a:gd name="T51" fmla="*/ 180 h 245"/>
                  <a:gd name="T52" fmla="*/ 353 w 390"/>
                  <a:gd name="T53" fmla="*/ 207 h 245"/>
                  <a:gd name="T54" fmla="*/ 363 w 390"/>
                  <a:gd name="T55" fmla="*/ 222 h 245"/>
                  <a:gd name="T56" fmla="*/ 369 w 390"/>
                  <a:gd name="T57" fmla="*/ 233 h 245"/>
                  <a:gd name="T58" fmla="*/ 373 w 390"/>
                  <a:gd name="T59" fmla="*/ 241 h 245"/>
                  <a:gd name="T60" fmla="*/ 377 w 390"/>
                  <a:gd name="T61" fmla="*/ 245 h 245"/>
                  <a:gd name="T62" fmla="*/ 385 w 390"/>
                  <a:gd name="T63" fmla="*/ 243 h 245"/>
                  <a:gd name="T64" fmla="*/ 388 w 390"/>
                  <a:gd name="T65" fmla="*/ 240 h 245"/>
                  <a:gd name="T66" fmla="*/ 390 w 390"/>
                  <a:gd name="T67" fmla="*/ 233 h 245"/>
                  <a:gd name="T68" fmla="*/ 385 w 390"/>
                  <a:gd name="T69" fmla="*/ 224 h 245"/>
                  <a:gd name="T70" fmla="*/ 379 w 390"/>
                  <a:gd name="T71" fmla="*/ 213 h 245"/>
                  <a:gd name="T72" fmla="*/ 369 w 390"/>
                  <a:gd name="T73" fmla="*/ 197 h 245"/>
                  <a:gd name="T74" fmla="*/ 349 w 390"/>
                  <a:gd name="T75" fmla="*/ 167 h 245"/>
                  <a:gd name="T76" fmla="*/ 339 w 390"/>
                  <a:gd name="T77" fmla="*/ 159 h 245"/>
                  <a:gd name="T78" fmla="*/ 333 w 390"/>
                  <a:gd name="T79" fmla="*/ 149 h 245"/>
                  <a:gd name="T80" fmla="*/ 323 w 390"/>
                  <a:gd name="T81" fmla="*/ 140 h 245"/>
                  <a:gd name="T82" fmla="*/ 314 w 390"/>
                  <a:gd name="T83" fmla="*/ 132 h 245"/>
                  <a:gd name="T84" fmla="*/ 304 w 390"/>
                  <a:gd name="T85" fmla="*/ 124 h 245"/>
                  <a:gd name="T86" fmla="*/ 295 w 390"/>
                  <a:gd name="T87" fmla="*/ 116 h 245"/>
                  <a:gd name="T88" fmla="*/ 284 w 390"/>
                  <a:gd name="T89" fmla="*/ 108 h 245"/>
                  <a:gd name="T90" fmla="*/ 273 w 390"/>
                  <a:gd name="T91" fmla="*/ 100 h 245"/>
                  <a:gd name="T92" fmla="*/ 263 w 390"/>
                  <a:gd name="T93" fmla="*/ 92 h 245"/>
                  <a:gd name="T94" fmla="*/ 250 w 390"/>
                  <a:gd name="T95" fmla="*/ 86 h 245"/>
                  <a:gd name="T96" fmla="*/ 244 w 390"/>
                  <a:gd name="T97" fmla="*/ 81 h 245"/>
                  <a:gd name="T98" fmla="*/ 231 w 390"/>
                  <a:gd name="T99" fmla="*/ 73 h 245"/>
                  <a:gd name="T100" fmla="*/ 190 w 390"/>
                  <a:gd name="T101" fmla="*/ 54 h 245"/>
                  <a:gd name="T102" fmla="*/ 169 w 390"/>
                  <a:gd name="T103" fmla="*/ 45 h 245"/>
                  <a:gd name="T104" fmla="*/ 149 w 390"/>
                  <a:gd name="T105" fmla="*/ 37 h 245"/>
                  <a:gd name="T106" fmla="*/ 135 w 390"/>
                  <a:gd name="T107" fmla="*/ 32 h 245"/>
                  <a:gd name="T108" fmla="*/ 119 w 390"/>
                  <a:gd name="T109" fmla="*/ 27 h 245"/>
                  <a:gd name="T110" fmla="*/ 104 w 390"/>
                  <a:gd name="T111" fmla="*/ 23 h 245"/>
                  <a:gd name="T112" fmla="*/ 81 w 390"/>
                  <a:gd name="T113" fmla="*/ 16 h 245"/>
                  <a:gd name="T114" fmla="*/ 62 w 390"/>
                  <a:gd name="T115" fmla="*/ 12 h 245"/>
                  <a:gd name="T116" fmla="*/ 47 w 390"/>
                  <a:gd name="T117" fmla="*/ 7 h 245"/>
                  <a:gd name="T118" fmla="*/ 28 w 390"/>
                  <a:gd name="T119" fmla="*/ 4 h 245"/>
                  <a:gd name="T120" fmla="*/ 11 w 390"/>
                  <a:gd name="T121" fmla="*/ 0 h 24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90" h="245">
                    <a:moveTo>
                      <a:pt x="11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1" y="5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5" y="18"/>
                    </a:lnTo>
                    <a:lnTo>
                      <a:pt x="8" y="19"/>
                    </a:lnTo>
                    <a:lnTo>
                      <a:pt x="16" y="21"/>
                    </a:lnTo>
                    <a:lnTo>
                      <a:pt x="25" y="23"/>
                    </a:lnTo>
                    <a:lnTo>
                      <a:pt x="41" y="26"/>
                    </a:lnTo>
                    <a:lnTo>
                      <a:pt x="49" y="29"/>
                    </a:lnTo>
                    <a:lnTo>
                      <a:pt x="58" y="31"/>
                    </a:lnTo>
                    <a:lnTo>
                      <a:pt x="66" y="32"/>
                    </a:lnTo>
                    <a:lnTo>
                      <a:pt x="74" y="35"/>
                    </a:lnTo>
                    <a:lnTo>
                      <a:pt x="90" y="38"/>
                    </a:lnTo>
                    <a:lnTo>
                      <a:pt x="98" y="42"/>
                    </a:lnTo>
                    <a:lnTo>
                      <a:pt x="106" y="43"/>
                    </a:lnTo>
                    <a:lnTo>
                      <a:pt x="112" y="46"/>
                    </a:lnTo>
                    <a:lnTo>
                      <a:pt x="120" y="48"/>
                    </a:lnTo>
                    <a:lnTo>
                      <a:pt x="128" y="51"/>
                    </a:lnTo>
                    <a:lnTo>
                      <a:pt x="136" y="53"/>
                    </a:lnTo>
                    <a:lnTo>
                      <a:pt x="143" y="56"/>
                    </a:lnTo>
                    <a:lnTo>
                      <a:pt x="150" y="57"/>
                    </a:lnTo>
                    <a:lnTo>
                      <a:pt x="163" y="64"/>
                    </a:lnTo>
                    <a:lnTo>
                      <a:pt x="171" y="65"/>
                    </a:lnTo>
                    <a:lnTo>
                      <a:pt x="184" y="70"/>
                    </a:lnTo>
                    <a:lnTo>
                      <a:pt x="192" y="73"/>
                    </a:lnTo>
                    <a:lnTo>
                      <a:pt x="222" y="89"/>
                    </a:lnTo>
                    <a:lnTo>
                      <a:pt x="228" y="94"/>
                    </a:lnTo>
                    <a:lnTo>
                      <a:pt x="235" y="97"/>
                    </a:lnTo>
                    <a:lnTo>
                      <a:pt x="239" y="102"/>
                    </a:lnTo>
                    <a:lnTo>
                      <a:pt x="241" y="102"/>
                    </a:lnTo>
                    <a:lnTo>
                      <a:pt x="250" y="108"/>
                    </a:lnTo>
                    <a:lnTo>
                      <a:pt x="255" y="113"/>
                    </a:lnTo>
                    <a:lnTo>
                      <a:pt x="263" y="116"/>
                    </a:lnTo>
                    <a:lnTo>
                      <a:pt x="268" y="119"/>
                    </a:lnTo>
                    <a:lnTo>
                      <a:pt x="274" y="124"/>
                    </a:lnTo>
                    <a:lnTo>
                      <a:pt x="277" y="127"/>
                    </a:lnTo>
                    <a:lnTo>
                      <a:pt x="282" y="132"/>
                    </a:lnTo>
                    <a:lnTo>
                      <a:pt x="287" y="135"/>
                    </a:lnTo>
                    <a:lnTo>
                      <a:pt x="292" y="140"/>
                    </a:lnTo>
                    <a:lnTo>
                      <a:pt x="296" y="143"/>
                    </a:lnTo>
                    <a:lnTo>
                      <a:pt x="301" y="148"/>
                    </a:lnTo>
                    <a:lnTo>
                      <a:pt x="306" y="151"/>
                    </a:lnTo>
                    <a:lnTo>
                      <a:pt x="311" y="156"/>
                    </a:lnTo>
                    <a:lnTo>
                      <a:pt x="315" y="157"/>
                    </a:lnTo>
                    <a:lnTo>
                      <a:pt x="317" y="162"/>
                    </a:lnTo>
                    <a:lnTo>
                      <a:pt x="327" y="172"/>
                    </a:lnTo>
                    <a:lnTo>
                      <a:pt x="331" y="175"/>
                    </a:lnTo>
                    <a:lnTo>
                      <a:pt x="333" y="180"/>
                    </a:lnTo>
                    <a:lnTo>
                      <a:pt x="338" y="184"/>
                    </a:lnTo>
                    <a:lnTo>
                      <a:pt x="353" y="207"/>
                    </a:lnTo>
                    <a:lnTo>
                      <a:pt x="357" y="213"/>
                    </a:lnTo>
                    <a:lnTo>
                      <a:pt x="363" y="222"/>
                    </a:lnTo>
                    <a:lnTo>
                      <a:pt x="366" y="229"/>
                    </a:lnTo>
                    <a:lnTo>
                      <a:pt x="369" y="233"/>
                    </a:lnTo>
                    <a:lnTo>
                      <a:pt x="373" y="240"/>
                    </a:lnTo>
                    <a:lnTo>
                      <a:pt x="373" y="241"/>
                    </a:lnTo>
                    <a:lnTo>
                      <a:pt x="376" y="243"/>
                    </a:lnTo>
                    <a:lnTo>
                      <a:pt x="377" y="245"/>
                    </a:lnTo>
                    <a:lnTo>
                      <a:pt x="382" y="245"/>
                    </a:lnTo>
                    <a:lnTo>
                      <a:pt x="385" y="243"/>
                    </a:lnTo>
                    <a:lnTo>
                      <a:pt x="387" y="243"/>
                    </a:lnTo>
                    <a:lnTo>
                      <a:pt x="388" y="240"/>
                    </a:lnTo>
                    <a:lnTo>
                      <a:pt x="390" y="238"/>
                    </a:lnTo>
                    <a:lnTo>
                      <a:pt x="390" y="233"/>
                    </a:lnTo>
                    <a:lnTo>
                      <a:pt x="388" y="230"/>
                    </a:lnTo>
                    <a:lnTo>
                      <a:pt x="385" y="224"/>
                    </a:lnTo>
                    <a:lnTo>
                      <a:pt x="382" y="219"/>
                    </a:lnTo>
                    <a:lnTo>
                      <a:pt x="379" y="213"/>
                    </a:lnTo>
                    <a:lnTo>
                      <a:pt x="373" y="203"/>
                    </a:lnTo>
                    <a:lnTo>
                      <a:pt x="369" y="197"/>
                    </a:lnTo>
                    <a:lnTo>
                      <a:pt x="353" y="172"/>
                    </a:lnTo>
                    <a:lnTo>
                      <a:pt x="349" y="167"/>
                    </a:lnTo>
                    <a:lnTo>
                      <a:pt x="344" y="162"/>
                    </a:lnTo>
                    <a:lnTo>
                      <a:pt x="339" y="159"/>
                    </a:lnTo>
                    <a:lnTo>
                      <a:pt x="338" y="154"/>
                    </a:lnTo>
                    <a:lnTo>
                      <a:pt x="333" y="149"/>
                    </a:lnTo>
                    <a:lnTo>
                      <a:pt x="328" y="145"/>
                    </a:lnTo>
                    <a:lnTo>
                      <a:pt x="323" y="140"/>
                    </a:lnTo>
                    <a:lnTo>
                      <a:pt x="319" y="135"/>
                    </a:lnTo>
                    <a:lnTo>
                      <a:pt x="314" y="132"/>
                    </a:lnTo>
                    <a:lnTo>
                      <a:pt x="309" y="127"/>
                    </a:lnTo>
                    <a:lnTo>
                      <a:pt x="304" y="124"/>
                    </a:lnTo>
                    <a:lnTo>
                      <a:pt x="300" y="119"/>
                    </a:lnTo>
                    <a:lnTo>
                      <a:pt x="295" y="116"/>
                    </a:lnTo>
                    <a:lnTo>
                      <a:pt x="290" y="111"/>
                    </a:lnTo>
                    <a:lnTo>
                      <a:pt x="284" y="108"/>
                    </a:lnTo>
                    <a:lnTo>
                      <a:pt x="277" y="103"/>
                    </a:lnTo>
                    <a:lnTo>
                      <a:pt x="273" y="100"/>
                    </a:lnTo>
                    <a:lnTo>
                      <a:pt x="268" y="97"/>
                    </a:lnTo>
                    <a:lnTo>
                      <a:pt x="263" y="92"/>
                    </a:lnTo>
                    <a:lnTo>
                      <a:pt x="255" y="89"/>
                    </a:lnTo>
                    <a:lnTo>
                      <a:pt x="250" y="86"/>
                    </a:lnTo>
                    <a:lnTo>
                      <a:pt x="252" y="86"/>
                    </a:lnTo>
                    <a:lnTo>
                      <a:pt x="244" y="81"/>
                    </a:lnTo>
                    <a:lnTo>
                      <a:pt x="238" y="78"/>
                    </a:lnTo>
                    <a:lnTo>
                      <a:pt x="231" y="73"/>
                    </a:lnTo>
                    <a:lnTo>
                      <a:pt x="198" y="57"/>
                    </a:lnTo>
                    <a:lnTo>
                      <a:pt x="190" y="54"/>
                    </a:lnTo>
                    <a:lnTo>
                      <a:pt x="177" y="46"/>
                    </a:lnTo>
                    <a:lnTo>
                      <a:pt x="169" y="45"/>
                    </a:lnTo>
                    <a:lnTo>
                      <a:pt x="157" y="38"/>
                    </a:lnTo>
                    <a:lnTo>
                      <a:pt x="149" y="37"/>
                    </a:lnTo>
                    <a:lnTo>
                      <a:pt x="143" y="34"/>
                    </a:lnTo>
                    <a:lnTo>
                      <a:pt x="135" y="32"/>
                    </a:lnTo>
                    <a:lnTo>
                      <a:pt x="127" y="29"/>
                    </a:lnTo>
                    <a:lnTo>
                      <a:pt x="119" y="27"/>
                    </a:lnTo>
                    <a:lnTo>
                      <a:pt x="112" y="24"/>
                    </a:lnTo>
                    <a:lnTo>
                      <a:pt x="104" y="23"/>
                    </a:lnTo>
                    <a:lnTo>
                      <a:pt x="97" y="19"/>
                    </a:lnTo>
                    <a:lnTo>
                      <a:pt x="81" y="16"/>
                    </a:lnTo>
                    <a:lnTo>
                      <a:pt x="73" y="13"/>
                    </a:lnTo>
                    <a:lnTo>
                      <a:pt x="62" y="12"/>
                    </a:lnTo>
                    <a:lnTo>
                      <a:pt x="55" y="10"/>
                    </a:lnTo>
                    <a:lnTo>
                      <a:pt x="47" y="7"/>
                    </a:lnTo>
                    <a:lnTo>
                      <a:pt x="36" y="5"/>
                    </a:lnTo>
                    <a:lnTo>
                      <a:pt x="28" y="4"/>
                    </a:lnTo>
                    <a:lnTo>
                      <a:pt x="19" y="2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39" name="Freeform 148"/>
              <p:cNvSpPr>
                <a:spLocks/>
              </p:cNvSpPr>
              <p:nvPr/>
            </p:nvSpPr>
            <p:spPr bwMode="auto">
              <a:xfrm>
                <a:off x="4668" y="2183"/>
                <a:ext cx="187" cy="19"/>
              </a:xfrm>
              <a:custGeom>
                <a:avLst/>
                <a:gdLst>
                  <a:gd name="T0" fmla="*/ 178 w 187"/>
                  <a:gd name="T1" fmla="*/ 19 h 19"/>
                  <a:gd name="T2" fmla="*/ 181 w 187"/>
                  <a:gd name="T3" fmla="*/ 19 h 19"/>
                  <a:gd name="T4" fmla="*/ 184 w 187"/>
                  <a:gd name="T5" fmla="*/ 16 h 19"/>
                  <a:gd name="T6" fmla="*/ 187 w 187"/>
                  <a:gd name="T7" fmla="*/ 13 h 19"/>
                  <a:gd name="T8" fmla="*/ 187 w 187"/>
                  <a:gd name="T9" fmla="*/ 7 h 19"/>
                  <a:gd name="T10" fmla="*/ 184 w 187"/>
                  <a:gd name="T11" fmla="*/ 4 h 19"/>
                  <a:gd name="T12" fmla="*/ 181 w 187"/>
                  <a:gd name="T13" fmla="*/ 0 h 19"/>
                  <a:gd name="T14" fmla="*/ 6 w 187"/>
                  <a:gd name="T15" fmla="*/ 0 h 19"/>
                  <a:gd name="T16" fmla="*/ 3 w 187"/>
                  <a:gd name="T17" fmla="*/ 4 h 19"/>
                  <a:gd name="T18" fmla="*/ 0 w 187"/>
                  <a:gd name="T19" fmla="*/ 7 h 19"/>
                  <a:gd name="T20" fmla="*/ 0 w 187"/>
                  <a:gd name="T21" fmla="*/ 13 h 19"/>
                  <a:gd name="T22" fmla="*/ 3 w 187"/>
                  <a:gd name="T23" fmla="*/ 16 h 19"/>
                  <a:gd name="T24" fmla="*/ 6 w 187"/>
                  <a:gd name="T25" fmla="*/ 19 h 19"/>
                  <a:gd name="T26" fmla="*/ 9 w 187"/>
                  <a:gd name="T27" fmla="*/ 19 h 19"/>
                  <a:gd name="T28" fmla="*/ 178 w 187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0" name="Freeform 149"/>
              <p:cNvSpPr>
                <a:spLocks/>
              </p:cNvSpPr>
              <p:nvPr/>
            </p:nvSpPr>
            <p:spPr bwMode="auto">
              <a:xfrm>
                <a:off x="4841" y="2413"/>
                <a:ext cx="390" cy="244"/>
              </a:xfrm>
              <a:custGeom>
                <a:avLst/>
                <a:gdLst>
                  <a:gd name="T0" fmla="*/ 5 w 390"/>
                  <a:gd name="T1" fmla="*/ 227 h 244"/>
                  <a:gd name="T2" fmla="*/ 0 w 390"/>
                  <a:gd name="T3" fmla="*/ 232 h 244"/>
                  <a:gd name="T4" fmla="*/ 1 w 390"/>
                  <a:gd name="T5" fmla="*/ 240 h 244"/>
                  <a:gd name="T6" fmla="*/ 6 w 390"/>
                  <a:gd name="T7" fmla="*/ 244 h 244"/>
                  <a:gd name="T8" fmla="*/ 20 w 390"/>
                  <a:gd name="T9" fmla="*/ 241 h 244"/>
                  <a:gd name="T10" fmla="*/ 38 w 390"/>
                  <a:gd name="T11" fmla="*/ 238 h 244"/>
                  <a:gd name="T12" fmla="*/ 63 w 390"/>
                  <a:gd name="T13" fmla="*/ 232 h 244"/>
                  <a:gd name="T14" fmla="*/ 81 w 390"/>
                  <a:gd name="T15" fmla="*/ 227 h 244"/>
                  <a:gd name="T16" fmla="*/ 104 w 390"/>
                  <a:gd name="T17" fmla="*/ 221 h 244"/>
                  <a:gd name="T18" fmla="*/ 119 w 390"/>
                  <a:gd name="T19" fmla="*/ 216 h 244"/>
                  <a:gd name="T20" fmla="*/ 135 w 390"/>
                  <a:gd name="T21" fmla="*/ 211 h 244"/>
                  <a:gd name="T22" fmla="*/ 149 w 390"/>
                  <a:gd name="T23" fmla="*/ 206 h 244"/>
                  <a:gd name="T24" fmla="*/ 169 w 390"/>
                  <a:gd name="T25" fmla="*/ 199 h 244"/>
                  <a:gd name="T26" fmla="*/ 190 w 390"/>
                  <a:gd name="T27" fmla="*/ 187 h 244"/>
                  <a:gd name="T28" fmla="*/ 250 w 390"/>
                  <a:gd name="T29" fmla="*/ 159 h 244"/>
                  <a:gd name="T30" fmla="*/ 257 w 390"/>
                  <a:gd name="T31" fmla="*/ 154 h 244"/>
                  <a:gd name="T32" fmla="*/ 268 w 390"/>
                  <a:gd name="T33" fmla="*/ 146 h 244"/>
                  <a:gd name="T34" fmla="*/ 279 w 390"/>
                  <a:gd name="T35" fmla="*/ 138 h 244"/>
                  <a:gd name="T36" fmla="*/ 290 w 390"/>
                  <a:gd name="T37" fmla="*/ 130 h 244"/>
                  <a:gd name="T38" fmla="*/ 300 w 390"/>
                  <a:gd name="T39" fmla="*/ 122 h 244"/>
                  <a:gd name="T40" fmla="*/ 309 w 390"/>
                  <a:gd name="T41" fmla="*/ 114 h 244"/>
                  <a:gd name="T42" fmla="*/ 323 w 390"/>
                  <a:gd name="T43" fmla="*/ 102 h 244"/>
                  <a:gd name="T44" fmla="*/ 346 w 390"/>
                  <a:gd name="T45" fmla="*/ 80 h 244"/>
                  <a:gd name="T46" fmla="*/ 353 w 390"/>
                  <a:gd name="T47" fmla="*/ 70 h 244"/>
                  <a:gd name="T48" fmla="*/ 382 w 390"/>
                  <a:gd name="T49" fmla="*/ 24 h 244"/>
                  <a:gd name="T50" fmla="*/ 390 w 390"/>
                  <a:gd name="T51" fmla="*/ 11 h 244"/>
                  <a:gd name="T52" fmla="*/ 388 w 390"/>
                  <a:gd name="T53" fmla="*/ 5 h 244"/>
                  <a:gd name="T54" fmla="*/ 385 w 390"/>
                  <a:gd name="T55" fmla="*/ 2 h 244"/>
                  <a:gd name="T56" fmla="*/ 377 w 390"/>
                  <a:gd name="T57" fmla="*/ 0 h 244"/>
                  <a:gd name="T58" fmla="*/ 373 w 390"/>
                  <a:gd name="T59" fmla="*/ 3 h 244"/>
                  <a:gd name="T60" fmla="*/ 366 w 390"/>
                  <a:gd name="T61" fmla="*/ 15 h 244"/>
                  <a:gd name="T62" fmla="*/ 338 w 390"/>
                  <a:gd name="T63" fmla="*/ 57 h 244"/>
                  <a:gd name="T64" fmla="*/ 330 w 390"/>
                  <a:gd name="T65" fmla="*/ 67 h 244"/>
                  <a:gd name="T66" fmla="*/ 315 w 390"/>
                  <a:gd name="T67" fmla="*/ 84 h 244"/>
                  <a:gd name="T68" fmla="*/ 301 w 390"/>
                  <a:gd name="T69" fmla="*/ 95 h 244"/>
                  <a:gd name="T70" fmla="*/ 292 w 390"/>
                  <a:gd name="T71" fmla="*/ 103 h 244"/>
                  <a:gd name="T72" fmla="*/ 282 w 390"/>
                  <a:gd name="T73" fmla="*/ 111 h 244"/>
                  <a:gd name="T74" fmla="*/ 273 w 390"/>
                  <a:gd name="T75" fmla="*/ 119 h 244"/>
                  <a:gd name="T76" fmla="*/ 261 w 390"/>
                  <a:gd name="T77" fmla="*/ 127 h 244"/>
                  <a:gd name="T78" fmla="*/ 250 w 390"/>
                  <a:gd name="T79" fmla="*/ 135 h 244"/>
                  <a:gd name="T80" fmla="*/ 239 w 390"/>
                  <a:gd name="T81" fmla="*/ 145 h 244"/>
                  <a:gd name="T82" fmla="*/ 192 w 390"/>
                  <a:gd name="T83" fmla="*/ 168 h 244"/>
                  <a:gd name="T84" fmla="*/ 171 w 390"/>
                  <a:gd name="T85" fmla="*/ 178 h 244"/>
                  <a:gd name="T86" fmla="*/ 157 w 390"/>
                  <a:gd name="T87" fmla="*/ 181 h 244"/>
                  <a:gd name="T88" fmla="*/ 143 w 390"/>
                  <a:gd name="T89" fmla="*/ 187 h 244"/>
                  <a:gd name="T90" fmla="*/ 128 w 390"/>
                  <a:gd name="T91" fmla="*/ 192 h 244"/>
                  <a:gd name="T92" fmla="*/ 112 w 390"/>
                  <a:gd name="T93" fmla="*/ 197 h 244"/>
                  <a:gd name="T94" fmla="*/ 98 w 390"/>
                  <a:gd name="T95" fmla="*/ 202 h 244"/>
                  <a:gd name="T96" fmla="*/ 74 w 390"/>
                  <a:gd name="T97" fmla="*/ 208 h 244"/>
                  <a:gd name="T98" fmla="*/ 57 w 390"/>
                  <a:gd name="T99" fmla="*/ 213 h 244"/>
                  <a:gd name="T100" fmla="*/ 31 w 390"/>
                  <a:gd name="T101" fmla="*/ 219 h 244"/>
                  <a:gd name="T102" fmla="*/ 14 w 390"/>
                  <a:gd name="T103" fmla="*/ 222 h 244"/>
                  <a:gd name="T104" fmla="*/ 8 w 390"/>
                  <a:gd name="T105" fmla="*/ 225 h 24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390" h="244">
                    <a:moveTo>
                      <a:pt x="8" y="225"/>
                    </a:moveTo>
                    <a:lnTo>
                      <a:pt x="5" y="227"/>
                    </a:lnTo>
                    <a:lnTo>
                      <a:pt x="1" y="230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5" y="243"/>
                    </a:lnTo>
                    <a:lnTo>
                      <a:pt x="6" y="244"/>
                    </a:lnTo>
                    <a:lnTo>
                      <a:pt x="12" y="244"/>
                    </a:lnTo>
                    <a:lnTo>
                      <a:pt x="20" y="241"/>
                    </a:lnTo>
                    <a:lnTo>
                      <a:pt x="28" y="240"/>
                    </a:lnTo>
                    <a:lnTo>
                      <a:pt x="38" y="238"/>
                    </a:lnTo>
                    <a:lnTo>
                      <a:pt x="47" y="235"/>
                    </a:lnTo>
                    <a:lnTo>
                      <a:pt x="63" y="232"/>
                    </a:lnTo>
                    <a:lnTo>
                      <a:pt x="73" y="229"/>
                    </a:lnTo>
                    <a:lnTo>
                      <a:pt x="81" y="227"/>
                    </a:lnTo>
                    <a:lnTo>
                      <a:pt x="89" y="224"/>
                    </a:lnTo>
                    <a:lnTo>
                      <a:pt x="104" y="221"/>
                    </a:lnTo>
                    <a:lnTo>
                      <a:pt x="112" y="218"/>
                    </a:lnTo>
                    <a:lnTo>
                      <a:pt x="119" y="216"/>
                    </a:lnTo>
                    <a:lnTo>
                      <a:pt x="127" y="213"/>
                    </a:lnTo>
                    <a:lnTo>
                      <a:pt x="135" y="211"/>
                    </a:lnTo>
                    <a:lnTo>
                      <a:pt x="143" y="208"/>
                    </a:lnTo>
                    <a:lnTo>
                      <a:pt x="149" y="206"/>
                    </a:lnTo>
                    <a:lnTo>
                      <a:pt x="157" y="202"/>
                    </a:lnTo>
                    <a:lnTo>
                      <a:pt x="169" y="199"/>
                    </a:lnTo>
                    <a:lnTo>
                      <a:pt x="177" y="194"/>
                    </a:lnTo>
                    <a:lnTo>
                      <a:pt x="190" y="187"/>
                    </a:lnTo>
                    <a:lnTo>
                      <a:pt x="198" y="184"/>
                    </a:lnTo>
                    <a:lnTo>
                      <a:pt x="250" y="159"/>
                    </a:lnTo>
                    <a:lnTo>
                      <a:pt x="252" y="157"/>
                    </a:lnTo>
                    <a:lnTo>
                      <a:pt x="257" y="154"/>
                    </a:lnTo>
                    <a:lnTo>
                      <a:pt x="263" y="151"/>
                    </a:lnTo>
                    <a:lnTo>
                      <a:pt x="268" y="146"/>
                    </a:lnTo>
                    <a:lnTo>
                      <a:pt x="274" y="143"/>
                    </a:lnTo>
                    <a:lnTo>
                      <a:pt x="279" y="138"/>
                    </a:lnTo>
                    <a:lnTo>
                      <a:pt x="285" y="135"/>
                    </a:lnTo>
                    <a:lnTo>
                      <a:pt x="290" y="130"/>
                    </a:lnTo>
                    <a:lnTo>
                      <a:pt x="295" y="127"/>
                    </a:lnTo>
                    <a:lnTo>
                      <a:pt x="300" y="122"/>
                    </a:lnTo>
                    <a:lnTo>
                      <a:pt x="304" y="119"/>
                    </a:lnTo>
                    <a:lnTo>
                      <a:pt x="309" y="114"/>
                    </a:lnTo>
                    <a:lnTo>
                      <a:pt x="314" y="111"/>
                    </a:lnTo>
                    <a:lnTo>
                      <a:pt x="323" y="102"/>
                    </a:lnTo>
                    <a:lnTo>
                      <a:pt x="333" y="92"/>
                    </a:lnTo>
                    <a:lnTo>
                      <a:pt x="346" y="80"/>
                    </a:lnTo>
                    <a:lnTo>
                      <a:pt x="349" y="75"/>
                    </a:lnTo>
                    <a:lnTo>
                      <a:pt x="353" y="70"/>
                    </a:lnTo>
                    <a:lnTo>
                      <a:pt x="379" y="30"/>
                    </a:lnTo>
                    <a:lnTo>
                      <a:pt x="382" y="24"/>
                    </a:lnTo>
                    <a:lnTo>
                      <a:pt x="388" y="15"/>
                    </a:lnTo>
                    <a:lnTo>
                      <a:pt x="390" y="11"/>
                    </a:lnTo>
                    <a:lnTo>
                      <a:pt x="390" y="7"/>
                    </a:lnTo>
                    <a:lnTo>
                      <a:pt x="388" y="5"/>
                    </a:lnTo>
                    <a:lnTo>
                      <a:pt x="387" y="2"/>
                    </a:lnTo>
                    <a:lnTo>
                      <a:pt x="385" y="2"/>
                    </a:lnTo>
                    <a:lnTo>
                      <a:pt x="382" y="0"/>
                    </a:lnTo>
                    <a:lnTo>
                      <a:pt x="377" y="0"/>
                    </a:lnTo>
                    <a:lnTo>
                      <a:pt x="376" y="2"/>
                    </a:lnTo>
                    <a:lnTo>
                      <a:pt x="373" y="3"/>
                    </a:lnTo>
                    <a:lnTo>
                      <a:pt x="373" y="5"/>
                    </a:lnTo>
                    <a:lnTo>
                      <a:pt x="366" y="15"/>
                    </a:lnTo>
                    <a:lnTo>
                      <a:pt x="363" y="21"/>
                    </a:lnTo>
                    <a:lnTo>
                      <a:pt x="338" y="57"/>
                    </a:lnTo>
                    <a:lnTo>
                      <a:pt x="333" y="62"/>
                    </a:lnTo>
                    <a:lnTo>
                      <a:pt x="330" y="67"/>
                    </a:lnTo>
                    <a:lnTo>
                      <a:pt x="317" y="80"/>
                    </a:lnTo>
                    <a:lnTo>
                      <a:pt x="315" y="84"/>
                    </a:lnTo>
                    <a:lnTo>
                      <a:pt x="311" y="86"/>
                    </a:lnTo>
                    <a:lnTo>
                      <a:pt x="301" y="95"/>
                    </a:lnTo>
                    <a:lnTo>
                      <a:pt x="296" y="99"/>
                    </a:lnTo>
                    <a:lnTo>
                      <a:pt x="292" y="103"/>
                    </a:lnTo>
                    <a:lnTo>
                      <a:pt x="287" y="107"/>
                    </a:lnTo>
                    <a:lnTo>
                      <a:pt x="282" y="111"/>
                    </a:lnTo>
                    <a:lnTo>
                      <a:pt x="277" y="114"/>
                    </a:lnTo>
                    <a:lnTo>
                      <a:pt x="273" y="119"/>
                    </a:lnTo>
                    <a:lnTo>
                      <a:pt x="266" y="122"/>
                    </a:lnTo>
                    <a:lnTo>
                      <a:pt x="261" y="127"/>
                    </a:lnTo>
                    <a:lnTo>
                      <a:pt x="255" y="130"/>
                    </a:lnTo>
                    <a:lnTo>
                      <a:pt x="250" y="135"/>
                    </a:lnTo>
                    <a:lnTo>
                      <a:pt x="244" y="138"/>
                    </a:lnTo>
                    <a:lnTo>
                      <a:pt x="239" y="145"/>
                    </a:lnTo>
                    <a:lnTo>
                      <a:pt x="241" y="143"/>
                    </a:lnTo>
                    <a:lnTo>
                      <a:pt x="192" y="168"/>
                    </a:lnTo>
                    <a:lnTo>
                      <a:pt x="184" y="172"/>
                    </a:lnTo>
                    <a:lnTo>
                      <a:pt x="171" y="178"/>
                    </a:lnTo>
                    <a:lnTo>
                      <a:pt x="163" y="179"/>
                    </a:lnTo>
                    <a:lnTo>
                      <a:pt x="157" y="181"/>
                    </a:lnTo>
                    <a:lnTo>
                      <a:pt x="150" y="186"/>
                    </a:lnTo>
                    <a:lnTo>
                      <a:pt x="143" y="187"/>
                    </a:lnTo>
                    <a:lnTo>
                      <a:pt x="136" y="189"/>
                    </a:lnTo>
                    <a:lnTo>
                      <a:pt x="128" y="192"/>
                    </a:lnTo>
                    <a:lnTo>
                      <a:pt x="120" y="194"/>
                    </a:lnTo>
                    <a:lnTo>
                      <a:pt x="112" y="197"/>
                    </a:lnTo>
                    <a:lnTo>
                      <a:pt x="106" y="199"/>
                    </a:lnTo>
                    <a:lnTo>
                      <a:pt x="98" y="202"/>
                    </a:lnTo>
                    <a:lnTo>
                      <a:pt x="82" y="205"/>
                    </a:lnTo>
                    <a:lnTo>
                      <a:pt x="74" y="208"/>
                    </a:lnTo>
                    <a:lnTo>
                      <a:pt x="66" y="210"/>
                    </a:lnTo>
                    <a:lnTo>
                      <a:pt x="57" y="213"/>
                    </a:lnTo>
                    <a:lnTo>
                      <a:pt x="41" y="216"/>
                    </a:lnTo>
                    <a:lnTo>
                      <a:pt x="31" y="219"/>
                    </a:lnTo>
                    <a:lnTo>
                      <a:pt x="25" y="221"/>
                    </a:lnTo>
                    <a:lnTo>
                      <a:pt x="14" y="222"/>
                    </a:lnTo>
                    <a:lnTo>
                      <a:pt x="6" y="225"/>
                    </a:lnTo>
                    <a:lnTo>
                      <a:pt x="8" y="2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" name="Freeform 150"/>
              <p:cNvSpPr>
                <a:spLocks/>
              </p:cNvSpPr>
              <p:nvPr/>
            </p:nvSpPr>
            <p:spPr bwMode="auto">
              <a:xfrm>
                <a:off x="4668" y="2638"/>
                <a:ext cx="187" cy="19"/>
              </a:xfrm>
              <a:custGeom>
                <a:avLst/>
                <a:gdLst>
                  <a:gd name="T0" fmla="*/ 178 w 187"/>
                  <a:gd name="T1" fmla="*/ 19 h 19"/>
                  <a:gd name="T2" fmla="*/ 181 w 187"/>
                  <a:gd name="T3" fmla="*/ 19 h 19"/>
                  <a:gd name="T4" fmla="*/ 184 w 187"/>
                  <a:gd name="T5" fmla="*/ 16 h 19"/>
                  <a:gd name="T6" fmla="*/ 187 w 187"/>
                  <a:gd name="T7" fmla="*/ 13 h 19"/>
                  <a:gd name="T8" fmla="*/ 187 w 187"/>
                  <a:gd name="T9" fmla="*/ 7 h 19"/>
                  <a:gd name="T10" fmla="*/ 184 w 187"/>
                  <a:gd name="T11" fmla="*/ 4 h 19"/>
                  <a:gd name="T12" fmla="*/ 181 w 187"/>
                  <a:gd name="T13" fmla="*/ 0 h 19"/>
                  <a:gd name="T14" fmla="*/ 6 w 187"/>
                  <a:gd name="T15" fmla="*/ 0 h 19"/>
                  <a:gd name="T16" fmla="*/ 3 w 187"/>
                  <a:gd name="T17" fmla="*/ 4 h 19"/>
                  <a:gd name="T18" fmla="*/ 0 w 187"/>
                  <a:gd name="T19" fmla="*/ 7 h 19"/>
                  <a:gd name="T20" fmla="*/ 0 w 187"/>
                  <a:gd name="T21" fmla="*/ 13 h 19"/>
                  <a:gd name="T22" fmla="*/ 3 w 187"/>
                  <a:gd name="T23" fmla="*/ 16 h 19"/>
                  <a:gd name="T24" fmla="*/ 6 w 187"/>
                  <a:gd name="T25" fmla="*/ 19 h 19"/>
                  <a:gd name="T26" fmla="*/ 9 w 187"/>
                  <a:gd name="T27" fmla="*/ 19 h 19"/>
                  <a:gd name="T28" fmla="*/ 178 w 187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87" h="19">
                    <a:moveTo>
                      <a:pt x="178" y="19"/>
                    </a:moveTo>
                    <a:lnTo>
                      <a:pt x="181" y="19"/>
                    </a:lnTo>
                    <a:lnTo>
                      <a:pt x="184" y="16"/>
                    </a:lnTo>
                    <a:lnTo>
                      <a:pt x="187" y="13"/>
                    </a:lnTo>
                    <a:lnTo>
                      <a:pt x="187" y="7"/>
                    </a:lnTo>
                    <a:lnTo>
                      <a:pt x="184" y="4"/>
                    </a:lnTo>
                    <a:lnTo>
                      <a:pt x="181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8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2" name="Freeform 151"/>
              <p:cNvSpPr>
                <a:spLocks/>
              </p:cNvSpPr>
              <p:nvPr/>
            </p:nvSpPr>
            <p:spPr bwMode="auto">
              <a:xfrm>
                <a:off x="4662" y="2177"/>
                <a:ext cx="80" cy="469"/>
              </a:xfrm>
              <a:custGeom>
                <a:avLst/>
                <a:gdLst>
                  <a:gd name="T0" fmla="*/ 14 w 80"/>
                  <a:gd name="T1" fmla="*/ 2 h 469"/>
                  <a:gd name="T2" fmla="*/ 7 w 80"/>
                  <a:gd name="T3" fmla="*/ 0 h 469"/>
                  <a:gd name="T4" fmla="*/ 1 w 80"/>
                  <a:gd name="T5" fmla="*/ 5 h 469"/>
                  <a:gd name="T6" fmla="*/ 0 w 80"/>
                  <a:gd name="T7" fmla="*/ 11 h 469"/>
                  <a:gd name="T8" fmla="*/ 4 w 80"/>
                  <a:gd name="T9" fmla="*/ 19 h 469"/>
                  <a:gd name="T10" fmla="*/ 15 w 80"/>
                  <a:gd name="T11" fmla="*/ 44 h 469"/>
                  <a:gd name="T12" fmla="*/ 26 w 80"/>
                  <a:gd name="T13" fmla="*/ 73 h 469"/>
                  <a:gd name="T14" fmla="*/ 34 w 80"/>
                  <a:gd name="T15" fmla="*/ 95 h 469"/>
                  <a:gd name="T16" fmla="*/ 39 w 80"/>
                  <a:gd name="T17" fmla="*/ 109 h 469"/>
                  <a:gd name="T18" fmla="*/ 46 w 80"/>
                  <a:gd name="T19" fmla="*/ 133 h 469"/>
                  <a:gd name="T20" fmla="*/ 50 w 80"/>
                  <a:gd name="T21" fmla="*/ 154 h 469"/>
                  <a:gd name="T22" fmla="*/ 53 w 80"/>
                  <a:gd name="T23" fmla="*/ 168 h 469"/>
                  <a:gd name="T24" fmla="*/ 55 w 80"/>
                  <a:gd name="T25" fmla="*/ 182 h 469"/>
                  <a:gd name="T26" fmla="*/ 58 w 80"/>
                  <a:gd name="T27" fmla="*/ 197 h 469"/>
                  <a:gd name="T28" fmla="*/ 60 w 80"/>
                  <a:gd name="T29" fmla="*/ 211 h 469"/>
                  <a:gd name="T30" fmla="*/ 61 w 80"/>
                  <a:gd name="T31" fmla="*/ 247 h 469"/>
                  <a:gd name="T32" fmla="*/ 60 w 80"/>
                  <a:gd name="T33" fmla="*/ 251 h 469"/>
                  <a:gd name="T34" fmla="*/ 58 w 80"/>
                  <a:gd name="T35" fmla="*/ 285 h 469"/>
                  <a:gd name="T36" fmla="*/ 55 w 80"/>
                  <a:gd name="T37" fmla="*/ 306 h 469"/>
                  <a:gd name="T38" fmla="*/ 53 w 80"/>
                  <a:gd name="T39" fmla="*/ 320 h 469"/>
                  <a:gd name="T40" fmla="*/ 46 w 80"/>
                  <a:gd name="T41" fmla="*/ 352 h 469"/>
                  <a:gd name="T42" fmla="*/ 39 w 80"/>
                  <a:gd name="T43" fmla="*/ 371 h 469"/>
                  <a:gd name="T44" fmla="*/ 34 w 80"/>
                  <a:gd name="T45" fmla="*/ 384 h 469"/>
                  <a:gd name="T46" fmla="*/ 25 w 80"/>
                  <a:gd name="T47" fmla="*/ 409 h 469"/>
                  <a:gd name="T48" fmla="*/ 15 w 80"/>
                  <a:gd name="T49" fmla="*/ 428 h 469"/>
                  <a:gd name="T50" fmla="*/ 4 w 80"/>
                  <a:gd name="T51" fmla="*/ 449 h 469"/>
                  <a:gd name="T52" fmla="*/ 1 w 80"/>
                  <a:gd name="T53" fmla="*/ 455 h 469"/>
                  <a:gd name="T54" fmla="*/ 0 w 80"/>
                  <a:gd name="T55" fmla="*/ 463 h 469"/>
                  <a:gd name="T56" fmla="*/ 6 w 80"/>
                  <a:gd name="T57" fmla="*/ 469 h 469"/>
                  <a:gd name="T58" fmla="*/ 15 w 80"/>
                  <a:gd name="T59" fmla="*/ 466 h 469"/>
                  <a:gd name="T60" fmla="*/ 19 w 80"/>
                  <a:gd name="T61" fmla="*/ 463 h 469"/>
                  <a:gd name="T62" fmla="*/ 26 w 80"/>
                  <a:gd name="T63" fmla="*/ 444 h 469"/>
                  <a:gd name="T64" fmla="*/ 38 w 80"/>
                  <a:gd name="T65" fmla="*/ 423 h 469"/>
                  <a:gd name="T66" fmla="*/ 46 w 80"/>
                  <a:gd name="T67" fmla="*/ 409 h 469"/>
                  <a:gd name="T68" fmla="*/ 53 w 80"/>
                  <a:gd name="T69" fmla="*/ 390 h 469"/>
                  <a:gd name="T70" fmla="*/ 58 w 80"/>
                  <a:gd name="T71" fmla="*/ 377 h 469"/>
                  <a:gd name="T72" fmla="*/ 65 w 80"/>
                  <a:gd name="T73" fmla="*/ 358 h 469"/>
                  <a:gd name="T74" fmla="*/ 72 w 80"/>
                  <a:gd name="T75" fmla="*/ 324 h 469"/>
                  <a:gd name="T76" fmla="*/ 74 w 80"/>
                  <a:gd name="T77" fmla="*/ 309 h 469"/>
                  <a:gd name="T78" fmla="*/ 77 w 80"/>
                  <a:gd name="T79" fmla="*/ 289 h 469"/>
                  <a:gd name="T80" fmla="*/ 79 w 80"/>
                  <a:gd name="T81" fmla="*/ 254 h 469"/>
                  <a:gd name="T82" fmla="*/ 80 w 80"/>
                  <a:gd name="T83" fmla="*/ 244 h 469"/>
                  <a:gd name="T84" fmla="*/ 79 w 80"/>
                  <a:gd name="T85" fmla="*/ 208 h 469"/>
                  <a:gd name="T86" fmla="*/ 77 w 80"/>
                  <a:gd name="T87" fmla="*/ 194 h 469"/>
                  <a:gd name="T88" fmla="*/ 74 w 80"/>
                  <a:gd name="T89" fmla="*/ 179 h 469"/>
                  <a:gd name="T90" fmla="*/ 72 w 80"/>
                  <a:gd name="T91" fmla="*/ 165 h 469"/>
                  <a:gd name="T92" fmla="*/ 69 w 80"/>
                  <a:gd name="T93" fmla="*/ 151 h 469"/>
                  <a:gd name="T94" fmla="*/ 65 w 80"/>
                  <a:gd name="T95" fmla="*/ 127 h 469"/>
                  <a:gd name="T96" fmla="*/ 58 w 80"/>
                  <a:gd name="T97" fmla="*/ 103 h 469"/>
                  <a:gd name="T98" fmla="*/ 53 w 80"/>
                  <a:gd name="T99" fmla="*/ 89 h 469"/>
                  <a:gd name="T100" fmla="*/ 46 w 80"/>
                  <a:gd name="T101" fmla="*/ 67 h 469"/>
                  <a:gd name="T102" fmla="*/ 31 w 80"/>
                  <a:gd name="T103" fmla="*/ 35 h 469"/>
                  <a:gd name="T104" fmla="*/ 20 w 80"/>
                  <a:gd name="T105" fmla="*/ 13 h 46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80" h="469">
                    <a:moveTo>
                      <a:pt x="17" y="5"/>
                    </a:moveTo>
                    <a:lnTo>
                      <a:pt x="14" y="2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1" y="14"/>
                    </a:lnTo>
                    <a:lnTo>
                      <a:pt x="4" y="19"/>
                    </a:lnTo>
                    <a:lnTo>
                      <a:pt x="11" y="37"/>
                    </a:lnTo>
                    <a:lnTo>
                      <a:pt x="15" y="44"/>
                    </a:lnTo>
                    <a:lnTo>
                      <a:pt x="19" y="49"/>
                    </a:lnTo>
                    <a:lnTo>
                      <a:pt x="26" y="73"/>
                    </a:lnTo>
                    <a:lnTo>
                      <a:pt x="28" y="79"/>
                    </a:lnTo>
                    <a:lnTo>
                      <a:pt x="34" y="95"/>
                    </a:lnTo>
                    <a:lnTo>
                      <a:pt x="36" y="103"/>
                    </a:lnTo>
                    <a:lnTo>
                      <a:pt x="39" y="109"/>
                    </a:lnTo>
                    <a:lnTo>
                      <a:pt x="42" y="125"/>
                    </a:lnTo>
                    <a:lnTo>
                      <a:pt x="46" y="133"/>
                    </a:lnTo>
                    <a:lnTo>
                      <a:pt x="47" y="138"/>
                    </a:lnTo>
                    <a:lnTo>
                      <a:pt x="50" y="154"/>
                    </a:lnTo>
                    <a:lnTo>
                      <a:pt x="52" y="160"/>
                    </a:lnTo>
                    <a:lnTo>
                      <a:pt x="53" y="168"/>
                    </a:lnTo>
                    <a:lnTo>
                      <a:pt x="55" y="174"/>
                    </a:lnTo>
                    <a:lnTo>
                      <a:pt x="55" y="182"/>
                    </a:lnTo>
                    <a:lnTo>
                      <a:pt x="57" y="190"/>
                    </a:lnTo>
                    <a:lnTo>
                      <a:pt x="58" y="197"/>
                    </a:lnTo>
                    <a:lnTo>
                      <a:pt x="58" y="205"/>
                    </a:lnTo>
                    <a:lnTo>
                      <a:pt x="60" y="211"/>
                    </a:lnTo>
                    <a:lnTo>
                      <a:pt x="60" y="239"/>
                    </a:lnTo>
                    <a:lnTo>
                      <a:pt x="61" y="247"/>
                    </a:lnTo>
                    <a:lnTo>
                      <a:pt x="61" y="244"/>
                    </a:lnTo>
                    <a:lnTo>
                      <a:pt x="60" y="251"/>
                    </a:lnTo>
                    <a:lnTo>
                      <a:pt x="60" y="279"/>
                    </a:lnTo>
                    <a:lnTo>
                      <a:pt x="58" y="285"/>
                    </a:lnTo>
                    <a:lnTo>
                      <a:pt x="58" y="293"/>
                    </a:lnTo>
                    <a:lnTo>
                      <a:pt x="55" y="306"/>
                    </a:lnTo>
                    <a:lnTo>
                      <a:pt x="55" y="312"/>
                    </a:lnTo>
                    <a:lnTo>
                      <a:pt x="53" y="320"/>
                    </a:lnTo>
                    <a:lnTo>
                      <a:pt x="47" y="346"/>
                    </a:lnTo>
                    <a:lnTo>
                      <a:pt x="46" y="352"/>
                    </a:lnTo>
                    <a:lnTo>
                      <a:pt x="42" y="358"/>
                    </a:lnTo>
                    <a:lnTo>
                      <a:pt x="39" y="371"/>
                    </a:lnTo>
                    <a:lnTo>
                      <a:pt x="36" y="377"/>
                    </a:lnTo>
                    <a:lnTo>
                      <a:pt x="34" y="384"/>
                    </a:lnTo>
                    <a:lnTo>
                      <a:pt x="28" y="396"/>
                    </a:lnTo>
                    <a:lnTo>
                      <a:pt x="25" y="409"/>
                    </a:lnTo>
                    <a:lnTo>
                      <a:pt x="22" y="417"/>
                    </a:lnTo>
                    <a:lnTo>
                      <a:pt x="15" y="428"/>
                    </a:lnTo>
                    <a:lnTo>
                      <a:pt x="11" y="435"/>
                    </a:lnTo>
                    <a:lnTo>
                      <a:pt x="4" y="449"/>
                    </a:lnTo>
                    <a:lnTo>
                      <a:pt x="0" y="457"/>
                    </a:lnTo>
                    <a:lnTo>
                      <a:pt x="1" y="455"/>
                    </a:lnTo>
                    <a:lnTo>
                      <a:pt x="0" y="457"/>
                    </a:lnTo>
                    <a:lnTo>
                      <a:pt x="0" y="463"/>
                    </a:lnTo>
                    <a:lnTo>
                      <a:pt x="3" y="466"/>
                    </a:lnTo>
                    <a:lnTo>
                      <a:pt x="6" y="469"/>
                    </a:lnTo>
                    <a:lnTo>
                      <a:pt x="12" y="469"/>
                    </a:lnTo>
                    <a:lnTo>
                      <a:pt x="15" y="466"/>
                    </a:lnTo>
                    <a:lnTo>
                      <a:pt x="17" y="465"/>
                    </a:lnTo>
                    <a:lnTo>
                      <a:pt x="19" y="463"/>
                    </a:lnTo>
                    <a:lnTo>
                      <a:pt x="20" y="455"/>
                    </a:lnTo>
                    <a:lnTo>
                      <a:pt x="26" y="444"/>
                    </a:lnTo>
                    <a:lnTo>
                      <a:pt x="31" y="438"/>
                    </a:lnTo>
                    <a:lnTo>
                      <a:pt x="38" y="423"/>
                    </a:lnTo>
                    <a:lnTo>
                      <a:pt x="41" y="415"/>
                    </a:lnTo>
                    <a:lnTo>
                      <a:pt x="46" y="409"/>
                    </a:lnTo>
                    <a:lnTo>
                      <a:pt x="47" y="403"/>
                    </a:lnTo>
                    <a:lnTo>
                      <a:pt x="53" y="390"/>
                    </a:lnTo>
                    <a:lnTo>
                      <a:pt x="55" y="384"/>
                    </a:lnTo>
                    <a:lnTo>
                      <a:pt x="58" y="377"/>
                    </a:lnTo>
                    <a:lnTo>
                      <a:pt x="61" y="365"/>
                    </a:lnTo>
                    <a:lnTo>
                      <a:pt x="65" y="358"/>
                    </a:lnTo>
                    <a:lnTo>
                      <a:pt x="66" y="349"/>
                    </a:lnTo>
                    <a:lnTo>
                      <a:pt x="72" y="324"/>
                    </a:lnTo>
                    <a:lnTo>
                      <a:pt x="74" y="316"/>
                    </a:lnTo>
                    <a:lnTo>
                      <a:pt x="74" y="309"/>
                    </a:lnTo>
                    <a:lnTo>
                      <a:pt x="77" y="297"/>
                    </a:lnTo>
                    <a:lnTo>
                      <a:pt x="77" y="289"/>
                    </a:lnTo>
                    <a:lnTo>
                      <a:pt x="79" y="282"/>
                    </a:lnTo>
                    <a:lnTo>
                      <a:pt x="79" y="254"/>
                    </a:lnTo>
                    <a:lnTo>
                      <a:pt x="80" y="247"/>
                    </a:lnTo>
                    <a:lnTo>
                      <a:pt x="80" y="244"/>
                    </a:lnTo>
                    <a:lnTo>
                      <a:pt x="79" y="236"/>
                    </a:lnTo>
                    <a:lnTo>
                      <a:pt x="79" y="208"/>
                    </a:lnTo>
                    <a:lnTo>
                      <a:pt x="77" y="201"/>
                    </a:lnTo>
                    <a:lnTo>
                      <a:pt x="77" y="194"/>
                    </a:lnTo>
                    <a:lnTo>
                      <a:pt x="76" y="187"/>
                    </a:lnTo>
                    <a:lnTo>
                      <a:pt x="74" y="179"/>
                    </a:lnTo>
                    <a:lnTo>
                      <a:pt x="74" y="171"/>
                    </a:lnTo>
                    <a:lnTo>
                      <a:pt x="72" y="165"/>
                    </a:lnTo>
                    <a:lnTo>
                      <a:pt x="71" y="157"/>
                    </a:lnTo>
                    <a:lnTo>
                      <a:pt x="69" y="151"/>
                    </a:lnTo>
                    <a:lnTo>
                      <a:pt x="66" y="135"/>
                    </a:lnTo>
                    <a:lnTo>
                      <a:pt x="65" y="127"/>
                    </a:lnTo>
                    <a:lnTo>
                      <a:pt x="61" y="119"/>
                    </a:lnTo>
                    <a:lnTo>
                      <a:pt x="58" y="103"/>
                    </a:lnTo>
                    <a:lnTo>
                      <a:pt x="55" y="97"/>
                    </a:lnTo>
                    <a:lnTo>
                      <a:pt x="53" y="89"/>
                    </a:lnTo>
                    <a:lnTo>
                      <a:pt x="47" y="73"/>
                    </a:lnTo>
                    <a:lnTo>
                      <a:pt x="46" y="67"/>
                    </a:lnTo>
                    <a:lnTo>
                      <a:pt x="34" y="43"/>
                    </a:lnTo>
                    <a:lnTo>
                      <a:pt x="31" y="35"/>
                    </a:lnTo>
                    <a:lnTo>
                      <a:pt x="26" y="27"/>
                    </a:lnTo>
                    <a:lnTo>
                      <a:pt x="20" y="13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3" name="Freeform 152"/>
              <p:cNvSpPr>
                <a:spLocks/>
              </p:cNvSpPr>
              <p:nvPr/>
            </p:nvSpPr>
            <p:spPr bwMode="auto">
              <a:xfrm>
                <a:off x="4473" y="2256"/>
                <a:ext cx="228" cy="19"/>
              </a:xfrm>
              <a:custGeom>
                <a:avLst/>
                <a:gdLst>
                  <a:gd name="T0" fmla="*/ 219 w 228"/>
                  <a:gd name="T1" fmla="*/ 19 h 19"/>
                  <a:gd name="T2" fmla="*/ 222 w 228"/>
                  <a:gd name="T3" fmla="*/ 19 h 19"/>
                  <a:gd name="T4" fmla="*/ 225 w 228"/>
                  <a:gd name="T5" fmla="*/ 16 h 19"/>
                  <a:gd name="T6" fmla="*/ 228 w 228"/>
                  <a:gd name="T7" fmla="*/ 13 h 19"/>
                  <a:gd name="T8" fmla="*/ 228 w 228"/>
                  <a:gd name="T9" fmla="*/ 7 h 19"/>
                  <a:gd name="T10" fmla="*/ 225 w 228"/>
                  <a:gd name="T11" fmla="*/ 4 h 19"/>
                  <a:gd name="T12" fmla="*/ 222 w 228"/>
                  <a:gd name="T13" fmla="*/ 0 h 19"/>
                  <a:gd name="T14" fmla="*/ 6 w 228"/>
                  <a:gd name="T15" fmla="*/ 0 h 19"/>
                  <a:gd name="T16" fmla="*/ 3 w 228"/>
                  <a:gd name="T17" fmla="*/ 4 h 19"/>
                  <a:gd name="T18" fmla="*/ 0 w 228"/>
                  <a:gd name="T19" fmla="*/ 7 h 19"/>
                  <a:gd name="T20" fmla="*/ 0 w 228"/>
                  <a:gd name="T21" fmla="*/ 13 h 19"/>
                  <a:gd name="T22" fmla="*/ 3 w 228"/>
                  <a:gd name="T23" fmla="*/ 16 h 19"/>
                  <a:gd name="T24" fmla="*/ 6 w 228"/>
                  <a:gd name="T25" fmla="*/ 19 h 19"/>
                  <a:gd name="T26" fmla="*/ 9 w 228"/>
                  <a:gd name="T27" fmla="*/ 19 h 19"/>
                  <a:gd name="T28" fmla="*/ 219 w 228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28" h="19">
                    <a:moveTo>
                      <a:pt x="219" y="19"/>
                    </a:moveTo>
                    <a:lnTo>
                      <a:pt x="222" y="19"/>
                    </a:lnTo>
                    <a:lnTo>
                      <a:pt x="225" y="16"/>
                    </a:lnTo>
                    <a:lnTo>
                      <a:pt x="228" y="13"/>
                    </a:lnTo>
                    <a:lnTo>
                      <a:pt x="228" y="7"/>
                    </a:lnTo>
                    <a:lnTo>
                      <a:pt x="225" y="4"/>
                    </a:lnTo>
                    <a:lnTo>
                      <a:pt x="222" y="0"/>
                    </a:ln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219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4" name="Freeform 153"/>
              <p:cNvSpPr>
                <a:spLocks/>
              </p:cNvSpPr>
              <p:nvPr/>
            </p:nvSpPr>
            <p:spPr bwMode="auto">
              <a:xfrm>
                <a:off x="4473" y="1990"/>
                <a:ext cx="19" cy="285"/>
              </a:xfrm>
              <a:custGeom>
                <a:avLst/>
                <a:gdLst>
                  <a:gd name="T0" fmla="*/ 0 w 19"/>
                  <a:gd name="T1" fmla="*/ 276 h 285"/>
                  <a:gd name="T2" fmla="*/ 0 w 19"/>
                  <a:gd name="T3" fmla="*/ 279 h 285"/>
                  <a:gd name="T4" fmla="*/ 3 w 19"/>
                  <a:gd name="T5" fmla="*/ 282 h 285"/>
                  <a:gd name="T6" fmla="*/ 6 w 19"/>
                  <a:gd name="T7" fmla="*/ 285 h 285"/>
                  <a:gd name="T8" fmla="*/ 12 w 19"/>
                  <a:gd name="T9" fmla="*/ 285 h 285"/>
                  <a:gd name="T10" fmla="*/ 16 w 19"/>
                  <a:gd name="T11" fmla="*/ 282 h 285"/>
                  <a:gd name="T12" fmla="*/ 19 w 19"/>
                  <a:gd name="T13" fmla="*/ 279 h 285"/>
                  <a:gd name="T14" fmla="*/ 19 w 19"/>
                  <a:gd name="T15" fmla="*/ 6 h 285"/>
                  <a:gd name="T16" fmla="*/ 16 w 19"/>
                  <a:gd name="T17" fmla="*/ 3 h 285"/>
                  <a:gd name="T18" fmla="*/ 12 w 19"/>
                  <a:gd name="T19" fmla="*/ 0 h 285"/>
                  <a:gd name="T20" fmla="*/ 6 w 19"/>
                  <a:gd name="T21" fmla="*/ 0 h 285"/>
                  <a:gd name="T22" fmla="*/ 3 w 19"/>
                  <a:gd name="T23" fmla="*/ 3 h 285"/>
                  <a:gd name="T24" fmla="*/ 0 w 19"/>
                  <a:gd name="T25" fmla="*/ 6 h 285"/>
                  <a:gd name="T26" fmla="*/ 0 w 19"/>
                  <a:gd name="T27" fmla="*/ 9 h 285"/>
                  <a:gd name="T28" fmla="*/ 0 w 19"/>
                  <a:gd name="T29" fmla="*/ 276 h 2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" h="285">
                    <a:moveTo>
                      <a:pt x="0" y="276"/>
                    </a:moveTo>
                    <a:lnTo>
                      <a:pt x="0" y="279"/>
                    </a:lnTo>
                    <a:lnTo>
                      <a:pt x="3" y="282"/>
                    </a:lnTo>
                    <a:lnTo>
                      <a:pt x="6" y="285"/>
                    </a:lnTo>
                    <a:lnTo>
                      <a:pt x="12" y="285"/>
                    </a:lnTo>
                    <a:lnTo>
                      <a:pt x="16" y="282"/>
                    </a:lnTo>
                    <a:lnTo>
                      <a:pt x="19" y="279"/>
                    </a:lnTo>
                    <a:lnTo>
                      <a:pt x="19" y="6"/>
                    </a:lnTo>
                    <a:lnTo>
                      <a:pt x="16" y="3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5" name="Freeform 154"/>
              <p:cNvSpPr>
                <a:spLocks/>
              </p:cNvSpPr>
              <p:nvPr/>
            </p:nvSpPr>
            <p:spPr bwMode="auto">
              <a:xfrm>
                <a:off x="2749" y="1990"/>
                <a:ext cx="1743" cy="19"/>
              </a:xfrm>
              <a:custGeom>
                <a:avLst/>
                <a:gdLst>
                  <a:gd name="T0" fmla="*/ 1733 w 1743"/>
                  <a:gd name="T1" fmla="*/ 19 h 19"/>
                  <a:gd name="T2" fmla="*/ 1736 w 1743"/>
                  <a:gd name="T3" fmla="*/ 19 h 19"/>
                  <a:gd name="T4" fmla="*/ 1740 w 1743"/>
                  <a:gd name="T5" fmla="*/ 16 h 19"/>
                  <a:gd name="T6" fmla="*/ 1743 w 1743"/>
                  <a:gd name="T7" fmla="*/ 13 h 19"/>
                  <a:gd name="T8" fmla="*/ 1743 w 1743"/>
                  <a:gd name="T9" fmla="*/ 6 h 19"/>
                  <a:gd name="T10" fmla="*/ 1740 w 1743"/>
                  <a:gd name="T11" fmla="*/ 3 h 19"/>
                  <a:gd name="T12" fmla="*/ 1736 w 1743"/>
                  <a:gd name="T13" fmla="*/ 0 h 19"/>
                  <a:gd name="T14" fmla="*/ 6 w 1743"/>
                  <a:gd name="T15" fmla="*/ 0 h 19"/>
                  <a:gd name="T16" fmla="*/ 3 w 1743"/>
                  <a:gd name="T17" fmla="*/ 3 h 19"/>
                  <a:gd name="T18" fmla="*/ 0 w 1743"/>
                  <a:gd name="T19" fmla="*/ 6 h 19"/>
                  <a:gd name="T20" fmla="*/ 0 w 1743"/>
                  <a:gd name="T21" fmla="*/ 13 h 19"/>
                  <a:gd name="T22" fmla="*/ 3 w 1743"/>
                  <a:gd name="T23" fmla="*/ 16 h 19"/>
                  <a:gd name="T24" fmla="*/ 6 w 1743"/>
                  <a:gd name="T25" fmla="*/ 19 h 19"/>
                  <a:gd name="T26" fmla="*/ 9 w 1743"/>
                  <a:gd name="T27" fmla="*/ 19 h 19"/>
                  <a:gd name="T28" fmla="*/ 1733 w 1743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743" h="19">
                    <a:moveTo>
                      <a:pt x="1733" y="19"/>
                    </a:moveTo>
                    <a:lnTo>
                      <a:pt x="1736" y="19"/>
                    </a:lnTo>
                    <a:lnTo>
                      <a:pt x="1740" y="16"/>
                    </a:lnTo>
                    <a:lnTo>
                      <a:pt x="1743" y="13"/>
                    </a:lnTo>
                    <a:lnTo>
                      <a:pt x="1743" y="6"/>
                    </a:lnTo>
                    <a:lnTo>
                      <a:pt x="1740" y="3"/>
                    </a:lnTo>
                    <a:lnTo>
                      <a:pt x="1736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733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6" name="Freeform 155"/>
              <p:cNvSpPr>
                <a:spLocks/>
              </p:cNvSpPr>
              <p:nvPr/>
            </p:nvSpPr>
            <p:spPr bwMode="auto">
              <a:xfrm>
                <a:off x="2749" y="2732"/>
                <a:ext cx="1089" cy="19"/>
              </a:xfrm>
              <a:custGeom>
                <a:avLst/>
                <a:gdLst>
                  <a:gd name="T0" fmla="*/ 1080 w 1089"/>
                  <a:gd name="T1" fmla="*/ 19 h 19"/>
                  <a:gd name="T2" fmla="*/ 1083 w 1089"/>
                  <a:gd name="T3" fmla="*/ 19 h 19"/>
                  <a:gd name="T4" fmla="*/ 1086 w 1089"/>
                  <a:gd name="T5" fmla="*/ 16 h 19"/>
                  <a:gd name="T6" fmla="*/ 1089 w 1089"/>
                  <a:gd name="T7" fmla="*/ 13 h 19"/>
                  <a:gd name="T8" fmla="*/ 1089 w 1089"/>
                  <a:gd name="T9" fmla="*/ 6 h 19"/>
                  <a:gd name="T10" fmla="*/ 1086 w 1089"/>
                  <a:gd name="T11" fmla="*/ 3 h 19"/>
                  <a:gd name="T12" fmla="*/ 1083 w 1089"/>
                  <a:gd name="T13" fmla="*/ 0 h 19"/>
                  <a:gd name="T14" fmla="*/ 6 w 1089"/>
                  <a:gd name="T15" fmla="*/ 0 h 19"/>
                  <a:gd name="T16" fmla="*/ 3 w 1089"/>
                  <a:gd name="T17" fmla="*/ 3 h 19"/>
                  <a:gd name="T18" fmla="*/ 0 w 1089"/>
                  <a:gd name="T19" fmla="*/ 6 h 19"/>
                  <a:gd name="T20" fmla="*/ 0 w 1089"/>
                  <a:gd name="T21" fmla="*/ 13 h 19"/>
                  <a:gd name="T22" fmla="*/ 3 w 1089"/>
                  <a:gd name="T23" fmla="*/ 16 h 19"/>
                  <a:gd name="T24" fmla="*/ 6 w 1089"/>
                  <a:gd name="T25" fmla="*/ 19 h 19"/>
                  <a:gd name="T26" fmla="*/ 9 w 1089"/>
                  <a:gd name="T27" fmla="*/ 19 h 19"/>
                  <a:gd name="T28" fmla="*/ 1080 w 1089"/>
                  <a:gd name="T29" fmla="*/ 19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89" h="19">
                    <a:moveTo>
                      <a:pt x="1080" y="19"/>
                    </a:moveTo>
                    <a:lnTo>
                      <a:pt x="1083" y="19"/>
                    </a:lnTo>
                    <a:lnTo>
                      <a:pt x="1086" y="16"/>
                    </a:lnTo>
                    <a:lnTo>
                      <a:pt x="1089" y="13"/>
                    </a:lnTo>
                    <a:lnTo>
                      <a:pt x="1089" y="6"/>
                    </a:lnTo>
                    <a:lnTo>
                      <a:pt x="1086" y="3"/>
                    </a:lnTo>
                    <a:lnTo>
                      <a:pt x="1083" y="0"/>
                    </a:lnTo>
                    <a:lnTo>
                      <a:pt x="6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9" y="19"/>
                    </a:lnTo>
                    <a:lnTo>
                      <a:pt x="1080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" name="Freeform 156"/>
              <p:cNvSpPr>
                <a:spLocks/>
              </p:cNvSpPr>
              <p:nvPr/>
            </p:nvSpPr>
            <p:spPr bwMode="auto">
              <a:xfrm>
                <a:off x="5217" y="2405"/>
                <a:ext cx="198" cy="19"/>
              </a:xfrm>
              <a:custGeom>
                <a:avLst/>
                <a:gdLst>
                  <a:gd name="T0" fmla="*/ 9 w 198"/>
                  <a:gd name="T1" fmla="*/ 0 h 19"/>
                  <a:gd name="T2" fmla="*/ 6 w 198"/>
                  <a:gd name="T3" fmla="*/ 0 h 19"/>
                  <a:gd name="T4" fmla="*/ 3 w 198"/>
                  <a:gd name="T5" fmla="*/ 4 h 19"/>
                  <a:gd name="T6" fmla="*/ 0 w 198"/>
                  <a:gd name="T7" fmla="*/ 7 h 19"/>
                  <a:gd name="T8" fmla="*/ 0 w 198"/>
                  <a:gd name="T9" fmla="*/ 13 h 19"/>
                  <a:gd name="T10" fmla="*/ 3 w 198"/>
                  <a:gd name="T11" fmla="*/ 16 h 19"/>
                  <a:gd name="T12" fmla="*/ 6 w 198"/>
                  <a:gd name="T13" fmla="*/ 19 h 19"/>
                  <a:gd name="T14" fmla="*/ 192 w 198"/>
                  <a:gd name="T15" fmla="*/ 19 h 19"/>
                  <a:gd name="T16" fmla="*/ 195 w 198"/>
                  <a:gd name="T17" fmla="*/ 16 h 19"/>
                  <a:gd name="T18" fmla="*/ 198 w 198"/>
                  <a:gd name="T19" fmla="*/ 13 h 19"/>
                  <a:gd name="T20" fmla="*/ 198 w 198"/>
                  <a:gd name="T21" fmla="*/ 7 h 19"/>
                  <a:gd name="T22" fmla="*/ 195 w 198"/>
                  <a:gd name="T23" fmla="*/ 4 h 19"/>
                  <a:gd name="T24" fmla="*/ 192 w 198"/>
                  <a:gd name="T25" fmla="*/ 0 h 19"/>
                  <a:gd name="T26" fmla="*/ 188 w 198"/>
                  <a:gd name="T27" fmla="*/ 0 h 19"/>
                  <a:gd name="T28" fmla="*/ 9 w 198"/>
                  <a:gd name="T29" fmla="*/ 0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98" h="19">
                    <a:moveTo>
                      <a:pt x="9" y="0"/>
                    </a:moveTo>
                    <a:lnTo>
                      <a:pt x="6" y="0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3" y="16"/>
                    </a:lnTo>
                    <a:lnTo>
                      <a:pt x="6" y="19"/>
                    </a:lnTo>
                    <a:lnTo>
                      <a:pt x="192" y="19"/>
                    </a:lnTo>
                    <a:lnTo>
                      <a:pt x="195" y="16"/>
                    </a:lnTo>
                    <a:lnTo>
                      <a:pt x="198" y="13"/>
                    </a:lnTo>
                    <a:lnTo>
                      <a:pt x="198" y="7"/>
                    </a:lnTo>
                    <a:lnTo>
                      <a:pt x="195" y="4"/>
                    </a:lnTo>
                    <a:lnTo>
                      <a:pt x="192" y="0"/>
                    </a:lnTo>
                    <a:lnTo>
                      <a:pt x="188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4" name="Rectangle 157"/>
            <p:cNvSpPr>
              <a:spLocks noChangeArrowheads="1"/>
            </p:cNvSpPr>
            <p:nvPr/>
          </p:nvSpPr>
          <p:spPr bwMode="auto">
            <a:xfrm>
              <a:off x="5501" y="2310"/>
              <a:ext cx="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+mj-lt"/>
                </a:rPr>
                <a:t>F</a:t>
              </a:r>
              <a:endParaRPr lang="en-US">
                <a:latin typeface="+mj-lt"/>
              </a:endParaRPr>
            </a:p>
          </p:txBody>
        </p:sp>
        <p:sp>
          <p:nvSpPr>
            <p:cNvPr id="25" name="Rectangle 158"/>
            <p:cNvSpPr>
              <a:spLocks noChangeArrowheads="1"/>
            </p:cNvSpPr>
            <p:nvPr/>
          </p:nvSpPr>
          <p:spPr bwMode="auto">
            <a:xfrm>
              <a:off x="2627" y="2654"/>
              <a:ext cx="7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>
                  <a:solidFill>
                    <a:srgbClr val="000000"/>
                  </a:solidFill>
                  <a:latin typeface="+mj-lt"/>
                </a:rPr>
                <a:t>Z</a:t>
              </a:r>
              <a:endParaRPr lang="en-US">
                <a:latin typeface="+mj-lt"/>
              </a:endParaRPr>
            </a:p>
          </p:txBody>
        </p:sp>
        <p:sp>
          <p:nvSpPr>
            <p:cNvPr id="26" name="Text Box 65"/>
            <p:cNvSpPr txBox="1">
              <a:spLocks noChangeArrowheads="1"/>
            </p:cNvSpPr>
            <p:nvPr/>
          </p:nvSpPr>
          <p:spPr bwMode="auto">
            <a:xfrm>
              <a:off x="2948" y="1618"/>
              <a:ext cx="1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Logic Diagram</a:t>
              </a:r>
            </a:p>
          </p:txBody>
        </p:sp>
      </p:grpSp>
      <p:grpSp>
        <p:nvGrpSpPr>
          <p:cNvPr id="48" name="Group 178"/>
          <p:cNvGrpSpPr>
            <a:grpSpLocks/>
          </p:cNvGrpSpPr>
          <p:nvPr/>
        </p:nvGrpSpPr>
        <p:grpSpPr bwMode="auto">
          <a:xfrm>
            <a:off x="5027234" y="1008063"/>
            <a:ext cx="3357562" cy="1052513"/>
            <a:chOff x="2949" y="738"/>
            <a:chExt cx="2115" cy="663"/>
          </a:xfrm>
        </p:grpSpPr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2949" y="738"/>
              <a:ext cx="21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Equation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50" name="Group 177"/>
            <p:cNvGrpSpPr>
              <a:grpSpLocks/>
            </p:cNvGrpSpPr>
            <p:nvPr/>
          </p:nvGrpSpPr>
          <p:grpSpPr bwMode="auto">
            <a:xfrm>
              <a:off x="3203" y="1140"/>
              <a:ext cx="1136" cy="261"/>
              <a:chOff x="3203" y="1140"/>
              <a:chExt cx="1136" cy="261"/>
            </a:xfrm>
          </p:grpSpPr>
          <p:sp>
            <p:nvSpPr>
              <p:cNvPr id="51" name="Line 164"/>
              <p:cNvSpPr>
                <a:spLocks noChangeShapeType="1"/>
              </p:cNvSpPr>
              <p:nvPr/>
            </p:nvSpPr>
            <p:spPr bwMode="auto">
              <a:xfrm flipV="1">
                <a:off x="3942" y="1187"/>
                <a:ext cx="205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52" name="Rectangle 165"/>
              <p:cNvSpPr>
                <a:spLocks noChangeArrowheads="1"/>
              </p:cNvSpPr>
              <p:nvPr/>
            </p:nvSpPr>
            <p:spPr bwMode="auto">
              <a:xfrm>
                <a:off x="4248" y="1168"/>
                <a:ext cx="9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Z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53" name="Rectangle 167"/>
              <p:cNvSpPr>
                <a:spLocks noChangeArrowheads="1"/>
              </p:cNvSpPr>
              <p:nvPr/>
            </p:nvSpPr>
            <p:spPr bwMode="auto">
              <a:xfrm>
                <a:off x="4006" y="1168"/>
                <a:ext cx="9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54" name="Rectangle 168"/>
              <p:cNvSpPr>
                <a:spLocks noChangeArrowheads="1"/>
              </p:cNvSpPr>
              <p:nvPr/>
            </p:nvSpPr>
            <p:spPr bwMode="auto">
              <a:xfrm>
                <a:off x="3943" y="1168"/>
                <a:ext cx="4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55" name="Rectangle 169"/>
              <p:cNvSpPr>
                <a:spLocks noChangeArrowheads="1"/>
              </p:cNvSpPr>
              <p:nvPr/>
            </p:nvSpPr>
            <p:spPr bwMode="auto">
              <a:xfrm>
                <a:off x="3610" y="1168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X 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56" name="Rectangle 170"/>
              <p:cNvSpPr>
                <a:spLocks noChangeArrowheads="1"/>
              </p:cNvSpPr>
              <p:nvPr/>
            </p:nvSpPr>
            <p:spPr bwMode="auto">
              <a:xfrm>
                <a:off x="3514" y="1168"/>
                <a:ext cx="4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57" name="Rectangle 171"/>
              <p:cNvSpPr>
                <a:spLocks noChangeArrowheads="1"/>
              </p:cNvSpPr>
              <p:nvPr/>
            </p:nvSpPr>
            <p:spPr bwMode="auto">
              <a:xfrm>
                <a:off x="3324" y="1168"/>
                <a:ext cx="4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solidFill>
                      <a:srgbClr val="000000"/>
                    </a:solidFill>
                    <a:latin typeface="+mj-lt"/>
                  </a:rPr>
                  <a:t>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58" name="Rectangle 172"/>
              <p:cNvSpPr>
                <a:spLocks noChangeArrowheads="1"/>
              </p:cNvSpPr>
              <p:nvPr/>
            </p:nvSpPr>
            <p:spPr bwMode="auto">
              <a:xfrm>
                <a:off x="3203" y="1168"/>
                <a:ext cx="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F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59" name="Rectangle 174"/>
              <p:cNvSpPr>
                <a:spLocks noChangeArrowheads="1"/>
              </p:cNvSpPr>
              <p:nvPr/>
            </p:nvSpPr>
            <p:spPr bwMode="auto">
              <a:xfrm>
                <a:off x="3839" y="1140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+</a:t>
                </a:r>
                <a:endParaRPr lang="en-US" sz="2400" dirty="0">
                  <a:latin typeface="+mj-lt"/>
                </a:endParaRPr>
              </a:p>
            </p:txBody>
          </p:sp>
          <p:sp>
            <p:nvSpPr>
              <p:cNvPr id="60" name="Rectangle 175"/>
              <p:cNvSpPr>
                <a:spLocks noChangeArrowheads="1"/>
              </p:cNvSpPr>
              <p:nvPr/>
            </p:nvSpPr>
            <p:spPr bwMode="auto">
              <a:xfrm>
                <a:off x="3413" y="1140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 dirty="0">
                    <a:solidFill>
                      <a:srgbClr val="000000"/>
                    </a:solidFill>
                    <a:latin typeface="+mj-lt"/>
                  </a:rPr>
                  <a:t>=</a:t>
                </a:r>
                <a:endParaRPr lang="en-US" sz="2400" dirty="0">
                  <a:latin typeface="+mj-lt"/>
                </a:endParaRPr>
              </a:p>
            </p:txBody>
          </p:sp>
        </p:grpSp>
      </p:grpSp>
      <p:grpSp>
        <p:nvGrpSpPr>
          <p:cNvPr id="61" name="Group 163"/>
          <p:cNvGrpSpPr>
            <a:grpSpLocks/>
          </p:cNvGrpSpPr>
          <p:nvPr/>
        </p:nvGrpSpPr>
        <p:grpSpPr bwMode="auto">
          <a:xfrm>
            <a:off x="898525" y="809625"/>
            <a:ext cx="3060700" cy="3711575"/>
            <a:chOff x="566" y="725"/>
            <a:chExt cx="1928" cy="2338"/>
          </a:xfrm>
        </p:grpSpPr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918" y="725"/>
              <a:ext cx="11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400">
                  <a:latin typeface="+mj-lt"/>
                </a:rPr>
                <a:t>Truth Table</a:t>
              </a:r>
            </a:p>
          </p:txBody>
        </p:sp>
        <p:grpSp>
          <p:nvGrpSpPr>
            <p:cNvPr id="63" name="Group 88"/>
            <p:cNvGrpSpPr>
              <a:grpSpLocks/>
            </p:cNvGrpSpPr>
            <p:nvPr/>
          </p:nvGrpSpPr>
          <p:grpSpPr bwMode="auto">
            <a:xfrm>
              <a:off x="566" y="975"/>
              <a:ext cx="1928" cy="2088"/>
              <a:chOff x="568" y="975"/>
              <a:chExt cx="1928" cy="2088"/>
            </a:xfrm>
          </p:grpSpPr>
          <p:sp>
            <p:nvSpPr>
              <p:cNvPr id="77" name="Rectangle 89"/>
              <p:cNvSpPr>
                <a:spLocks noChangeArrowheads="1"/>
              </p:cNvSpPr>
              <p:nvPr/>
            </p:nvSpPr>
            <p:spPr bwMode="auto">
              <a:xfrm>
                <a:off x="1312" y="2831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</a:t>
                </a:r>
              </a:p>
            </p:txBody>
          </p:sp>
          <p:sp>
            <p:nvSpPr>
              <p:cNvPr id="78" name="Rectangle 90"/>
              <p:cNvSpPr>
                <a:spLocks noChangeArrowheads="1"/>
              </p:cNvSpPr>
              <p:nvPr/>
            </p:nvSpPr>
            <p:spPr bwMode="auto">
              <a:xfrm>
                <a:off x="568" y="2831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1 1 1</a:t>
                </a:r>
              </a:p>
            </p:txBody>
          </p:sp>
          <p:sp>
            <p:nvSpPr>
              <p:cNvPr id="79" name="Rectangle 91"/>
              <p:cNvSpPr>
                <a:spLocks noChangeArrowheads="1"/>
              </p:cNvSpPr>
              <p:nvPr/>
            </p:nvSpPr>
            <p:spPr bwMode="auto">
              <a:xfrm>
                <a:off x="1312" y="2599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</a:t>
                </a:r>
              </a:p>
            </p:txBody>
          </p:sp>
          <p:sp>
            <p:nvSpPr>
              <p:cNvPr id="80" name="Rectangle 92"/>
              <p:cNvSpPr>
                <a:spLocks noChangeArrowheads="1"/>
              </p:cNvSpPr>
              <p:nvPr/>
            </p:nvSpPr>
            <p:spPr bwMode="auto">
              <a:xfrm>
                <a:off x="568" y="2599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1 1 0</a:t>
                </a:r>
              </a:p>
            </p:txBody>
          </p:sp>
          <p:sp>
            <p:nvSpPr>
              <p:cNvPr id="81" name="Rectangle 93"/>
              <p:cNvSpPr>
                <a:spLocks noChangeArrowheads="1"/>
              </p:cNvSpPr>
              <p:nvPr/>
            </p:nvSpPr>
            <p:spPr bwMode="auto">
              <a:xfrm>
                <a:off x="1312" y="2367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</a:t>
                </a:r>
              </a:p>
            </p:txBody>
          </p:sp>
          <p:sp>
            <p:nvSpPr>
              <p:cNvPr id="82" name="Rectangle 94"/>
              <p:cNvSpPr>
                <a:spLocks noChangeArrowheads="1"/>
              </p:cNvSpPr>
              <p:nvPr/>
            </p:nvSpPr>
            <p:spPr bwMode="auto">
              <a:xfrm>
                <a:off x="568" y="2367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1 0 1</a:t>
                </a:r>
              </a:p>
            </p:txBody>
          </p:sp>
          <p:sp>
            <p:nvSpPr>
              <p:cNvPr id="83" name="Rectangle 95"/>
              <p:cNvSpPr>
                <a:spLocks noChangeArrowheads="1"/>
              </p:cNvSpPr>
              <p:nvPr/>
            </p:nvSpPr>
            <p:spPr bwMode="auto">
              <a:xfrm>
                <a:off x="1312" y="2135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</a:t>
                </a:r>
              </a:p>
            </p:txBody>
          </p:sp>
          <p:sp>
            <p:nvSpPr>
              <p:cNvPr id="84" name="Rectangle 96"/>
              <p:cNvSpPr>
                <a:spLocks noChangeArrowheads="1"/>
              </p:cNvSpPr>
              <p:nvPr/>
            </p:nvSpPr>
            <p:spPr bwMode="auto">
              <a:xfrm>
                <a:off x="568" y="2135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 dirty="0">
                    <a:latin typeface="+mj-lt"/>
                  </a:rPr>
                  <a:t>1 0 0</a:t>
                </a:r>
              </a:p>
            </p:txBody>
          </p:sp>
          <p:sp>
            <p:nvSpPr>
              <p:cNvPr id="85" name="Rectangle 97"/>
              <p:cNvSpPr>
                <a:spLocks noChangeArrowheads="1"/>
              </p:cNvSpPr>
              <p:nvPr/>
            </p:nvSpPr>
            <p:spPr bwMode="auto">
              <a:xfrm>
                <a:off x="1312" y="1903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0</a:t>
                </a:r>
              </a:p>
            </p:txBody>
          </p:sp>
          <p:sp>
            <p:nvSpPr>
              <p:cNvPr id="86" name="Rectangle 98"/>
              <p:cNvSpPr>
                <a:spLocks noChangeArrowheads="1"/>
              </p:cNvSpPr>
              <p:nvPr/>
            </p:nvSpPr>
            <p:spPr bwMode="auto">
              <a:xfrm>
                <a:off x="568" y="1903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0 1 1</a:t>
                </a:r>
              </a:p>
            </p:txBody>
          </p:sp>
          <p:sp>
            <p:nvSpPr>
              <p:cNvPr id="87" name="Rectangle 99"/>
              <p:cNvSpPr>
                <a:spLocks noChangeArrowheads="1"/>
              </p:cNvSpPr>
              <p:nvPr/>
            </p:nvSpPr>
            <p:spPr bwMode="auto">
              <a:xfrm>
                <a:off x="1312" y="1671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 dirty="0">
                    <a:latin typeface="+mj-lt"/>
                  </a:rPr>
                  <a:t>0</a:t>
                </a:r>
              </a:p>
            </p:txBody>
          </p:sp>
          <p:sp>
            <p:nvSpPr>
              <p:cNvPr id="88" name="Rectangle 100"/>
              <p:cNvSpPr>
                <a:spLocks noChangeArrowheads="1"/>
              </p:cNvSpPr>
              <p:nvPr/>
            </p:nvSpPr>
            <p:spPr bwMode="auto">
              <a:xfrm>
                <a:off x="568" y="1671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 dirty="0">
                    <a:latin typeface="+mj-lt"/>
                  </a:rPr>
                  <a:t>0 1 0</a:t>
                </a:r>
              </a:p>
            </p:txBody>
          </p:sp>
          <p:sp>
            <p:nvSpPr>
              <p:cNvPr id="89" name="Rectangle 101"/>
              <p:cNvSpPr>
                <a:spLocks noChangeArrowheads="1"/>
              </p:cNvSpPr>
              <p:nvPr/>
            </p:nvSpPr>
            <p:spPr bwMode="auto">
              <a:xfrm>
                <a:off x="1312" y="1439"/>
                <a:ext cx="118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1</a:t>
                </a:r>
              </a:p>
            </p:txBody>
          </p:sp>
          <p:sp>
            <p:nvSpPr>
              <p:cNvPr id="90" name="Rectangle 102"/>
              <p:cNvSpPr>
                <a:spLocks noChangeArrowheads="1"/>
              </p:cNvSpPr>
              <p:nvPr/>
            </p:nvSpPr>
            <p:spPr bwMode="auto">
              <a:xfrm>
                <a:off x="568" y="1439"/>
                <a:ext cx="744" cy="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0 0 1</a:t>
                </a:r>
              </a:p>
            </p:txBody>
          </p:sp>
          <p:sp>
            <p:nvSpPr>
              <p:cNvPr id="91" name="Rectangle 103"/>
              <p:cNvSpPr>
                <a:spLocks noChangeArrowheads="1"/>
              </p:cNvSpPr>
              <p:nvPr/>
            </p:nvSpPr>
            <p:spPr bwMode="auto">
              <a:xfrm>
                <a:off x="1312" y="1208"/>
                <a:ext cx="118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0</a:t>
                </a:r>
              </a:p>
            </p:txBody>
          </p:sp>
          <p:sp>
            <p:nvSpPr>
              <p:cNvPr id="92" name="Rectangle 104"/>
              <p:cNvSpPr>
                <a:spLocks noChangeArrowheads="1"/>
              </p:cNvSpPr>
              <p:nvPr/>
            </p:nvSpPr>
            <p:spPr bwMode="auto">
              <a:xfrm>
                <a:off x="568" y="1208"/>
                <a:ext cx="7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0 0 0</a:t>
                </a:r>
              </a:p>
            </p:txBody>
          </p:sp>
          <p:sp>
            <p:nvSpPr>
              <p:cNvPr id="93" name="Rectangle 105"/>
              <p:cNvSpPr>
                <a:spLocks noChangeArrowheads="1"/>
              </p:cNvSpPr>
              <p:nvPr/>
            </p:nvSpPr>
            <p:spPr bwMode="auto">
              <a:xfrm>
                <a:off x="1312" y="975"/>
                <a:ext cx="118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en-US" sz="2000">
                  <a:latin typeface="+mj-lt"/>
                </a:endParaRPr>
              </a:p>
            </p:txBody>
          </p:sp>
          <p:sp>
            <p:nvSpPr>
              <p:cNvPr id="94" name="Rectangle 106"/>
              <p:cNvSpPr>
                <a:spLocks noChangeArrowheads="1"/>
              </p:cNvSpPr>
              <p:nvPr/>
            </p:nvSpPr>
            <p:spPr bwMode="auto">
              <a:xfrm>
                <a:off x="568" y="975"/>
                <a:ext cx="7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9999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99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sz="2000">
                    <a:latin typeface="+mj-lt"/>
                  </a:rPr>
                  <a:t>X Y Z</a:t>
                </a:r>
              </a:p>
            </p:txBody>
          </p:sp>
          <p:sp>
            <p:nvSpPr>
              <p:cNvPr id="95" name="Line 107"/>
              <p:cNvSpPr>
                <a:spLocks noChangeShapeType="1"/>
              </p:cNvSpPr>
              <p:nvPr/>
            </p:nvSpPr>
            <p:spPr bwMode="auto">
              <a:xfrm>
                <a:off x="568" y="1208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6" name="Line 108"/>
              <p:cNvSpPr>
                <a:spLocks noChangeShapeType="1"/>
              </p:cNvSpPr>
              <p:nvPr/>
            </p:nvSpPr>
            <p:spPr bwMode="auto">
              <a:xfrm>
                <a:off x="568" y="143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7" name="Line 109"/>
              <p:cNvSpPr>
                <a:spLocks noChangeShapeType="1"/>
              </p:cNvSpPr>
              <p:nvPr/>
            </p:nvSpPr>
            <p:spPr bwMode="auto">
              <a:xfrm>
                <a:off x="568" y="167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8" name="Line 110"/>
              <p:cNvSpPr>
                <a:spLocks noChangeShapeType="1"/>
              </p:cNvSpPr>
              <p:nvPr/>
            </p:nvSpPr>
            <p:spPr bwMode="auto">
              <a:xfrm>
                <a:off x="568" y="1903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99" name="Line 111"/>
              <p:cNvSpPr>
                <a:spLocks noChangeShapeType="1"/>
              </p:cNvSpPr>
              <p:nvPr/>
            </p:nvSpPr>
            <p:spPr bwMode="auto">
              <a:xfrm>
                <a:off x="568" y="2135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Line 112"/>
              <p:cNvSpPr>
                <a:spLocks noChangeShapeType="1"/>
              </p:cNvSpPr>
              <p:nvPr/>
            </p:nvSpPr>
            <p:spPr bwMode="auto">
              <a:xfrm>
                <a:off x="568" y="2367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1" name="Line 113"/>
              <p:cNvSpPr>
                <a:spLocks noChangeShapeType="1"/>
              </p:cNvSpPr>
              <p:nvPr/>
            </p:nvSpPr>
            <p:spPr bwMode="auto">
              <a:xfrm>
                <a:off x="568" y="2599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2" name="Line 114"/>
              <p:cNvSpPr>
                <a:spLocks noChangeShapeType="1"/>
              </p:cNvSpPr>
              <p:nvPr/>
            </p:nvSpPr>
            <p:spPr bwMode="auto">
              <a:xfrm>
                <a:off x="568" y="2831"/>
                <a:ext cx="19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3" name="Line 115"/>
              <p:cNvSpPr>
                <a:spLocks noChangeShapeType="1"/>
              </p:cNvSpPr>
              <p:nvPr/>
            </p:nvSpPr>
            <p:spPr bwMode="auto">
              <a:xfrm>
                <a:off x="568" y="3063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4" name="Line 116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5" name="Line 117"/>
              <p:cNvSpPr>
                <a:spLocks noChangeShapeType="1"/>
              </p:cNvSpPr>
              <p:nvPr/>
            </p:nvSpPr>
            <p:spPr bwMode="auto">
              <a:xfrm>
                <a:off x="1312" y="975"/>
                <a:ext cx="0" cy="20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6" name="Line 118"/>
              <p:cNvSpPr>
                <a:spLocks noChangeShapeType="1"/>
              </p:cNvSpPr>
              <p:nvPr/>
            </p:nvSpPr>
            <p:spPr bwMode="auto">
              <a:xfrm>
                <a:off x="2496" y="975"/>
                <a:ext cx="0" cy="20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7" name="Line 119"/>
              <p:cNvSpPr>
                <a:spLocks noChangeShapeType="1"/>
              </p:cNvSpPr>
              <p:nvPr/>
            </p:nvSpPr>
            <p:spPr bwMode="auto">
              <a:xfrm>
                <a:off x="568" y="975"/>
                <a:ext cx="1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64" name="Rectangle 121"/>
            <p:cNvSpPr>
              <a:spLocks noChangeArrowheads="1"/>
            </p:cNvSpPr>
            <p:nvPr/>
          </p:nvSpPr>
          <p:spPr bwMode="auto">
            <a:xfrm>
              <a:off x="2360" y="995"/>
              <a:ext cx="7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Z</a:t>
              </a:r>
              <a:endParaRPr lang="en-US">
                <a:latin typeface="+mj-lt"/>
              </a:endParaRPr>
            </a:p>
          </p:txBody>
        </p:sp>
        <p:sp>
          <p:nvSpPr>
            <p:cNvPr id="65" name="Rectangle 122"/>
            <p:cNvSpPr>
              <a:spLocks noChangeArrowheads="1"/>
            </p:cNvSpPr>
            <p:nvPr/>
          </p:nvSpPr>
          <p:spPr bwMode="auto">
            <a:xfrm>
              <a:off x="2227" y="995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 </a:t>
              </a:r>
              <a:endParaRPr lang="en-US">
                <a:latin typeface="+mj-lt"/>
              </a:endParaRPr>
            </a:p>
          </p:txBody>
        </p:sp>
        <p:grpSp>
          <p:nvGrpSpPr>
            <p:cNvPr id="66" name="Group 162"/>
            <p:cNvGrpSpPr>
              <a:grpSpLocks/>
            </p:cNvGrpSpPr>
            <p:nvPr/>
          </p:nvGrpSpPr>
          <p:grpSpPr bwMode="auto">
            <a:xfrm>
              <a:off x="2073" y="1000"/>
              <a:ext cx="108" cy="194"/>
              <a:chOff x="2073" y="1000"/>
              <a:chExt cx="108" cy="194"/>
            </a:xfrm>
          </p:grpSpPr>
          <p:sp>
            <p:nvSpPr>
              <p:cNvPr id="75" name="Line 120"/>
              <p:cNvSpPr>
                <a:spLocks noChangeShapeType="1"/>
              </p:cNvSpPr>
              <p:nvPr/>
            </p:nvSpPr>
            <p:spPr bwMode="auto">
              <a:xfrm>
                <a:off x="2074" y="1003"/>
                <a:ext cx="10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6" name="Rectangle 123"/>
              <p:cNvSpPr>
                <a:spLocks noChangeArrowheads="1"/>
              </p:cNvSpPr>
              <p:nvPr/>
            </p:nvSpPr>
            <p:spPr bwMode="auto">
              <a:xfrm>
                <a:off x="2073" y="1000"/>
                <a:ext cx="7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>
                    <a:solidFill>
                      <a:srgbClr val="000000"/>
                    </a:solidFill>
                    <a:latin typeface="+mj-lt"/>
                  </a:rPr>
                  <a:t>Y</a:t>
                </a:r>
                <a:endParaRPr lang="en-US">
                  <a:latin typeface="+mj-lt"/>
                </a:endParaRPr>
              </a:p>
            </p:txBody>
          </p:sp>
        </p:grpSp>
        <p:sp>
          <p:nvSpPr>
            <p:cNvPr id="67" name="Rectangle 124"/>
            <p:cNvSpPr>
              <a:spLocks noChangeArrowheads="1"/>
            </p:cNvSpPr>
            <p:nvPr/>
          </p:nvSpPr>
          <p:spPr bwMode="auto">
            <a:xfrm>
              <a:off x="2018" y="995"/>
              <a:ext cx="5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900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2400">
                <a:latin typeface="+mj-lt"/>
              </a:endParaRPr>
            </a:p>
          </p:txBody>
        </p:sp>
        <p:sp>
          <p:nvSpPr>
            <p:cNvPr id="68" name="Rectangle 125"/>
            <p:cNvSpPr>
              <a:spLocks noChangeArrowheads="1"/>
            </p:cNvSpPr>
            <p:nvPr/>
          </p:nvSpPr>
          <p:spPr bwMode="auto">
            <a:xfrm>
              <a:off x="1681" y="995"/>
              <a:ext cx="12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X </a:t>
              </a:r>
              <a:endParaRPr lang="en-US">
                <a:latin typeface="+mj-lt"/>
              </a:endParaRPr>
            </a:p>
          </p:txBody>
        </p:sp>
        <p:sp>
          <p:nvSpPr>
            <p:cNvPr id="69" name="Rectangle 126"/>
            <p:cNvSpPr>
              <a:spLocks noChangeArrowheads="1"/>
            </p:cNvSpPr>
            <p:nvPr/>
          </p:nvSpPr>
          <p:spPr bwMode="auto">
            <a:xfrm>
              <a:off x="1628" y="995"/>
              <a:ext cx="5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900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2400">
                <a:latin typeface="+mj-lt"/>
              </a:endParaRPr>
            </a:p>
          </p:txBody>
        </p:sp>
        <p:sp>
          <p:nvSpPr>
            <p:cNvPr id="70" name="Rectangle 127"/>
            <p:cNvSpPr>
              <a:spLocks noChangeArrowheads="1"/>
            </p:cNvSpPr>
            <p:nvPr/>
          </p:nvSpPr>
          <p:spPr bwMode="auto">
            <a:xfrm>
              <a:off x="1455" y="995"/>
              <a:ext cx="5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900">
                  <a:solidFill>
                    <a:srgbClr val="000000"/>
                  </a:solidFill>
                  <a:latin typeface="+mj-lt"/>
                </a:rPr>
                <a:t> </a:t>
              </a:r>
              <a:endParaRPr lang="en-US" sz="2400">
                <a:latin typeface="+mj-lt"/>
              </a:endParaRPr>
            </a:p>
          </p:txBody>
        </p:sp>
        <p:sp>
          <p:nvSpPr>
            <p:cNvPr id="71" name="Rectangle 128"/>
            <p:cNvSpPr>
              <a:spLocks noChangeArrowheads="1"/>
            </p:cNvSpPr>
            <p:nvPr/>
          </p:nvSpPr>
          <p:spPr bwMode="auto">
            <a:xfrm>
              <a:off x="1327" y="995"/>
              <a:ext cx="7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F</a:t>
              </a:r>
              <a:endParaRPr lang="en-US">
                <a:latin typeface="+mj-lt"/>
              </a:endParaRPr>
            </a:p>
          </p:txBody>
        </p:sp>
        <p:sp>
          <p:nvSpPr>
            <p:cNvPr id="72" name="Rectangle 129"/>
            <p:cNvSpPr>
              <a:spLocks noChangeArrowheads="1"/>
            </p:cNvSpPr>
            <p:nvPr/>
          </p:nvSpPr>
          <p:spPr bwMode="auto">
            <a:xfrm>
              <a:off x="2260" y="978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×</a:t>
              </a:r>
              <a:endParaRPr lang="en-US">
                <a:latin typeface="+mj-lt"/>
              </a:endParaRPr>
            </a:p>
          </p:txBody>
        </p:sp>
        <p:sp>
          <p:nvSpPr>
            <p:cNvPr id="73" name="Rectangle 130"/>
            <p:cNvSpPr>
              <a:spLocks noChangeArrowheads="1"/>
            </p:cNvSpPr>
            <p:nvPr/>
          </p:nvSpPr>
          <p:spPr bwMode="auto">
            <a:xfrm>
              <a:off x="1895" y="98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+</a:t>
              </a:r>
              <a:endParaRPr lang="en-US">
                <a:latin typeface="+mj-lt"/>
              </a:endParaRPr>
            </a:p>
          </p:txBody>
        </p:sp>
        <p:sp>
          <p:nvSpPr>
            <p:cNvPr id="74" name="Rectangle 131"/>
            <p:cNvSpPr>
              <a:spLocks noChangeArrowheads="1"/>
            </p:cNvSpPr>
            <p:nvPr/>
          </p:nvSpPr>
          <p:spPr bwMode="auto">
            <a:xfrm>
              <a:off x="1508" y="96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>
                  <a:solidFill>
                    <a:srgbClr val="000000"/>
                  </a:solidFill>
                  <a:latin typeface="+mj-lt"/>
                </a:rPr>
                <a:t>=</a:t>
              </a:r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5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7060" y="737175"/>
            <a:ext cx="98889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Binary logic consists of binary variables and a set of logical operations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Three basic logical </a:t>
            </a:r>
            <a:r>
              <a:rPr lang="en-US" sz="2400" dirty="0" smtClean="0"/>
              <a:t>operations are: </a:t>
            </a:r>
            <a:r>
              <a:rPr lang="en-US" sz="2400" dirty="0"/>
              <a:t>AND, OR, and NOT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A tabular listing of the values of a function for all possible combinations of values on its </a:t>
            </a:r>
            <a:r>
              <a:rPr lang="en-US" sz="2400" dirty="0" smtClean="0">
                <a:cs typeface="Times New Roman" panose="02020603050405020304" pitchFamily="18" charset="0"/>
              </a:rPr>
              <a:t>arguments is called truth table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Boolean equations, truth tables and logic diagrams describe the same </a:t>
            </a:r>
            <a:r>
              <a:rPr lang="en-US" sz="2400" dirty="0" smtClean="0">
                <a:cs typeface="Times New Roman" panose="02020603050405020304" pitchFamily="18" charset="0"/>
              </a:rPr>
              <a:t>function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11</a:t>
            </a:r>
            <a:br>
              <a:rPr lang="en-US" dirty="0" smtClean="0"/>
            </a:br>
            <a:r>
              <a:rPr lang="en-US" b="1" dirty="0" smtClean="0"/>
              <a:t>Logic Gates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Describe </a:t>
            </a:r>
            <a:r>
              <a:rPr lang="en-US" altLang="zh-TW" sz="2400" dirty="0" smtClean="0"/>
              <a:t>Binary </a:t>
            </a:r>
            <a:r>
              <a:rPr lang="en-US" altLang="zh-TW" sz="2400" dirty="0"/>
              <a:t>Logic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Acquire </a:t>
            </a:r>
            <a:r>
              <a:rPr lang="en-US" sz="2400" dirty="0"/>
              <a:t>the knowledge of </a:t>
            </a:r>
            <a:r>
              <a:rPr lang="en-US" altLang="zh-TW" sz="2400" dirty="0"/>
              <a:t>Truth </a:t>
            </a:r>
            <a:r>
              <a:rPr lang="en-US" altLang="zh-TW" sz="2400" dirty="0" smtClean="0"/>
              <a:t>Tables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Acquire </a:t>
            </a:r>
            <a:r>
              <a:rPr lang="en-US" sz="2400" dirty="0"/>
              <a:t>the knowledge of Logic </a:t>
            </a:r>
            <a:r>
              <a:rPr lang="en-US" sz="2400" dirty="0" smtClean="0"/>
              <a:t>Gates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smtClean="0"/>
              <a:t>Recognize Logic </a:t>
            </a:r>
            <a:r>
              <a:rPr lang="en-US" sz="2400" dirty="0"/>
              <a:t>Gate Symbols and Behavior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Acquire the knowledge of Logic Diagrams and Expressions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lvl="1" indent="0">
              <a:buNone/>
            </a:pPr>
            <a:endParaRPr lang="en-US" altLang="zh-TW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7243763" cy="367734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Binary </a:t>
            </a:r>
            <a:r>
              <a:rPr lang="en-US" altLang="zh-TW" sz="2400" dirty="0" smtClean="0"/>
              <a:t>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Truth Tables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Logic Function </a:t>
            </a:r>
            <a:r>
              <a:rPr lang="en-US" altLang="zh-TW" sz="2400" dirty="0" smtClean="0"/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Logic </a:t>
            </a:r>
            <a:r>
              <a:rPr lang="en-US" sz="2400" dirty="0" smtClean="0"/>
              <a:t>Gates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Logic Gate Symbols and </a:t>
            </a:r>
            <a:r>
              <a:rPr lang="en-US" sz="2400" dirty="0" smtClean="0"/>
              <a:t>Behavior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Logic Diagrams and Expressions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679542" y="152400"/>
            <a:ext cx="22334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Binary Logic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47767" y="737175"/>
            <a:ext cx="9871881" cy="1905000"/>
          </a:xfrm>
        </p:spPr>
        <p:txBody>
          <a:bodyPr/>
          <a:lstStyle/>
          <a:p>
            <a:pPr algn="just" eaLnBrk="1" hangingPunct="1"/>
            <a:r>
              <a:rPr lang="en-US" altLang="zh-TW" sz="2400" b="1" dirty="0" smtClean="0"/>
              <a:t>Definition of Binary Logic</a:t>
            </a:r>
          </a:p>
          <a:p>
            <a:pPr lvl="1" algn="just" eaLnBrk="1" hangingPunct="1"/>
            <a:r>
              <a:rPr lang="en-US" altLang="zh-TW" sz="2400" dirty="0" smtClean="0"/>
              <a:t>Binary logic consists of binary variables and a set of logical operations</a:t>
            </a:r>
          </a:p>
          <a:p>
            <a:pPr lvl="1" algn="just" eaLnBrk="1" hangingPunct="1"/>
            <a:r>
              <a:rPr lang="en-US" altLang="zh-TW" sz="2400" dirty="0" smtClean="0"/>
              <a:t>The variables are designated by letters of the alphabet, such as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C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x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y</a:t>
            </a:r>
            <a:r>
              <a:rPr lang="en-US" altLang="zh-TW" sz="2400" dirty="0" smtClean="0"/>
              <a:t>, </a:t>
            </a:r>
            <a:r>
              <a:rPr lang="en-US" altLang="zh-TW" sz="2400" i="1" dirty="0" smtClean="0"/>
              <a:t>z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etc</a:t>
            </a:r>
            <a:r>
              <a:rPr lang="en-US" altLang="zh-TW" sz="2400" dirty="0" smtClean="0"/>
              <a:t>, with each variable having two and only two distinct possible values: 1 and 0, </a:t>
            </a:r>
          </a:p>
          <a:p>
            <a:pPr lvl="1" algn="just" eaLnBrk="1" hangingPunct="1"/>
            <a:r>
              <a:rPr lang="en-US" altLang="zh-TW" sz="2400" dirty="0" smtClean="0"/>
              <a:t>Three basic logical operations: AND, OR, and NOT</a:t>
            </a:r>
          </a:p>
          <a:p>
            <a:pPr marL="457200" lvl="1" indent="0" algn="just" eaLnBrk="1" hangingPunct="1">
              <a:buNone/>
            </a:pPr>
            <a:endParaRPr lang="en-US" altLang="zh-TW" sz="2400" dirty="0" smtClean="0"/>
          </a:p>
          <a:p>
            <a:r>
              <a:rPr lang="en-US" sz="2400" dirty="0">
                <a:cs typeface="Times New Roman" panose="02020603050405020304" pitchFamily="18" charset="0"/>
              </a:rPr>
              <a:t>AND is denoted by a dot </a:t>
            </a:r>
            <a:r>
              <a:rPr lang="en-US" sz="2400" dirty="0" smtClean="0">
                <a:cs typeface="Times New Roman" panose="02020603050405020304" pitchFamily="18" charset="0"/>
              </a:rPr>
              <a:t>(·)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OR is denoted by a plus </a:t>
            </a:r>
            <a:r>
              <a:rPr lang="en-US" sz="2400" dirty="0" smtClean="0">
                <a:cs typeface="Times New Roman" panose="02020603050405020304" pitchFamily="18" charset="0"/>
              </a:rPr>
              <a:t>(+)</a:t>
            </a:r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/>
              <a:t>NOT is denoted by an </a:t>
            </a:r>
            <a:r>
              <a:rPr lang="en-US" sz="2400" dirty="0" err="1"/>
              <a:t>overbar</a:t>
            </a:r>
            <a:r>
              <a:rPr lang="en-US" sz="2400" dirty="0"/>
              <a:t> </a:t>
            </a:r>
            <a:r>
              <a:rPr lang="en-US" sz="2400" dirty="0">
                <a:cs typeface="Times New Roman" panose="02020603050405020304" pitchFamily="18" charset="0"/>
              </a:rPr>
              <a:t>( ¯ ), a single quote mark (') after, or (~) before the </a:t>
            </a:r>
            <a:r>
              <a:rPr lang="en-US" sz="2400" dirty="0" smtClean="0">
                <a:cs typeface="Times New Roman" panose="02020603050405020304" pitchFamily="18" charset="0"/>
              </a:rPr>
              <a:t>variable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6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3892" y="152400"/>
            <a:ext cx="22334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Binary Logic</a:t>
            </a:r>
          </a:p>
        </p:txBody>
      </p:sp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19" y="1066800"/>
            <a:ext cx="9550844" cy="41052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8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28600" y="791571"/>
            <a:ext cx="7772400" cy="187543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>
                <a:cs typeface="Times New Roman" panose="02020603050405020304" pitchFamily="18" charset="0"/>
              </a:rPr>
              <a:t>Examples: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Y = A . B is read “Y is equal to A AND B.”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Z = X + Y is read “z is equal to x OR y.”</a:t>
            </a:r>
          </a:p>
          <a:p>
            <a:pPr marL="0" indent="0">
              <a:buNone/>
            </a:pPr>
            <a:r>
              <a:rPr lang="en-US" sz="2400" dirty="0" smtClean="0">
                <a:cs typeface="Times New Roman" panose="02020603050405020304" pitchFamily="18" charset="0"/>
              </a:rPr>
              <a:t>X = Ā  is read “X is equal to NOT A.” 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174950"/>
            <a:ext cx="3400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Notation Examples</a:t>
            </a:r>
          </a:p>
        </p:txBody>
      </p:sp>
    </p:spTree>
    <p:extLst>
      <p:ext uri="{BB962C8B-B14F-4D97-AF65-F5344CB8AC3E}">
        <p14:creationId xmlns:p14="http://schemas.microsoft.com/office/powerpoint/2010/main" val="11680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95300" y="158750"/>
            <a:ext cx="89154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Operator Definitions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" y="840085"/>
            <a:ext cx="952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9999"/>
              </a:buClr>
            </a:pPr>
            <a:r>
              <a:rPr lang="en-US" sz="2400" dirty="0">
                <a:cs typeface="Times New Roman" panose="02020603050405020304" pitchFamily="18" charset="0"/>
              </a:rPr>
              <a:t>Operations are defined on the values "0" and "1" for each operator: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371993"/>
              </p:ext>
            </p:extLst>
          </p:nvPr>
        </p:nvGraphicFramePr>
        <p:xfrm>
          <a:off x="1581150" y="2081212"/>
          <a:ext cx="1755775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Document" r:id="rId3" imgW="2307336" imgH="3048000" progId="Word.Document.8">
                  <p:embed/>
                </p:oleObj>
              </mc:Choice>
              <mc:Fallback>
                <p:oleObj name="Document" r:id="rId3" imgW="2307336" imgH="3048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081212"/>
                        <a:ext cx="1755775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974725" y="1935162"/>
            <a:ext cx="2971800" cy="2743200"/>
            <a:chOff x="0" y="0"/>
            <a:chExt cx="1288" cy="2941"/>
          </a:xfrm>
        </p:grpSpPr>
        <p:sp>
          <p:nvSpPr>
            <p:cNvPr id="14" name="Rectangle 54"/>
            <p:cNvSpPr>
              <a:spLocks noChangeArrowheads="1"/>
            </p:cNvSpPr>
            <p:nvPr/>
          </p:nvSpPr>
          <p:spPr bwMode="auto">
            <a:xfrm>
              <a:off x="43" y="0"/>
              <a:ext cx="756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 b="1" dirty="0">
                  <a:latin typeface="+mj-lt"/>
                  <a:cs typeface="Times New Roman" panose="02020603050405020304" pitchFamily="18" charset="0"/>
                </a:rPr>
                <a:t>AND</a:t>
              </a:r>
              <a:endParaRPr lang="en-US" sz="2400" b="1" dirty="0">
                <a:latin typeface="+mj-lt"/>
              </a:endParaRPr>
            </a:p>
          </p:txBody>
        </p:sp>
        <p:sp>
          <p:nvSpPr>
            <p:cNvPr id="16" name="Rectangle 55"/>
            <p:cNvSpPr>
              <a:spLocks noChangeArrowheads="1"/>
            </p:cNvSpPr>
            <p:nvPr/>
          </p:nvSpPr>
          <p:spPr bwMode="auto">
            <a:xfrm>
              <a:off x="799" y="0"/>
              <a:ext cx="36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>
                  <a:latin typeface="+mj-lt"/>
                  <a:cs typeface="Times New Roman" panose="02020603050405020304" pitchFamily="18" charset="0"/>
                </a:rPr>
                <a:t> </a:t>
              </a:r>
            </a:p>
            <a:p>
              <a:pPr algn="l"/>
              <a:endParaRPr lang="en-US" sz="2400">
                <a:latin typeface="+mj-lt"/>
              </a:endParaRPr>
            </a:p>
          </p:txBody>
        </p:sp>
        <p:sp>
          <p:nvSpPr>
            <p:cNvPr id="17" name="Rectangle 56"/>
            <p:cNvSpPr>
              <a:spLocks noChangeArrowheads="1"/>
            </p:cNvSpPr>
            <p:nvPr/>
          </p:nvSpPr>
          <p:spPr bwMode="auto">
            <a:xfrm>
              <a:off x="43" y="557"/>
              <a:ext cx="120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>
                  <a:latin typeface="+mj-lt"/>
                  <a:cs typeface="Times New Roman" panose="02020603050405020304" pitchFamily="18" charset="0"/>
                </a:rPr>
                <a:t>0 </a:t>
              </a:r>
              <a:r>
                <a:rPr lang="en-US" sz="2400"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sz="2400">
                  <a:latin typeface="+mj-lt"/>
                  <a:cs typeface="Times New Roman" panose="02020603050405020304" pitchFamily="18" charset="0"/>
                </a:rPr>
                <a:t> 0 = 0</a:t>
              </a:r>
              <a:endParaRPr lang="en-US" sz="240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en-US" sz="240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" name="Rectangle 57"/>
            <p:cNvSpPr>
              <a:spLocks noChangeArrowheads="1"/>
            </p:cNvSpPr>
            <p:nvPr/>
          </p:nvSpPr>
          <p:spPr bwMode="auto">
            <a:xfrm>
              <a:off x="43" y="1153"/>
              <a:ext cx="120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0 </a:t>
              </a:r>
              <a:r>
                <a:rPr lang="en-US" sz="2400" dirty="0"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 1 = 0</a:t>
              </a:r>
              <a:endParaRPr lang="en-US" sz="24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en-US" sz="2400" dirty="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9" name="Rectangle 58"/>
            <p:cNvSpPr>
              <a:spLocks noChangeArrowheads="1"/>
            </p:cNvSpPr>
            <p:nvPr/>
          </p:nvSpPr>
          <p:spPr bwMode="auto">
            <a:xfrm>
              <a:off x="43" y="1749"/>
              <a:ext cx="120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400">
                  <a:latin typeface="+mj-lt"/>
                  <a:cs typeface="Times New Roman" panose="02020603050405020304" pitchFamily="18" charset="0"/>
                </a:rPr>
                <a:t>1 </a:t>
              </a:r>
              <a:r>
                <a:rPr lang="en-US" sz="2400"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rPr>
                <a:t>·</a:t>
              </a:r>
              <a:r>
                <a:rPr lang="en-US" sz="2400">
                  <a:latin typeface="+mj-lt"/>
                  <a:cs typeface="Times New Roman" panose="02020603050405020304" pitchFamily="18" charset="0"/>
                </a:rPr>
                <a:t> 0 = 0</a:t>
              </a:r>
              <a:endParaRPr lang="en-US" sz="240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endParaRPr lang="en-US" sz="2400">
                <a:latin typeface="+mj-lt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pSp>
          <p:nvGrpSpPr>
            <p:cNvPr id="20" name="Group 59"/>
            <p:cNvGrpSpPr>
              <a:grpSpLocks/>
            </p:cNvGrpSpPr>
            <p:nvPr/>
          </p:nvGrpSpPr>
          <p:grpSpPr bwMode="auto">
            <a:xfrm>
              <a:off x="0" y="2345"/>
              <a:ext cx="1288" cy="596"/>
              <a:chOff x="0" y="2345"/>
              <a:chExt cx="1288" cy="596"/>
            </a:xfrm>
          </p:grpSpPr>
          <p:sp>
            <p:nvSpPr>
              <p:cNvPr id="21" name="Rectangle 60"/>
              <p:cNvSpPr>
                <a:spLocks noChangeArrowheads="1"/>
              </p:cNvSpPr>
              <p:nvPr/>
            </p:nvSpPr>
            <p:spPr bwMode="auto">
              <a:xfrm>
                <a:off x="43" y="2345"/>
                <a:ext cx="1202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+mj-lt"/>
                    <a:cs typeface="Times New Roman" panose="02020603050405020304" pitchFamily="18" charset="0"/>
                  </a:rPr>
                  <a:t>1 </a:t>
                </a:r>
                <a:r>
                  <a:rPr lang="en-US" sz="2400">
                    <a:latin typeface="+mj-lt"/>
                    <a:cs typeface="Times New Roman" panose="02020603050405020304" pitchFamily="18" charset="0"/>
                    <a:sym typeface="Symbol" panose="05050102010706020507" pitchFamily="18" charset="2"/>
                  </a:rPr>
                  <a:t>·</a:t>
                </a:r>
                <a:r>
                  <a:rPr lang="en-US" sz="2400">
                    <a:latin typeface="+mj-lt"/>
                    <a:cs typeface="Times New Roman" panose="02020603050405020304" pitchFamily="18" charset="0"/>
                  </a:rPr>
                  <a:t> 1 = 1</a:t>
                </a:r>
                <a:endParaRPr lang="en-US" sz="2400"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sz="2400">
                  <a:latin typeface="+mj-lt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2" name="Rectangle 61"/>
              <p:cNvSpPr>
                <a:spLocks noChangeArrowheads="1"/>
              </p:cNvSpPr>
              <p:nvPr/>
            </p:nvSpPr>
            <p:spPr bwMode="auto">
              <a:xfrm>
                <a:off x="0" y="2345"/>
                <a:ext cx="1288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7">
                    <a:solidFill>
                      <a:srgbClr val="A0A0A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sz="2400">
                  <a:latin typeface="+mj-lt"/>
                </a:endParaRPr>
              </a:p>
            </p:txBody>
          </p:sp>
        </p:grpSp>
      </p:grpSp>
      <p:grpSp>
        <p:nvGrpSpPr>
          <p:cNvPr id="23" name="Group 63"/>
          <p:cNvGrpSpPr>
            <a:grpSpLocks/>
          </p:cNvGrpSpPr>
          <p:nvPr/>
        </p:nvGrpSpPr>
        <p:grpSpPr bwMode="auto">
          <a:xfrm>
            <a:off x="4067175" y="1905000"/>
            <a:ext cx="1949450" cy="2743200"/>
            <a:chOff x="2304" y="1728"/>
            <a:chExt cx="1228" cy="1728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2347" y="1728"/>
              <a:ext cx="51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 b="1" dirty="0">
                  <a:latin typeface="+mj-lt"/>
                  <a:cs typeface="Times New Roman" panose="02020603050405020304" pitchFamily="18" charset="0"/>
                </a:rPr>
                <a:t>OR</a:t>
              </a:r>
              <a:endParaRPr lang="en-US" sz="2400" b="1" dirty="0">
                <a:latin typeface="+mj-lt"/>
              </a:endParaRPr>
            </a:p>
          </p:txBody>
        </p:sp>
        <p:grpSp>
          <p:nvGrpSpPr>
            <p:cNvPr id="25" name="Group 65"/>
            <p:cNvGrpSpPr>
              <a:grpSpLocks/>
            </p:cNvGrpSpPr>
            <p:nvPr/>
          </p:nvGrpSpPr>
          <p:grpSpPr bwMode="auto">
            <a:xfrm>
              <a:off x="2304" y="2074"/>
              <a:ext cx="1228" cy="1382"/>
              <a:chOff x="2304" y="2074"/>
              <a:chExt cx="1228" cy="1382"/>
            </a:xfrm>
          </p:grpSpPr>
          <p:sp>
            <p:nvSpPr>
              <p:cNvPr id="26" name="Rectangle 66"/>
              <p:cNvSpPr>
                <a:spLocks noChangeArrowheads="1"/>
              </p:cNvSpPr>
              <p:nvPr/>
            </p:nvSpPr>
            <p:spPr bwMode="auto">
              <a:xfrm>
                <a:off x="2347" y="2074"/>
                <a:ext cx="114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+mj-lt"/>
                    <a:cs typeface="Times New Roman" panose="02020603050405020304" pitchFamily="18" charset="0"/>
                  </a:rPr>
                  <a:t>0 + 0 = 0</a:t>
                </a:r>
              </a:p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27" name="Rectangle 67"/>
              <p:cNvSpPr>
                <a:spLocks noChangeArrowheads="1"/>
              </p:cNvSpPr>
              <p:nvPr/>
            </p:nvSpPr>
            <p:spPr bwMode="auto">
              <a:xfrm>
                <a:off x="2347" y="2419"/>
                <a:ext cx="1142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+mj-lt"/>
                    <a:cs typeface="Times New Roman" panose="02020603050405020304" pitchFamily="18" charset="0"/>
                  </a:rPr>
                  <a:t>0 + 1 = 1</a:t>
                </a:r>
              </a:p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28" name="Rectangle 68"/>
              <p:cNvSpPr>
                <a:spLocks noChangeArrowheads="1"/>
              </p:cNvSpPr>
              <p:nvPr/>
            </p:nvSpPr>
            <p:spPr bwMode="auto">
              <a:xfrm>
                <a:off x="2347" y="2765"/>
                <a:ext cx="1142" cy="3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400">
                    <a:latin typeface="+mj-lt"/>
                    <a:cs typeface="Times New Roman" panose="02020603050405020304" pitchFamily="18" charset="0"/>
                  </a:rPr>
                  <a:t>1 + 0 = 1</a:t>
                </a:r>
              </a:p>
              <a:p>
                <a:endParaRPr lang="en-US" sz="2400">
                  <a:latin typeface="+mj-lt"/>
                </a:endParaRPr>
              </a:p>
            </p:txBody>
          </p:sp>
          <p:grpSp>
            <p:nvGrpSpPr>
              <p:cNvPr id="29" name="Group 69"/>
              <p:cNvGrpSpPr>
                <a:grpSpLocks/>
              </p:cNvGrpSpPr>
              <p:nvPr/>
            </p:nvGrpSpPr>
            <p:grpSpPr bwMode="auto">
              <a:xfrm>
                <a:off x="2304" y="3110"/>
                <a:ext cx="1228" cy="346"/>
                <a:chOff x="0" y="2072"/>
                <a:chExt cx="1228" cy="518"/>
              </a:xfrm>
            </p:grpSpPr>
            <p:sp>
              <p:nvSpPr>
                <p:cNvPr id="30" name="Rectangle 70"/>
                <p:cNvSpPr>
                  <a:spLocks noChangeArrowheads="1"/>
                </p:cNvSpPr>
                <p:nvPr/>
              </p:nvSpPr>
              <p:spPr bwMode="auto">
                <a:xfrm>
                  <a:off x="43" y="2072"/>
                  <a:ext cx="1142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sz="2400">
                      <a:latin typeface="+mj-lt"/>
                      <a:cs typeface="Times New Roman" panose="02020603050405020304" pitchFamily="18" charset="0"/>
                    </a:rPr>
                    <a:t>1 + 1 = 1</a:t>
                  </a:r>
                </a:p>
                <a:p>
                  <a:endParaRPr lang="en-US" sz="2400">
                    <a:latin typeface="+mj-lt"/>
                  </a:endParaRPr>
                </a:p>
              </p:txBody>
            </p:sp>
            <p:sp>
              <p:nvSpPr>
                <p:cNvPr id="31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2072"/>
                  <a:ext cx="1228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7">
                      <a:solidFill>
                        <a:srgbClr val="A0A0A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algn="ctr"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sz="2400">
                    <a:latin typeface="+mj-lt"/>
                  </a:endParaRPr>
                </a:p>
              </p:txBody>
            </p:sp>
          </p:grpSp>
        </p:grpSp>
      </p:grpSp>
      <p:grpSp>
        <p:nvGrpSpPr>
          <p:cNvPr id="32" name="Group 96"/>
          <p:cNvGrpSpPr>
            <a:grpSpLocks/>
          </p:cNvGrpSpPr>
          <p:nvPr/>
        </p:nvGrpSpPr>
        <p:grpSpPr bwMode="auto">
          <a:xfrm>
            <a:off x="6448425" y="1905000"/>
            <a:ext cx="1019175" cy="1568450"/>
            <a:chOff x="3736" y="1709"/>
            <a:chExt cx="642" cy="988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6" y="1709"/>
              <a:ext cx="64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2400" b="1" dirty="0">
                  <a:latin typeface="+mj-lt"/>
                </a:rPr>
                <a:t>NOT</a:t>
              </a:r>
            </a:p>
          </p:txBody>
        </p:sp>
        <p:sp>
          <p:nvSpPr>
            <p:cNvPr id="34" name="Rectangle 85"/>
            <p:cNvSpPr>
              <a:spLocks noChangeArrowheads="1"/>
            </p:cNvSpPr>
            <p:nvPr/>
          </p:nvSpPr>
          <p:spPr bwMode="auto">
            <a:xfrm>
              <a:off x="4127" y="2108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>
                  <a:solidFill>
                    <a:srgbClr val="000000"/>
                  </a:solidFill>
                  <a:latin typeface="+mj-lt"/>
                </a:rPr>
                <a:t>1</a:t>
              </a:r>
              <a:endParaRPr lang="en-US" sz="2400">
                <a:latin typeface="+mj-lt"/>
              </a:endParaRPr>
            </a:p>
          </p:txBody>
        </p:sp>
        <p:grpSp>
          <p:nvGrpSpPr>
            <p:cNvPr id="35" name="Group 94"/>
            <p:cNvGrpSpPr>
              <a:grpSpLocks/>
            </p:cNvGrpSpPr>
            <p:nvPr/>
          </p:nvGrpSpPr>
          <p:grpSpPr bwMode="auto">
            <a:xfrm>
              <a:off x="3754" y="2108"/>
              <a:ext cx="118" cy="233"/>
              <a:chOff x="3754" y="2108"/>
              <a:chExt cx="118" cy="233"/>
            </a:xfrm>
          </p:grpSpPr>
          <p:sp>
            <p:nvSpPr>
              <p:cNvPr id="42" name="Line 84"/>
              <p:cNvSpPr>
                <a:spLocks noChangeShapeType="1"/>
              </p:cNvSpPr>
              <p:nvPr/>
            </p:nvSpPr>
            <p:spPr bwMode="auto">
              <a:xfrm>
                <a:off x="3763" y="2120"/>
                <a:ext cx="10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43" name="Rectangle 86"/>
              <p:cNvSpPr>
                <a:spLocks noChangeArrowheads="1"/>
              </p:cNvSpPr>
              <p:nvPr/>
            </p:nvSpPr>
            <p:spPr bwMode="auto">
              <a:xfrm>
                <a:off x="3754" y="2108"/>
                <a:ext cx="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sz="2400">
                    <a:solidFill>
                      <a:srgbClr val="000000"/>
                    </a:solidFill>
                    <a:latin typeface="+mj-lt"/>
                  </a:rPr>
                  <a:t>0</a:t>
                </a:r>
                <a:endParaRPr lang="en-US" sz="2400">
                  <a:latin typeface="+mj-lt"/>
                </a:endParaRPr>
              </a:p>
            </p:txBody>
          </p:sp>
        </p:grpSp>
        <p:sp>
          <p:nvSpPr>
            <p:cNvPr id="36" name="Rectangle 87"/>
            <p:cNvSpPr>
              <a:spLocks noChangeArrowheads="1"/>
            </p:cNvSpPr>
            <p:nvPr/>
          </p:nvSpPr>
          <p:spPr bwMode="auto">
            <a:xfrm>
              <a:off x="3939" y="2079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>
                  <a:solidFill>
                    <a:srgbClr val="000000"/>
                  </a:solidFill>
                  <a:latin typeface="+mj-lt"/>
                </a:rPr>
                <a:t>=</a:t>
              </a:r>
              <a:endParaRPr lang="en-US" sz="2400">
                <a:latin typeface="+mj-lt"/>
              </a:endParaRPr>
            </a:p>
          </p:txBody>
        </p:sp>
        <p:sp>
          <p:nvSpPr>
            <p:cNvPr id="37" name="Rectangle 89"/>
            <p:cNvSpPr>
              <a:spLocks noChangeArrowheads="1"/>
            </p:cNvSpPr>
            <p:nvPr/>
          </p:nvSpPr>
          <p:spPr bwMode="auto">
            <a:xfrm>
              <a:off x="4137" y="2464"/>
              <a:ext cx="9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>
                  <a:solidFill>
                    <a:srgbClr val="000000"/>
                  </a:solidFill>
                  <a:latin typeface="+mj-lt"/>
                </a:rPr>
                <a:t>0</a:t>
              </a:r>
              <a:endParaRPr lang="en-US" sz="2400">
                <a:latin typeface="+mj-lt"/>
              </a:endParaRPr>
            </a:p>
          </p:txBody>
        </p:sp>
        <p:grpSp>
          <p:nvGrpSpPr>
            <p:cNvPr id="38" name="Group 95"/>
            <p:cNvGrpSpPr>
              <a:grpSpLocks/>
            </p:cNvGrpSpPr>
            <p:nvPr/>
          </p:nvGrpSpPr>
          <p:grpSpPr bwMode="auto">
            <a:xfrm>
              <a:off x="3764" y="2464"/>
              <a:ext cx="109" cy="233"/>
              <a:chOff x="3764" y="2464"/>
              <a:chExt cx="109" cy="233"/>
            </a:xfrm>
          </p:grpSpPr>
          <p:sp>
            <p:nvSpPr>
              <p:cNvPr id="40" name="Line 88"/>
              <p:cNvSpPr>
                <a:spLocks noChangeShapeType="1"/>
              </p:cNvSpPr>
              <p:nvPr/>
            </p:nvSpPr>
            <p:spPr bwMode="auto">
              <a:xfrm>
                <a:off x="3783" y="2476"/>
                <a:ext cx="90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latin typeface="+mj-lt"/>
                </a:endParaRPr>
              </a:p>
            </p:txBody>
          </p:sp>
          <p:sp>
            <p:nvSpPr>
              <p:cNvPr id="41" name="Rectangle 90"/>
              <p:cNvSpPr>
                <a:spLocks noChangeArrowheads="1"/>
              </p:cNvSpPr>
              <p:nvPr/>
            </p:nvSpPr>
            <p:spPr bwMode="auto">
              <a:xfrm>
                <a:off x="3764" y="2464"/>
                <a:ext cx="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/>
                <a:r>
                  <a:rPr lang="en-US" sz="2400">
                    <a:solidFill>
                      <a:srgbClr val="000000"/>
                    </a:solidFill>
                    <a:latin typeface="+mj-lt"/>
                  </a:rPr>
                  <a:t>1</a:t>
                </a:r>
                <a:endParaRPr lang="en-US" sz="2400">
                  <a:latin typeface="+mj-lt"/>
                </a:endParaRPr>
              </a:p>
            </p:txBody>
          </p:sp>
        </p:grpSp>
        <p:sp>
          <p:nvSpPr>
            <p:cNvPr id="39" name="Rectangle 91"/>
            <p:cNvSpPr>
              <a:spLocks noChangeArrowheads="1"/>
            </p:cNvSpPr>
            <p:nvPr/>
          </p:nvSpPr>
          <p:spPr bwMode="auto">
            <a:xfrm>
              <a:off x="3939" y="2435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/>
              <a:r>
                <a:rPr lang="en-US" sz="2400">
                  <a:solidFill>
                    <a:srgbClr val="000000"/>
                  </a:solidFill>
                  <a:latin typeface="+mj-lt"/>
                </a:rPr>
                <a:t>=</a:t>
              </a:r>
              <a:endParaRPr lang="en-US" sz="2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44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228600"/>
            <a:ext cx="2253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Truth Tables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143000"/>
            <a:ext cx="990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Truth table -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tabular listing of the values of a function for all possible combinations of values on its arguments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2072789"/>
            <a:ext cx="7581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cs typeface="Times New Roman" panose="02020603050405020304" pitchFamily="18" charset="0"/>
              </a:rPr>
              <a:t>Example: Truth tables for the basic logic operations:</a:t>
            </a:r>
            <a:endParaRPr lang="en-US" sz="2400" dirty="0"/>
          </a:p>
        </p:txBody>
      </p:sp>
      <p:grpSp>
        <p:nvGrpSpPr>
          <p:cNvPr id="51" name="Group 172"/>
          <p:cNvGrpSpPr>
            <a:grpSpLocks/>
          </p:cNvGrpSpPr>
          <p:nvPr/>
        </p:nvGrpSpPr>
        <p:grpSpPr bwMode="auto">
          <a:xfrm>
            <a:off x="708025" y="2744788"/>
            <a:ext cx="2349500" cy="3105150"/>
            <a:chOff x="689" y="1813"/>
            <a:chExt cx="1480" cy="1956"/>
          </a:xfrm>
        </p:grpSpPr>
        <p:sp>
          <p:nvSpPr>
            <p:cNvPr id="52" name="Rectangle 74"/>
            <p:cNvSpPr>
              <a:spLocks noChangeArrowheads="1"/>
            </p:cNvSpPr>
            <p:nvPr/>
          </p:nvSpPr>
          <p:spPr bwMode="auto">
            <a:xfrm>
              <a:off x="1223" y="3443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53" name="Rectangle 73"/>
            <p:cNvSpPr>
              <a:spLocks noChangeArrowheads="1"/>
            </p:cNvSpPr>
            <p:nvPr/>
          </p:nvSpPr>
          <p:spPr bwMode="auto">
            <a:xfrm>
              <a:off x="978" y="3443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54" name="Rectangle 72"/>
            <p:cNvSpPr>
              <a:spLocks noChangeArrowheads="1"/>
            </p:cNvSpPr>
            <p:nvPr/>
          </p:nvSpPr>
          <p:spPr bwMode="auto">
            <a:xfrm>
              <a:off x="689" y="3443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55" name="Rectangle 71"/>
            <p:cNvSpPr>
              <a:spLocks noChangeArrowheads="1"/>
            </p:cNvSpPr>
            <p:nvPr/>
          </p:nvSpPr>
          <p:spPr bwMode="auto">
            <a:xfrm>
              <a:off x="1223" y="3117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978" y="3117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689" y="3117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58" name="Rectangle 68"/>
            <p:cNvSpPr>
              <a:spLocks noChangeArrowheads="1"/>
            </p:cNvSpPr>
            <p:nvPr/>
          </p:nvSpPr>
          <p:spPr bwMode="auto">
            <a:xfrm>
              <a:off x="1223" y="2791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59" name="Rectangle 67"/>
            <p:cNvSpPr>
              <a:spLocks noChangeArrowheads="1"/>
            </p:cNvSpPr>
            <p:nvPr/>
          </p:nvSpPr>
          <p:spPr bwMode="auto">
            <a:xfrm>
              <a:off x="978" y="2791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689" y="2791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61" name="Rectangle 65"/>
            <p:cNvSpPr>
              <a:spLocks noChangeArrowheads="1"/>
            </p:cNvSpPr>
            <p:nvPr/>
          </p:nvSpPr>
          <p:spPr bwMode="auto">
            <a:xfrm>
              <a:off x="1223" y="2465"/>
              <a:ext cx="88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978" y="2465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689" y="2465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1140" y="2151"/>
              <a:ext cx="102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Z = X</a:t>
              </a:r>
              <a:r>
                <a:rPr lang="en-US" sz="2800">
                  <a:latin typeface="+mj-lt"/>
                  <a:cs typeface="Times New Roman" panose="02020603050405020304" pitchFamily="18" charset="0"/>
                </a:rPr>
                <a:t>·Y</a:t>
              </a:r>
              <a:endParaRPr lang="en-US" sz="2800">
                <a:latin typeface="+mj-lt"/>
              </a:endParaRPr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978" y="2139"/>
              <a:ext cx="24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Y</a:t>
              </a:r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689" y="2139"/>
              <a:ext cx="2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X</a:t>
              </a:r>
            </a:p>
          </p:txBody>
        </p:sp>
        <p:sp>
          <p:nvSpPr>
            <p:cNvPr id="67" name="Rectangle 57"/>
            <p:cNvSpPr>
              <a:spLocks noChangeArrowheads="1"/>
            </p:cNvSpPr>
            <p:nvPr/>
          </p:nvSpPr>
          <p:spPr bwMode="auto">
            <a:xfrm>
              <a:off x="689" y="1813"/>
              <a:ext cx="141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AND</a:t>
              </a:r>
            </a:p>
          </p:txBody>
        </p:sp>
        <p:sp>
          <p:nvSpPr>
            <p:cNvPr id="68" name="Line 75"/>
            <p:cNvSpPr>
              <a:spLocks noChangeShapeType="1"/>
            </p:cNvSpPr>
            <p:nvPr/>
          </p:nvSpPr>
          <p:spPr bwMode="auto">
            <a:xfrm>
              <a:off x="689" y="1813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9" name="Line 76"/>
            <p:cNvSpPr>
              <a:spLocks noChangeShapeType="1"/>
            </p:cNvSpPr>
            <p:nvPr/>
          </p:nvSpPr>
          <p:spPr bwMode="auto">
            <a:xfrm>
              <a:off x="689" y="2139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0" name="Line 77"/>
            <p:cNvSpPr>
              <a:spLocks noChangeShapeType="1"/>
            </p:cNvSpPr>
            <p:nvPr/>
          </p:nvSpPr>
          <p:spPr bwMode="auto">
            <a:xfrm>
              <a:off x="689" y="2465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" name="Line 78"/>
            <p:cNvSpPr>
              <a:spLocks noChangeShapeType="1"/>
            </p:cNvSpPr>
            <p:nvPr/>
          </p:nvSpPr>
          <p:spPr bwMode="auto">
            <a:xfrm>
              <a:off x="689" y="2791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2" name="Line 79"/>
            <p:cNvSpPr>
              <a:spLocks noChangeShapeType="1"/>
            </p:cNvSpPr>
            <p:nvPr/>
          </p:nvSpPr>
          <p:spPr bwMode="auto">
            <a:xfrm>
              <a:off x="689" y="3117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Line 80"/>
            <p:cNvSpPr>
              <a:spLocks noChangeShapeType="1"/>
            </p:cNvSpPr>
            <p:nvPr/>
          </p:nvSpPr>
          <p:spPr bwMode="auto">
            <a:xfrm>
              <a:off x="689" y="3443"/>
              <a:ext cx="14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Line 81"/>
            <p:cNvSpPr>
              <a:spLocks noChangeShapeType="1"/>
            </p:cNvSpPr>
            <p:nvPr/>
          </p:nvSpPr>
          <p:spPr bwMode="auto">
            <a:xfrm>
              <a:off x="689" y="3769"/>
              <a:ext cx="14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82"/>
            <p:cNvSpPr>
              <a:spLocks noChangeShapeType="1"/>
            </p:cNvSpPr>
            <p:nvPr/>
          </p:nvSpPr>
          <p:spPr bwMode="auto">
            <a:xfrm>
              <a:off x="689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Line 85"/>
            <p:cNvSpPr>
              <a:spLocks noChangeShapeType="1"/>
            </p:cNvSpPr>
            <p:nvPr/>
          </p:nvSpPr>
          <p:spPr bwMode="auto">
            <a:xfrm>
              <a:off x="2108" y="1813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Line 90"/>
            <p:cNvSpPr>
              <a:spLocks noChangeShapeType="1"/>
            </p:cNvSpPr>
            <p:nvPr/>
          </p:nvSpPr>
          <p:spPr bwMode="auto">
            <a:xfrm>
              <a:off x="978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auto">
            <a:xfrm>
              <a:off x="1223" y="2139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aphicFrame>
        <p:nvGraphicFramePr>
          <p:cNvPr id="79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67497"/>
              </p:ext>
            </p:extLst>
          </p:nvPr>
        </p:nvGraphicFramePr>
        <p:xfrm>
          <a:off x="3276600" y="2743200"/>
          <a:ext cx="2503487" cy="3108852"/>
        </p:xfrm>
        <a:graphic>
          <a:graphicData uri="http://schemas.openxmlformats.org/drawingml/2006/table">
            <a:tbl>
              <a:tblPr/>
              <a:tblGrid>
                <a:gridCol w="436562"/>
                <a:gridCol w="442913"/>
                <a:gridCol w="1624012"/>
              </a:tblGrid>
              <a:tr h="518054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X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 = X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+Y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9999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0" name="Group 180"/>
          <p:cNvGrpSpPr>
            <a:grpSpLocks/>
          </p:cNvGrpSpPr>
          <p:nvPr/>
        </p:nvGrpSpPr>
        <p:grpSpPr bwMode="auto">
          <a:xfrm>
            <a:off x="6448425" y="3089275"/>
            <a:ext cx="2185988" cy="2070100"/>
            <a:chOff x="4062" y="1946"/>
            <a:chExt cx="1377" cy="1304"/>
          </a:xfrm>
        </p:grpSpPr>
        <p:sp>
          <p:nvSpPr>
            <p:cNvPr id="81" name="Rectangle 153"/>
            <p:cNvSpPr>
              <a:spLocks noChangeArrowheads="1"/>
            </p:cNvSpPr>
            <p:nvPr/>
          </p:nvSpPr>
          <p:spPr bwMode="auto">
            <a:xfrm>
              <a:off x="4751" y="2924"/>
              <a:ext cx="6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82" name="Rectangle 152"/>
            <p:cNvSpPr>
              <a:spLocks noChangeArrowheads="1"/>
            </p:cNvSpPr>
            <p:nvPr/>
          </p:nvSpPr>
          <p:spPr bwMode="auto">
            <a:xfrm>
              <a:off x="4062" y="2924"/>
              <a:ext cx="6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83" name="Rectangle 151"/>
            <p:cNvSpPr>
              <a:spLocks noChangeArrowheads="1"/>
            </p:cNvSpPr>
            <p:nvPr/>
          </p:nvSpPr>
          <p:spPr bwMode="auto">
            <a:xfrm>
              <a:off x="4751" y="2598"/>
              <a:ext cx="6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1</a:t>
              </a:r>
            </a:p>
          </p:txBody>
        </p:sp>
        <p:sp>
          <p:nvSpPr>
            <p:cNvPr id="84" name="Rectangle 150"/>
            <p:cNvSpPr>
              <a:spLocks noChangeArrowheads="1"/>
            </p:cNvSpPr>
            <p:nvPr/>
          </p:nvSpPr>
          <p:spPr bwMode="auto">
            <a:xfrm>
              <a:off x="4062" y="2598"/>
              <a:ext cx="6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0</a:t>
              </a:r>
            </a:p>
          </p:txBody>
        </p:sp>
        <p:sp>
          <p:nvSpPr>
            <p:cNvPr id="85" name="Rectangle 148"/>
            <p:cNvSpPr>
              <a:spLocks noChangeArrowheads="1"/>
            </p:cNvSpPr>
            <p:nvPr/>
          </p:nvSpPr>
          <p:spPr bwMode="auto">
            <a:xfrm>
              <a:off x="4062" y="2272"/>
              <a:ext cx="68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X</a:t>
              </a:r>
            </a:p>
          </p:txBody>
        </p:sp>
        <p:sp>
          <p:nvSpPr>
            <p:cNvPr id="86" name="Rectangle 146"/>
            <p:cNvSpPr>
              <a:spLocks noChangeArrowheads="1"/>
            </p:cNvSpPr>
            <p:nvPr/>
          </p:nvSpPr>
          <p:spPr bwMode="auto">
            <a:xfrm>
              <a:off x="4062" y="1946"/>
              <a:ext cx="13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sz="2800">
                  <a:latin typeface="+mj-lt"/>
                </a:rPr>
                <a:t>NOT</a:t>
              </a:r>
            </a:p>
          </p:txBody>
        </p:sp>
        <p:sp>
          <p:nvSpPr>
            <p:cNvPr id="87" name="Line 154"/>
            <p:cNvSpPr>
              <a:spLocks noChangeShapeType="1"/>
            </p:cNvSpPr>
            <p:nvPr/>
          </p:nvSpPr>
          <p:spPr bwMode="auto">
            <a:xfrm>
              <a:off x="4062" y="1946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8" name="Line 155"/>
            <p:cNvSpPr>
              <a:spLocks noChangeShapeType="1"/>
            </p:cNvSpPr>
            <p:nvPr/>
          </p:nvSpPr>
          <p:spPr bwMode="auto">
            <a:xfrm>
              <a:off x="4062" y="2272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9" name="Line 156"/>
            <p:cNvSpPr>
              <a:spLocks noChangeShapeType="1"/>
            </p:cNvSpPr>
            <p:nvPr/>
          </p:nvSpPr>
          <p:spPr bwMode="auto">
            <a:xfrm>
              <a:off x="4062" y="2598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0" name="Line 157"/>
            <p:cNvSpPr>
              <a:spLocks noChangeShapeType="1"/>
            </p:cNvSpPr>
            <p:nvPr/>
          </p:nvSpPr>
          <p:spPr bwMode="auto">
            <a:xfrm>
              <a:off x="4062" y="2924"/>
              <a:ext cx="1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1" name="Line 158"/>
            <p:cNvSpPr>
              <a:spLocks noChangeShapeType="1"/>
            </p:cNvSpPr>
            <p:nvPr/>
          </p:nvSpPr>
          <p:spPr bwMode="auto">
            <a:xfrm>
              <a:off x="4062" y="3250"/>
              <a:ext cx="137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2" name="Line 159"/>
            <p:cNvSpPr>
              <a:spLocks noChangeShapeType="1"/>
            </p:cNvSpPr>
            <p:nvPr/>
          </p:nvSpPr>
          <p:spPr bwMode="auto">
            <a:xfrm>
              <a:off x="4062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3" name="Line 161"/>
            <p:cNvSpPr>
              <a:spLocks noChangeShapeType="1"/>
            </p:cNvSpPr>
            <p:nvPr/>
          </p:nvSpPr>
          <p:spPr bwMode="auto">
            <a:xfrm>
              <a:off x="5439" y="1946"/>
              <a:ext cx="0" cy="13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4" name="Line 163"/>
            <p:cNvSpPr>
              <a:spLocks noChangeShapeType="1"/>
            </p:cNvSpPr>
            <p:nvPr/>
          </p:nvSpPr>
          <p:spPr bwMode="auto">
            <a:xfrm>
              <a:off x="4751" y="2272"/>
              <a:ext cx="0" cy="9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5" name="Rectangle 149"/>
            <p:cNvSpPr>
              <a:spLocks noChangeArrowheads="1"/>
            </p:cNvSpPr>
            <p:nvPr/>
          </p:nvSpPr>
          <p:spPr bwMode="auto">
            <a:xfrm>
              <a:off x="4751" y="2272"/>
              <a:ext cx="68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999"/>
                </a:buClr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999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999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sz="2800">
                <a:latin typeface="+mj-lt"/>
              </a:endParaRPr>
            </a:p>
          </p:txBody>
        </p:sp>
        <p:grpSp>
          <p:nvGrpSpPr>
            <p:cNvPr id="96" name="Group 179"/>
            <p:cNvGrpSpPr>
              <a:grpSpLocks/>
            </p:cNvGrpSpPr>
            <p:nvPr/>
          </p:nvGrpSpPr>
          <p:grpSpPr bwMode="auto">
            <a:xfrm>
              <a:off x="5222" y="2310"/>
              <a:ext cx="183" cy="310"/>
              <a:chOff x="5222" y="2310"/>
              <a:chExt cx="183" cy="310"/>
            </a:xfrm>
          </p:grpSpPr>
          <p:sp>
            <p:nvSpPr>
              <p:cNvPr id="99" name="Line 173"/>
              <p:cNvSpPr>
                <a:spLocks noChangeShapeType="1"/>
              </p:cNvSpPr>
              <p:nvPr/>
            </p:nvSpPr>
            <p:spPr bwMode="auto">
              <a:xfrm>
                <a:off x="5222" y="2322"/>
                <a:ext cx="183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00" name="Rectangle 174"/>
              <p:cNvSpPr>
                <a:spLocks noChangeArrowheads="1"/>
              </p:cNvSpPr>
              <p:nvPr/>
            </p:nvSpPr>
            <p:spPr bwMode="auto">
              <a:xfrm>
                <a:off x="5253" y="2310"/>
                <a:ext cx="134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algn="ctr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3200">
                    <a:solidFill>
                      <a:srgbClr val="000000"/>
                    </a:solidFill>
                    <a:latin typeface="+mj-lt"/>
                  </a:rPr>
                  <a:t>X</a:t>
                </a:r>
                <a:endParaRPr lang="en-US" sz="2400">
                  <a:latin typeface="+mj-lt"/>
                </a:endParaRPr>
              </a:p>
            </p:txBody>
          </p:sp>
        </p:grpSp>
        <p:sp>
          <p:nvSpPr>
            <p:cNvPr id="97" name="Rectangle 175"/>
            <p:cNvSpPr>
              <a:spLocks noChangeArrowheads="1"/>
            </p:cNvSpPr>
            <p:nvPr/>
          </p:nvSpPr>
          <p:spPr bwMode="auto">
            <a:xfrm>
              <a:off x="4863" y="2310"/>
              <a:ext cx="12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>
                  <a:solidFill>
                    <a:srgbClr val="000000"/>
                  </a:solidFill>
                  <a:latin typeface="+mj-lt"/>
                </a:rPr>
                <a:t>Z</a:t>
              </a:r>
              <a:endParaRPr lang="en-US" sz="2400">
                <a:latin typeface="+mj-lt"/>
              </a:endParaRPr>
            </a:p>
          </p:txBody>
        </p:sp>
        <p:sp>
          <p:nvSpPr>
            <p:cNvPr id="98" name="Rectangle 176"/>
            <p:cNvSpPr>
              <a:spLocks noChangeArrowheads="1"/>
            </p:cNvSpPr>
            <p:nvPr/>
          </p:nvSpPr>
          <p:spPr bwMode="auto">
            <a:xfrm>
              <a:off x="5053" y="2281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algn="ctr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3200">
                  <a:solidFill>
                    <a:srgbClr val="000000"/>
                  </a:solidFill>
                  <a:latin typeface="+mj-lt"/>
                </a:rPr>
                <a:t>=</a:t>
              </a:r>
              <a:endParaRPr lang="en-US" sz="2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73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</TotalTime>
  <Words>690</Words>
  <Application>Microsoft Office PowerPoint</Application>
  <PresentationFormat>A4 Paper (210x297 mm)</PresentationFormat>
  <Paragraphs>189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新細明體</vt:lpstr>
      <vt:lpstr>Arial</vt:lpstr>
      <vt:lpstr>Calibri</vt:lpstr>
      <vt:lpstr>Symbol</vt:lpstr>
      <vt:lpstr>Times New Roman</vt:lpstr>
      <vt:lpstr>Wingdings</vt:lpstr>
      <vt:lpstr>Office Theme</vt:lpstr>
      <vt:lpstr>Document</vt:lpstr>
      <vt:lpstr>PowerPoint Presentation</vt:lpstr>
      <vt:lpstr>Lecture 11 Logic Gates</vt:lpstr>
      <vt:lpstr>Objectives </vt:lpstr>
      <vt:lpstr>Topics</vt:lpstr>
      <vt:lpstr>PowerPoint Presentation</vt:lpstr>
      <vt:lpstr>PowerPoint Presentation</vt:lpstr>
      <vt:lpstr>PowerPoint Presentation</vt:lpstr>
      <vt:lpstr>Operator Definitions</vt:lpstr>
      <vt:lpstr>PowerPoint Presentation</vt:lpstr>
      <vt:lpstr>Logic Function Implementation</vt:lpstr>
      <vt:lpstr>Logic Gates</vt:lpstr>
      <vt:lpstr>Logic Gates</vt:lpstr>
      <vt:lpstr>Logic Gate Symbols and Behavior</vt:lpstr>
      <vt:lpstr>Logic Diagrams and Expressions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428</cp:revision>
  <dcterms:created xsi:type="dcterms:W3CDTF">2006-08-16T00:00:00Z</dcterms:created>
  <dcterms:modified xsi:type="dcterms:W3CDTF">2017-07-07T04:51:37Z</dcterms:modified>
</cp:coreProperties>
</file>