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5" r:id="rId2"/>
    <p:sldId id="466" r:id="rId3"/>
    <p:sldId id="467" r:id="rId4"/>
    <p:sldId id="468" r:id="rId5"/>
    <p:sldId id="469" r:id="rId6"/>
    <p:sldId id="470" r:id="rId7"/>
    <p:sldId id="487" r:id="rId8"/>
    <p:sldId id="488" r:id="rId9"/>
    <p:sldId id="489" r:id="rId10"/>
    <p:sldId id="491" r:id="rId11"/>
    <p:sldId id="471" r:id="rId12"/>
    <p:sldId id="472" r:id="rId13"/>
    <p:sldId id="490" r:id="rId1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52848" y="6643216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</a:t>
            </a:r>
            <a:r>
              <a:rPr lang="en-US" sz="1050" dirty="0" smtClean="0">
                <a:solidFill>
                  <a:schemeClr val="bg1"/>
                </a:solidFill>
              </a:rPr>
              <a:t>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55916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</a:t>
            </a:r>
            <a:r>
              <a:rPr lang="en-US" sz="1050" dirty="0" smtClean="0">
                <a:solidFill>
                  <a:schemeClr val="bg1"/>
                </a:solidFill>
              </a:rPr>
              <a:t>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2400" y="6118684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/>
              <a:t>Concepts of </a:t>
            </a:r>
            <a:r>
              <a:rPr lang="en-IN" b="1"/>
              <a:t>Boolean </a:t>
            </a:r>
            <a:r>
              <a:rPr lang="en-IN" b="1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05103" y="1135117"/>
            <a:ext cx="6024679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99"/>
                </a:solidFill>
                <a:latin typeface="+mj-lt"/>
              </a:rPr>
              <a:t>Boolean </a:t>
            </a:r>
            <a:r>
              <a:rPr lang="en-US" sz="2400" dirty="0" smtClean="0">
                <a:solidFill>
                  <a:srgbClr val="FFFF99"/>
                </a:solidFill>
                <a:latin typeface="+mj-lt"/>
              </a:rPr>
              <a:t>Addition and Multiplication</a:t>
            </a:r>
            <a:endParaRPr lang="en-US" sz="2400" dirty="0">
              <a:solidFill>
                <a:srgbClr val="FFFF99"/>
              </a:solidFill>
              <a:latin typeface="+mj-lt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6200" y="1905000"/>
            <a:ext cx="9829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 smtClean="0">
                <a:latin typeface="+mj-lt"/>
              </a:rPr>
              <a:t>The OR operation is often called </a:t>
            </a:r>
            <a:r>
              <a:rPr lang="en-US" sz="2400" b="1" dirty="0" smtClean="0">
                <a:latin typeface="+mj-lt"/>
              </a:rPr>
              <a:t>Boolean addition</a:t>
            </a:r>
            <a:r>
              <a:rPr lang="en-US" sz="2400" dirty="0" smtClean="0">
                <a:latin typeface="+mj-lt"/>
              </a:rPr>
              <a:t>. Variables that are </a:t>
            </a:r>
            <a:r>
              <a:rPr lang="en-US" sz="2400" dirty="0" err="1" smtClean="0">
                <a:latin typeface="+mj-lt"/>
              </a:rPr>
              <a:t>ORed</a:t>
            </a:r>
            <a:r>
              <a:rPr lang="en-US" sz="2400" dirty="0" smtClean="0">
                <a:latin typeface="+mj-lt"/>
              </a:rPr>
              <a:t> together form a </a:t>
            </a:r>
            <a:r>
              <a:rPr lang="en-US" sz="2400" b="1" dirty="0" smtClean="0">
                <a:latin typeface="+mj-lt"/>
              </a:rPr>
              <a:t>sum term</a:t>
            </a:r>
            <a:r>
              <a:rPr lang="en-US" sz="2400" dirty="0" smtClean="0">
                <a:latin typeface="+mj-lt"/>
              </a:rPr>
              <a:t>  </a:t>
            </a:r>
          </a:p>
          <a:p>
            <a:pPr algn="just">
              <a:spcBef>
                <a:spcPct val="50000"/>
              </a:spcBef>
            </a:pPr>
            <a:r>
              <a:rPr lang="en-US" sz="2400" dirty="0" smtClean="0">
                <a:latin typeface="+mj-lt"/>
              </a:rPr>
              <a:t>The AND operation is often called </a:t>
            </a:r>
            <a:r>
              <a:rPr lang="en-US" sz="2400" b="1" dirty="0" smtClean="0">
                <a:latin typeface="+mj-lt"/>
              </a:rPr>
              <a:t>Boolean multiplication</a:t>
            </a:r>
            <a:r>
              <a:rPr lang="en-US" sz="2400" dirty="0" smtClean="0">
                <a:latin typeface="+mj-lt"/>
              </a:rPr>
              <a:t>. Variables that are </a:t>
            </a:r>
            <a:r>
              <a:rPr lang="en-US" sz="2400" dirty="0" err="1" smtClean="0">
                <a:latin typeface="+mj-lt"/>
              </a:rPr>
              <a:t>ANDed</a:t>
            </a:r>
            <a:r>
              <a:rPr lang="en-US" sz="2400" dirty="0" smtClean="0">
                <a:latin typeface="+mj-lt"/>
              </a:rPr>
              <a:t> together form a </a:t>
            </a:r>
            <a:r>
              <a:rPr lang="en-US" sz="2400" b="1" dirty="0" smtClean="0">
                <a:latin typeface="+mj-lt"/>
              </a:rPr>
              <a:t>product term</a:t>
            </a:r>
            <a:r>
              <a:rPr lang="en-US" sz="2400" dirty="0" smtClean="0">
                <a:latin typeface="+mj-lt"/>
              </a:rPr>
              <a:t> </a:t>
            </a:r>
          </a:p>
        </p:txBody>
      </p:sp>
      <p:sp>
        <p:nvSpPr>
          <p:cNvPr id="4" name="WordArt 6"/>
          <p:cNvSpPr>
            <a:spLocks noChangeArrowheads="1" noChangeShapeType="1" noTextEdit="1"/>
          </p:cNvSpPr>
          <p:nvPr/>
        </p:nvSpPr>
        <p:spPr bwMode="auto">
          <a:xfrm>
            <a:off x="8133" y="4169243"/>
            <a:ext cx="1557197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dirty="0" smtClean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+mj-lt"/>
              </a:rPr>
              <a:t>Example #1</a:t>
            </a:r>
            <a:endParaRPr lang="en-US" sz="2800" kern="10" dirty="0">
              <a:ln w="9525">
                <a:noFill/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563231" y="4191000"/>
            <a:ext cx="81752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+mj-lt"/>
              </a:rPr>
              <a:t>The expression (</a:t>
            </a:r>
            <a:r>
              <a:rPr lang="en-US" sz="2400" i="1" dirty="0" smtClean="0">
                <a:latin typeface="+mj-lt"/>
              </a:rPr>
              <a:t>A+B+C</a:t>
            </a:r>
            <a:r>
              <a:rPr lang="en-US" sz="2400" dirty="0" smtClean="0">
                <a:latin typeface="+mj-lt"/>
              </a:rPr>
              <a:t>)(</a:t>
            </a:r>
            <a:r>
              <a:rPr lang="en-US" sz="2400" i="1" dirty="0" smtClean="0">
                <a:latin typeface="+mj-lt"/>
              </a:rPr>
              <a:t>D+E</a:t>
            </a:r>
            <a:r>
              <a:rPr lang="en-US" sz="2400" dirty="0" smtClean="0">
                <a:latin typeface="+mj-lt"/>
              </a:rPr>
              <a:t>) is the product of two sum terms.</a:t>
            </a:r>
            <a:endParaRPr lang="en-US" sz="2400" dirty="0">
              <a:latin typeface="+mj-lt"/>
            </a:endParaRPr>
          </a:p>
        </p:txBody>
      </p:sp>
      <p:sp>
        <p:nvSpPr>
          <p:cNvPr id="6" name="WordArt 6"/>
          <p:cNvSpPr>
            <a:spLocks noChangeArrowheads="1" noChangeShapeType="1" noTextEdit="1"/>
          </p:cNvSpPr>
          <p:nvPr/>
        </p:nvSpPr>
        <p:spPr bwMode="auto">
          <a:xfrm>
            <a:off x="8133" y="4972605"/>
            <a:ext cx="1557197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dirty="0" smtClean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+mj-lt"/>
              </a:rPr>
              <a:t>Example #2</a:t>
            </a:r>
            <a:endParaRPr lang="en-US" sz="2800" kern="10" dirty="0">
              <a:ln w="9525">
                <a:noFill/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63231" y="4960203"/>
            <a:ext cx="81752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smtClean="0">
                <a:latin typeface="+mj-lt"/>
              </a:rPr>
              <a:t>The expression </a:t>
            </a:r>
            <a:r>
              <a:rPr lang="en-US" sz="2400" i="1" smtClean="0">
                <a:latin typeface="+mj-lt"/>
              </a:rPr>
              <a:t>AB + CD + AD</a:t>
            </a:r>
            <a:r>
              <a:rPr lang="en-US" sz="2400" smtClean="0">
                <a:latin typeface="+mj-lt"/>
              </a:rPr>
              <a:t> is the sum of three product terms.</a:t>
            </a:r>
            <a:endParaRPr lang="en-US" sz="240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5330" y="304799"/>
            <a:ext cx="8145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Boolean Addition and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93919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1320"/>
            <a:ext cx="990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Boolean Addition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209800" y="1477963"/>
            <a:ext cx="4648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0" y="990600"/>
            <a:ext cx="99060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Boolean addition is equivalent to the OR operation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A sum term is produced by an OR operation with no AND ops involved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i.e.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A sum term is equal to 1 when one or more of the literals in the term are 1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A sum term is equal to 0 only if each of the literals is 0</a:t>
            </a:r>
          </a:p>
        </p:txBody>
      </p:sp>
      <p:pic>
        <p:nvPicPr>
          <p:cNvPr id="14" name="Picture 4" descr="or_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82763"/>
            <a:ext cx="8842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 descr="or_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82763"/>
            <a:ext cx="8842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or_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82763"/>
            <a:ext cx="8842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or_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82763"/>
            <a:ext cx="8842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223622" y="1477963"/>
            <a:ext cx="7954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+mj-lt"/>
              </a:rPr>
              <a:t>0+0 = 0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429000" y="1502652"/>
            <a:ext cx="7954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+mj-lt"/>
              </a:rPr>
              <a:t>0+1 = 1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4635062" y="1502652"/>
            <a:ext cx="7954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+mj-lt"/>
              </a:rPr>
              <a:t>1+0 = 1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772807" y="1461086"/>
            <a:ext cx="7954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+mj-lt"/>
              </a:rPr>
              <a:t>1+1 = 1</a:t>
            </a:r>
          </a:p>
        </p:txBody>
      </p:sp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08240"/>
              </p:ext>
            </p:extLst>
          </p:nvPr>
        </p:nvGraphicFramePr>
        <p:xfrm>
          <a:off x="1188695" y="3657600"/>
          <a:ext cx="4480609" cy="43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2374560" imgH="228600" progId="Equation.3">
                  <p:embed/>
                </p:oleObj>
              </mc:Choice>
              <mc:Fallback>
                <p:oleObj name="Equation" r:id="rId4" imgW="237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695" y="3657600"/>
                        <a:ext cx="4480609" cy="43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9814" y="157654"/>
            <a:ext cx="4076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Boolean Multiplication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58735" y="1574800"/>
            <a:ext cx="5543725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914400"/>
            <a:ext cx="9906000" cy="5105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Boolean multiplication is equivalent to the AND operation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endParaRPr lang="en-US" sz="2800" dirty="0" smtClean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A product term is produced by an AND operation with no OR ops involved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i.e.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A product term is equal to 1 only if each of the literals in the term is 1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latin typeface="+mj-lt"/>
              </a:rPr>
              <a:t>A product term is equal to 0 when one or more of the literals are 0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354554" y="1520770"/>
            <a:ext cx="127233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+mj-lt"/>
              </a:rPr>
              <a:t>0</a:t>
            </a:r>
            <a:r>
              <a:rPr lang="en-US" b="1" dirty="0">
                <a:latin typeface="+mj-lt"/>
              </a:rPr>
              <a:t>·</a:t>
            </a:r>
            <a:r>
              <a:rPr lang="en-US" sz="1600" b="1" dirty="0">
                <a:latin typeface="+mj-lt"/>
              </a:rPr>
              <a:t>0 = 0</a:t>
            </a: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353935"/>
              </p:ext>
            </p:extLst>
          </p:nvPr>
        </p:nvGraphicFramePr>
        <p:xfrm>
          <a:off x="1289926" y="3581400"/>
          <a:ext cx="342506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3" imgW="1397000" imgH="228600" progId="Equation.3">
                  <p:embed/>
                </p:oleObj>
              </mc:Choice>
              <mc:Fallback>
                <p:oleObj name="Equation" r:id="rId3" imgW="13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926" y="3581400"/>
                        <a:ext cx="342506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4" descr="and_l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89" y="1879600"/>
            <a:ext cx="105459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and_l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26" y="1879600"/>
            <a:ext cx="1054596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 descr="and_l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451" y="1879600"/>
            <a:ext cx="1054596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" descr="and_l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89" y="1879600"/>
            <a:ext cx="105459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352800" y="1538287"/>
            <a:ext cx="127233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+mj-lt"/>
              </a:rPr>
              <a:t>0</a:t>
            </a:r>
            <a:r>
              <a:rPr lang="en-US" b="1" dirty="0">
                <a:latin typeface="+mj-lt"/>
              </a:rPr>
              <a:t>·</a:t>
            </a:r>
            <a:r>
              <a:rPr lang="en-US" sz="1600" b="1" dirty="0">
                <a:latin typeface="+mj-lt"/>
              </a:rPr>
              <a:t>1 = 0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625130" y="1512887"/>
            <a:ext cx="127233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+mj-lt"/>
              </a:rPr>
              <a:t>1</a:t>
            </a:r>
            <a:r>
              <a:rPr lang="en-US" b="1" dirty="0">
                <a:latin typeface="+mj-lt"/>
              </a:rPr>
              <a:t>·</a:t>
            </a:r>
            <a:r>
              <a:rPr lang="en-US" sz="1600" b="1" dirty="0">
                <a:latin typeface="+mj-lt"/>
              </a:rPr>
              <a:t>0 = 0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715000" y="1524000"/>
            <a:ext cx="127233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+mj-lt"/>
              </a:rPr>
              <a:t>1</a:t>
            </a:r>
            <a:r>
              <a:rPr lang="en-US" b="1" dirty="0">
                <a:latin typeface="+mj-lt"/>
              </a:rPr>
              <a:t>·</a:t>
            </a:r>
            <a:r>
              <a:rPr lang="en-US" sz="1600" b="1" dirty="0">
                <a:latin typeface="+mj-lt"/>
              </a:rPr>
              <a:t>1 = 1</a:t>
            </a:r>
          </a:p>
        </p:txBody>
      </p:sp>
    </p:spTree>
    <p:extLst>
      <p:ext uri="{BB962C8B-B14F-4D97-AF65-F5344CB8AC3E}">
        <p14:creationId xmlns:p14="http://schemas.microsoft.com/office/powerpoint/2010/main" val="9518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7060" y="609600"/>
            <a:ext cx="988894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Boolean algebra is a mathematical system for the manipulation of variables that can have one of two values </a:t>
            </a:r>
            <a:endParaRPr lang="en-IN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Variable </a:t>
            </a:r>
            <a:r>
              <a:rPr lang="en-IN" sz="2400" dirty="0" smtClean="0">
                <a:latin typeface="+mj-lt"/>
              </a:rPr>
              <a:t>is </a:t>
            </a:r>
            <a:r>
              <a:rPr lang="en-IN" sz="2400" dirty="0">
                <a:latin typeface="+mj-lt"/>
              </a:rPr>
              <a:t>a symbol used to represent a logical </a:t>
            </a:r>
            <a:r>
              <a:rPr lang="en-IN" sz="2400" dirty="0" smtClean="0">
                <a:latin typeface="+mj-lt"/>
              </a:rPr>
              <a:t>quantity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Complement </a:t>
            </a:r>
            <a:r>
              <a:rPr lang="en-IN" sz="2400" dirty="0" smtClean="0">
                <a:latin typeface="+mj-lt"/>
              </a:rPr>
              <a:t>is </a:t>
            </a:r>
            <a:r>
              <a:rPr lang="en-IN" sz="2400" dirty="0">
                <a:latin typeface="+mj-lt"/>
              </a:rPr>
              <a:t>the inverse of a variable and is indicated by a bar over the variable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Literal </a:t>
            </a:r>
            <a:r>
              <a:rPr lang="en-IN" sz="2400" dirty="0" smtClean="0">
                <a:latin typeface="+mj-lt"/>
              </a:rPr>
              <a:t>is </a:t>
            </a:r>
            <a:r>
              <a:rPr lang="en-IN" sz="2400" dirty="0">
                <a:latin typeface="+mj-lt"/>
              </a:rPr>
              <a:t>a variable or the complement of a </a:t>
            </a:r>
            <a:r>
              <a:rPr lang="en-IN" sz="2400" dirty="0" smtClean="0">
                <a:latin typeface="+mj-lt"/>
              </a:rPr>
              <a:t>variable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 sum term is produced by an OR </a:t>
            </a:r>
            <a:r>
              <a:rPr lang="en-US" sz="2400" dirty="0" smtClean="0"/>
              <a:t>operation, AND </a:t>
            </a:r>
            <a:r>
              <a:rPr lang="en-US" sz="2400" dirty="0"/>
              <a:t>operation </a:t>
            </a:r>
            <a:r>
              <a:rPr lang="en-US" sz="2400" dirty="0" smtClean="0"/>
              <a:t>not involved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 product term is produced by an AND </a:t>
            </a:r>
            <a:r>
              <a:rPr lang="en-US" sz="2400" dirty="0" smtClean="0"/>
              <a:t>operation, OR </a:t>
            </a:r>
            <a:r>
              <a:rPr lang="en-US" sz="2400" dirty="0"/>
              <a:t>operation </a:t>
            </a:r>
            <a:r>
              <a:rPr lang="en-US" sz="2400" dirty="0" smtClean="0"/>
              <a:t>not involved</a:t>
            </a:r>
            <a:endParaRPr lang="en-US" sz="2400" dirty="0"/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+mj-lt"/>
            </a:endParaRP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59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12</a:t>
            </a:r>
            <a:br>
              <a:rPr lang="en-US" dirty="0" smtClean="0"/>
            </a:br>
            <a:r>
              <a:rPr lang="en-US" b="1" dirty="0"/>
              <a:t>Introduction to Boolean algebra</a:t>
            </a:r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Introduction to Boolean </a:t>
            </a:r>
            <a:r>
              <a:rPr lang="en-IN" sz="2400" dirty="0" smtClean="0"/>
              <a:t>algebra</a:t>
            </a:r>
          </a:p>
          <a:p>
            <a:r>
              <a:rPr lang="en-US" sz="2400" dirty="0"/>
              <a:t>Boolean Operations &amp; </a:t>
            </a:r>
            <a:r>
              <a:rPr lang="en-US" sz="2400" dirty="0" smtClean="0"/>
              <a:t>Expressions</a:t>
            </a:r>
          </a:p>
          <a:p>
            <a:r>
              <a:rPr lang="en-US" sz="2400" dirty="0"/>
              <a:t>Basic Boolean Equations</a:t>
            </a:r>
          </a:p>
          <a:p>
            <a:r>
              <a:rPr lang="en-US" sz="2400" dirty="0"/>
              <a:t>2 Level </a:t>
            </a:r>
            <a:r>
              <a:rPr lang="en-US" sz="2400" dirty="0" smtClean="0"/>
              <a:t>Logic</a:t>
            </a:r>
          </a:p>
          <a:p>
            <a:r>
              <a:rPr lang="en-US" sz="2400" dirty="0"/>
              <a:t>Boolean </a:t>
            </a:r>
            <a:r>
              <a:rPr lang="en-US" sz="2400" dirty="0" smtClean="0"/>
              <a:t>Addition</a:t>
            </a:r>
          </a:p>
          <a:p>
            <a:r>
              <a:rPr lang="en-US" sz="2400" dirty="0"/>
              <a:t>Boolean Multiplication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the knowledge </a:t>
            </a:r>
            <a:r>
              <a:rPr lang="en-IN" sz="2400" dirty="0"/>
              <a:t>of Boolean Algebra</a:t>
            </a:r>
            <a:endParaRPr lang="ms-MY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Identify </a:t>
            </a:r>
            <a:r>
              <a:rPr lang="en-IN" sz="2400" dirty="0" smtClean="0"/>
              <a:t>basic </a:t>
            </a:r>
            <a:r>
              <a:rPr lang="ms-MY" sz="2400" dirty="0" smtClean="0"/>
              <a:t>Boolean operations </a:t>
            </a:r>
            <a:r>
              <a:rPr lang="ms-MY" sz="2400" dirty="0"/>
              <a:t>&amp; </a:t>
            </a:r>
            <a:r>
              <a:rPr lang="ms-MY" sz="2400" dirty="0" smtClean="0"/>
              <a:t>expressions</a:t>
            </a:r>
            <a:endParaRPr lang="ms-MY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Describe of </a:t>
            </a:r>
            <a:r>
              <a:rPr lang="en-US" sz="2400" dirty="0"/>
              <a:t>2 Level Logic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the knowledge of </a:t>
            </a:r>
            <a:r>
              <a:rPr lang="en-US" sz="2400" dirty="0"/>
              <a:t>Boolean </a:t>
            </a:r>
            <a:r>
              <a:rPr lang="en-US" sz="2400" dirty="0" smtClean="0"/>
              <a:t>Addition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Acquire the knowledge of </a:t>
            </a:r>
            <a:r>
              <a:rPr lang="en-US" sz="2400" dirty="0"/>
              <a:t>Boolean Multiplication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Boolean Algebra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1854: </a:t>
            </a:r>
            <a:r>
              <a:rPr lang="en-US" sz="2400" u="sng" dirty="0"/>
              <a:t>Logical algebra</a:t>
            </a:r>
            <a:r>
              <a:rPr lang="en-US" sz="2400" dirty="0"/>
              <a:t> was published by </a:t>
            </a:r>
            <a:r>
              <a:rPr lang="en-US" sz="2400" b="1" dirty="0"/>
              <a:t>George Boole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known today as “Boolean Algebra”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155521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It’s a convenient way and systematic way of expressing and analyzing the operation of logic </a:t>
            </a:r>
            <a:r>
              <a:rPr lang="en-US" sz="2400" dirty="0" smtClean="0"/>
              <a:t>circuits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6200" y="3207603"/>
            <a:ext cx="982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1938: </a:t>
            </a:r>
            <a:r>
              <a:rPr lang="en-US" sz="2400" b="1" dirty="0"/>
              <a:t>Claude Shannon</a:t>
            </a:r>
            <a:r>
              <a:rPr lang="en-US" sz="2400" dirty="0"/>
              <a:t> was the first to apply Boole’s work to the analysis and design of logic </a:t>
            </a:r>
            <a:r>
              <a:rPr lang="en-US" sz="2400" dirty="0" smtClean="0"/>
              <a:t>circuits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Boolean algebra is a mathematical system for the manipulation of variables that can have one of two </a:t>
            </a:r>
            <a:r>
              <a:rPr lang="en-IN" sz="2400" dirty="0" smtClean="0"/>
              <a:t>values</a:t>
            </a: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7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353"/>
            <a:ext cx="9905999" cy="579438"/>
          </a:xfrm>
        </p:spPr>
        <p:txBody>
          <a:bodyPr/>
          <a:lstStyle/>
          <a:p>
            <a:r>
              <a:rPr lang="en-US" sz="3200" b="1" dirty="0"/>
              <a:t>Boolean Operations &amp; Expressions</a:t>
            </a:r>
            <a:endParaRPr lang="en-US" sz="40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1066800"/>
            <a:ext cx="99060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b="1" dirty="0" smtClean="0"/>
              <a:t>Variable</a:t>
            </a:r>
            <a:r>
              <a:rPr lang="en-US" sz="2400" dirty="0" smtClean="0"/>
              <a:t> – a symbol used to represent a logical quantity</a:t>
            </a:r>
          </a:p>
          <a:p>
            <a:pPr algn="just">
              <a:defRPr/>
            </a:pPr>
            <a:r>
              <a:rPr lang="en-US" sz="2400" b="1" dirty="0" smtClean="0"/>
              <a:t>Complement</a:t>
            </a:r>
            <a:r>
              <a:rPr lang="en-US" sz="2400" dirty="0" smtClean="0"/>
              <a:t> – the inverse of a variable and is indicated by a bar over the variable</a:t>
            </a:r>
          </a:p>
          <a:p>
            <a:pPr algn="just">
              <a:defRPr/>
            </a:pPr>
            <a:r>
              <a:rPr lang="en-US" sz="2400" b="1" dirty="0" smtClean="0"/>
              <a:t>Literal </a:t>
            </a:r>
            <a:r>
              <a:rPr lang="en-US" sz="2400" dirty="0" smtClean="0"/>
              <a:t>– a variable or the complement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2705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177225"/>
            <a:ext cx="4321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Basic Boolean Equations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90600"/>
            <a:ext cx="8229600" cy="4302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b="1" dirty="0" smtClean="0"/>
              <a:t>For the basic gates/functions</a:t>
            </a:r>
          </a:p>
          <a:p>
            <a:pPr>
              <a:defRPr/>
            </a:pPr>
            <a:r>
              <a:rPr lang="en-US" dirty="0" smtClean="0"/>
              <a:t>AND</a:t>
            </a:r>
          </a:p>
          <a:p>
            <a:pPr lvl="1">
              <a:defRPr/>
            </a:pPr>
            <a:r>
              <a:rPr lang="en-US" dirty="0" smtClean="0"/>
              <a:t>Z = A B</a:t>
            </a:r>
          </a:p>
          <a:p>
            <a:pPr lvl="1">
              <a:defRPr/>
            </a:pPr>
            <a:r>
              <a:rPr lang="en-US" dirty="0" smtClean="0"/>
              <a:t>X = C D E		3 input gate</a:t>
            </a:r>
          </a:p>
          <a:p>
            <a:pPr lvl="1">
              <a:defRPr/>
            </a:pPr>
            <a:r>
              <a:rPr lang="en-US" dirty="0" smtClean="0"/>
              <a:t>Y = F G H K	4 input gate</a:t>
            </a:r>
          </a:p>
          <a:p>
            <a:pPr>
              <a:defRPr/>
            </a:pPr>
            <a:r>
              <a:rPr lang="en-US" dirty="0" smtClean="0"/>
              <a:t>OR </a:t>
            </a:r>
          </a:p>
          <a:p>
            <a:pPr lvl="1">
              <a:defRPr/>
            </a:pPr>
            <a:r>
              <a:rPr lang="en-US" dirty="0" smtClean="0"/>
              <a:t>Z = A + B		</a:t>
            </a:r>
          </a:p>
          <a:p>
            <a:pPr lvl="1">
              <a:defRPr/>
            </a:pPr>
            <a:r>
              <a:rPr lang="en-US" dirty="0" smtClean="0"/>
              <a:t>Y = F + G + H + K 	4 input gate</a:t>
            </a:r>
          </a:p>
          <a:p>
            <a:pPr>
              <a:defRPr/>
            </a:pPr>
            <a:r>
              <a:rPr lang="en-US" dirty="0" smtClean="0"/>
              <a:t>NOT  </a:t>
            </a:r>
          </a:p>
          <a:p>
            <a:pPr lvl="1">
              <a:defRPr/>
            </a:pPr>
            <a:r>
              <a:rPr lang="en-US" dirty="0" smtClean="0"/>
              <a:t>Z = A</a:t>
            </a:r>
          </a:p>
          <a:p>
            <a:pPr lvl="1">
              <a:defRPr/>
            </a:pPr>
            <a:r>
              <a:rPr lang="en-US" dirty="0" smtClean="0"/>
              <a:t>Y = (F G H K)		actually 2 level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9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79975"/>
            <a:ext cx="2315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2 Level Logic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143000"/>
            <a:ext cx="9906000" cy="43021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 smtClean="0"/>
              <a:t>Consider the following logic equation</a:t>
            </a:r>
          </a:p>
          <a:p>
            <a:pPr lvl="1">
              <a:defRPr/>
            </a:pPr>
            <a:r>
              <a:rPr lang="en-US" sz="2400" dirty="0" smtClean="0"/>
              <a:t>Z(A,B,C,D) =  A B + C D</a:t>
            </a:r>
          </a:p>
          <a:p>
            <a:pPr lvl="1">
              <a:defRPr/>
            </a:pPr>
            <a:r>
              <a:rPr lang="en-US" sz="2400" dirty="0" smtClean="0"/>
              <a:t>The Z(A,B,C,D) means that the output is a function of the four variables within the ().</a:t>
            </a:r>
          </a:p>
          <a:p>
            <a:pPr lvl="1">
              <a:defRPr/>
            </a:pPr>
            <a:r>
              <a:rPr lang="en-US" sz="2400" dirty="0" smtClean="0"/>
              <a:t>The AB and CD are terms of the expression.</a:t>
            </a:r>
          </a:p>
          <a:p>
            <a:pPr lvl="1">
              <a:defRPr/>
            </a:pPr>
            <a:r>
              <a:rPr lang="en-US" sz="2400" dirty="0" smtClean="0"/>
              <a:t>This form of representing the function is an algebraic expression.</a:t>
            </a:r>
          </a:p>
          <a:p>
            <a:pPr lvl="1">
              <a:defRPr/>
            </a:pPr>
            <a:r>
              <a:rPr lang="en-US" sz="2400" dirty="0" smtClean="0"/>
              <a:t>For this function to be True, </a:t>
            </a:r>
          </a:p>
          <a:p>
            <a:pPr marL="457200" lvl="1" indent="0">
              <a:buNone/>
              <a:defRPr/>
            </a:pPr>
            <a:r>
              <a:rPr lang="en-US" sz="2400" dirty="0" smtClean="0"/>
              <a:t>Either both A AND B are True  </a:t>
            </a:r>
          </a:p>
          <a:p>
            <a:pPr marL="457200" lvl="1" indent="0">
              <a:buNone/>
              <a:defRPr/>
            </a:pPr>
            <a:r>
              <a:rPr lang="en-US" sz="2400" dirty="0" smtClean="0"/>
              <a:t>OR  both C AND D are True.</a:t>
            </a:r>
          </a:p>
        </p:txBody>
      </p:sp>
    </p:spTree>
    <p:extLst>
      <p:ext uri="{BB962C8B-B14F-4D97-AF65-F5344CB8AC3E}">
        <p14:creationId xmlns:p14="http://schemas.microsoft.com/office/powerpoint/2010/main" val="8023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295741"/>
            <a:ext cx="3974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Truth table expression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066800"/>
            <a:ext cx="4495800" cy="4302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Just like we had the truth tables for the basic functions, we can also construct truth tables for any function.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93" y="3343275"/>
            <a:ext cx="223361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03" y="1066800"/>
            <a:ext cx="3562350" cy="475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79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608</Words>
  <Application>Microsoft Office PowerPoint</Application>
  <PresentationFormat>A4 Paper (210x297 mm)</PresentationFormat>
  <Paragraphs>103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Equation</vt:lpstr>
      <vt:lpstr>PowerPoint Presentation</vt:lpstr>
      <vt:lpstr>Lecture 12 Introduction to Boolean algebra</vt:lpstr>
      <vt:lpstr>Topics</vt:lpstr>
      <vt:lpstr>Objectives </vt:lpstr>
      <vt:lpstr>Boolean Algebra</vt:lpstr>
      <vt:lpstr>Boolean Operations &amp;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324</cp:revision>
  <dcterms:created xsi:type="dcterms:W3CDTF">2006-08-16T00:00:00Z</dcterms:created>
  <dcterms:modified xsi:type="dcterms:W3CDTF">2017-07-07T04:54:11Z</dcterms:modified>
</cp:coreProperties>
</file>