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8" r:id="rId4"/>
    <p:sldId id="467" r:id="rId5"/>
    <p:sldId id="473" r:id="rId6"/>
    <p:sldId id="474" r:id="rId7"/>
    <p:sldId id="475" r:id="rId8"/>
    <p:sldId id="476" r:id="rId9"/>
    <p:sldId id="492" r:id="rId10"/>
    <p:sldId id="493" r:id="rId11"/>
    <p:sldId id="494" r:id="rId12"/>
    <p:sldId id="495" r:id="rId13"/>
    <p:sldId id="496" r:id="rId14"/>
    <p:sldId id="497" r:id="rId15"/>
    <p:sldId id="484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184286" y="664313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6652263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4984" y="6168271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 txBox="1">
                <a:spLocks noChangeArrowheads="1"/>
              </p:cNvSpPr>
              <p:nvPr/>
            </p:nvSpPr>
            <p:spPr>
              <a:xfrm>
                <a:off x="76200" y="1066800"/>
                <a:ext cx="9753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defRPr/>
                </a:pPr>
                <a:r>
                  <a:rPr lang="en-US" sz="2400" dirty="0" smtClean="0"/>
                  <a:t>Evaluating the expression (</a:t>
                </a:r>
                <a:r>
                  <a:rPr lang="en-US" sz="2400" dirty="0" err="1" smtClean="0"/>
                  <a:t>cont</a:t>
                </a:r>
                <a:r>
                  <a:rPr lang="en-US" sz="2400" dirty="0" smtClean="0"/>
                  <a:t>’)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Summary: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endParaRPr lang="en-US" sz="2400" dirty="0" smtClean="0"/>
              </a:p>
              <a:p>
                <a:pPr lvl="2" algn="just">
                  <a:defRPr/>
                </a:pPr>
                <a:r>
                  <a:rPr lang="en-US" dirty="0" smtClean="0"/>
                  <a:t>When </a:t>
                </a:r>
                <a:r>
                  <a:rPr lang="en-US" i="1" dirty="0" smtClean="0"/>
                  <a:t>A=1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B=1</a:t>
                </a:r>
                <a:r>
                  <a:rPr lang="en-US" dirty="0" smtClean="0"/>
                  <a:t> regardless of the values of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D</a:t>
                </a:r>
              </a:p>
              <a:p>
                <a:pPr lvl="2" algn="just">
                  <a:defRPr/>
                </a:pPr>
                <a:r>
                  <a:rPr lang="en-US" dirty="0" smtClean="0"/>
                  <a:t>When </a:t>
                </a:r>
                <a:r>
                  <a:rPr lang="en-US" i="1" dirty="0" smtClean="0"/>
                  <a:t>A=1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C=1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D=1</a:t>
                </a:r>
                <a:r>
                  <a:rPr lang="en-US" dirty="0" smtClean="0"/>
                  <a:t> regardless of the value of B</a:t>
                </a:r>
              </a:p>
              <a:p>
                <a:pPr lvl="1" algn="just">
                  <a:defRPr/>
                </a:pPr>
                <a:r>
                  <a:rPr lang="en-US" sz="2400" dirty="0" smtClean="0"/>
                  <a:t>The expression </a:t>
                </a:r>
                <a:r>
                  <a:rPr lang="en-US" sz="2400" i="1" dirty="0" smtClean="0"/>
                  <a:t>A(B+CD)=0</a:t>
                </a:r>
                <a:r>
                  <a:rPr lang="en-US" sz="2400" dirty="0" smtClean="0"/>
                  <a:t> for all other value combinations of the variables</a:t>
                </a:r>
              </a:p>
              <a:p>
                <a:pPr lvl="1" algn="just">
                  <a:buFont typeface="Wingdings" pitchFamily="2" charset="2"/>
                  <a:buNone/>
                  <a:defRPr/>
                </a:pPr>
                <a:endParaRPr lang="en-US" sz="2400" i="1" dirty="0" smtClean="0"/>
              </a:p>
              <a:p>
                <a:pPr lvl="1" algn="just">
                  <a:buFont typeface="Wingdings" pitchFamily="2" charset="2"/>
                  <a:buNone/>
                  <a:defRPr/>
                </a:pPr>
                <a:r>
                  <a:rPr lang="en-US" sz="2400" i="1" dirty="0" smtClean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66800"/>
                <a:ext cx="9753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75" t="-1078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</p:spTree>
    <p:extLst>
      <p:ext uri="{BB962C8B-B14F-4D97-AF65-F5344CB8AC3E}">
        <p14:creationId xmlns:p14="http://schemas.microsoft.com/office/powerpoint/2010/main" val="32846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5740" y="12954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 smtClean="0">
                <a:latin typeface="+mj-lt"/>
              </a:rPr>
              <a:t>Putting the results in truth table format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+mj-lt"/>
              </a:rPr>
              <a:t>	</a:t>
            </a:r>
            <a:endParaRPr lang="en-US" sz="2400" dirty="0" smtClean="0">
              <a:latin typeface="+mj-lt"/>
            </a:endParaRPr>
          </a:p>
        </p:txBody>
      </p:sp>
      <p:sp>
        <p:nvSpPr>
          <p:cNvPr id="5" name="Text Box 649"/>
          <p:cNvSpPr txBox="1">
            <a:spLocks noChangeArrowheads="1"/>
          </p:cNvSpPr>
          <p:nvPr/>
        </p:nvSpPr>
        <p:spPr bwMode="auto">
          <a:xfrm>
            <a:off x="155740" y="3286125"/>
            <a:ext cx="3882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  <a:latin typeface="+mj-lt"/>
              </a:rPr>
              <a:t>When A=1 and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B=1 regardless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of the values of C and D</a:t>
            </a:r>
          </a:p>
        </p:txBody>
      </p:sp>
      <p:sp>
        <p:nvSpPr>
          <p:cNvPr id="6" name="Text Box 650"/>
          <p:cNvSpPr txBox="1">
            <a:spLocks noChangeArrowheads="1"/>
          </p:cNvSpPr>
          <p:nvPr/>
        </p:nvSpPr>
        <p:spPr bwMode="auto">
          <a:xfrm>
            <a:off x="179388" y="4700588"/>
            <a:ext cx="4119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folHlink"/>
                </a:solidFill>
                <a:latin typeface="+mj-lt"/>
              </a:rPr>
              <a:t>When A=1 and C=1 and D=1 regardless of the value of B</a:t>
            </a:r>
          </a:p>
          <a:p>
            <a:pPr eaLnBrk="1" hangingPunct="1"/>
            <a:endParaRPr lang="en-US" sz="2400" b="1" dirty="0">
              <a:solidFill>
                <a:schemeClr val="folHlink"/>
              </a:solidFill>
              <a:latin typeface="+mj-lt"/>
            </a:endParaRPr>
          </a:p>
        </p:txBody>
      </p:sp>
      <p:sp>
        <p:nvSpPr>
          <p:cNvPr id="7" name="Text Box 651"/>
          <p:cNvSpPr txBox="1">
            <a:spLocks noChangeArrowheads="1"/>
          </p:cNvSpPr>
          <p:nvPr/>
        </p:nvSpPr>
        <p:spPr bwMode="auto">
          <a:xfrm>
            <a:off x="1066800" y="2308553"/>
            <a:ext cx="17876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chemeClr val="accent2"/>
                </a:solidFill>
                <a:latin typeface="+mj-lt"/>
              </a:rPr>
              <a:t>A(B+CD)=1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graphicFrame>
        <p:nvGraphicFramePr>
          <p:cNvPr id="11" name="Group 7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01970"/>
              </p:ext>
            </p:extLst>
          </p:nvPr>
        </p:nvGraphicFramePr>
        <p:xfrm>
          <a:off x="4235292" y="990606"/>
          <a:ext cx="5442109" cy="5242338"/>
        </p:xfrm>
        <a:graphic>
          <a:graphicData uri="http://schemas.openxmlformats.org/drawingml/2006/table">
            <a:tbl>
              <a:tblPr/>
              <a:tblGrid>
                <a:gridCol w="1090636"/>
                <a:gridCol w="1086946"/>
                <a:gridCol w="1086945"/>
                <a:gridCol w="1086946"/>
                <a:gridCol w="1090636"/>
              </a:tblGrid>
              <a:tr h="2912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INPUTS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OUTPUT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A(B+CD)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" pitchFamily="49" charset="0"/>
                          <a:cs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7655" y="1283191"/>
            <a:ext cx="9372600" cy="7864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TRUTH TABLE FOR F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=xyz’, F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x+y’z</a:t>
            </a:r>
            <a:r>
              <a:rPr lang="en-US" sz="2400" b="1" dirty="0" smtClean="0"/>
              <a:t>, F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x’y’z+x’yz+xy</a:t>
            </a:r>
            <a:r>
              <a:rPr lang="en-US" sz="2400" b="1" dirty="0" smtClean="0"/>
              <a:t>’ and F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xy</a:t>
            </a:r>
            <a:r>
              <a:rPr lang="en-US" sz="2400" b="1" dirty="0" smtClean="0"/>
              <a:t>’+</a:t>
            </a:r>
            <a:r>
              <a:rPr lang="en-US" sz="2400" b="1" dirty="0" err="1" smtClean="0"/>
              <a:t>x’z</a:t>
            </a:r>
            <a:endParaRPr lang="en-US" sz="2400" b="1" dirty="0" smtClean="0"/>
          </a:p>
        </p:txBody>
      </p:sp>
      <p:graphicFrame>
        <p:nvGraphicFramePr>
          <p:cNvPr id="3" name="Group 2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005510"/>
              </p:ext>
            </p:extLst>
          </p:nvPr>
        </p:nvGraphicFramePr>
        <p:xfrm>
          <a:off x="838200" y="2184398"/>
          <a:ext cx="8229600" cy="4064002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6797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3393"/>
            <a:ext cx="8020050" cy="57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38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819400" y="1676400"/>
            <a:ext cx="711200" cy="723900"/>
            <a:chOff x="3036" y="839"/>
            <a:chExt cx="448" cy="456"/>
          </a:xfrm>
        </p:grpSpPr>
        <p:sp>
          <p:nvSpPr>
            <p:cNvPr id="3" name="AutoShape 32"/>
            <p:cNvSpPr>
              <a:spLocks noChangeArrowheads="1"/>
            </p:cNvSpPr>
            <p:nvPr/>
          </p:nvSpPr>
          <p:spPr bwMode="auto">
            <a:xfrm rot="5400000">
              <a:off x="3012" y="863"/>
              <a:ext cx="456" cy="408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" name="Oval 33"/>
            <p:cNvSpPr>
              <a:spLocks noChangeArrowheads="1"/>
            </p:cNvSpPr>
            <p:nvPr/>
          </p:nvSpPr>
          <p:spPr bwMode="auto">
            <a:xfrm>
              <a:off x="3398" y="1018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2895600"/>
            <a:ext cx="711200" cy="723900"/>
            <a:chOff x="3036" y="839"/>
            <a:chExt cx="448" cy="456"/>
          </a:xfrm>
        </p:grpSpPr>
        <p:sp>
          <p:nvSpPr>
            <p:cNvPr id="6" name="AutoShape 35"/>
            <p:cNvSpPr>
              <a:spLocks noChangeArrowheads="1"/>
            </p:cNvSpPr>
            <p:nvPr/>
          </p:nvSpPr>
          <p:spPr bwMode="auto">
            <a:xfrm rot="5400000">
              <a:off x="3012" y="863"/>
              <a:ext cx="456" cy="408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3398" y="1018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4343400" y="1295400"/>
            <a:ext cx="6858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Freeform 40"/>
          <p:cNvSpPr>
            <a:spLocks/>
          </p:cNvSpPr>
          <p:nvPr/>
        </p:nvSpPr>
        <p:spPr bwMode="auto">
          <a:xfrm>
            <a:off x="7107238" y="2286000"/>
            <a:ext cx="898525" cy="714375"/>
          </a:xfrm>
          <a:custGeom>
            <a:avLst/>
            <a:gdLst>
              <a:gd name="T0" fmla="*/ 0 w 566"/>
              <a:gd name="T1" fmla="*/ 0 h 450"/>
              <a:gd name="T2" fmla="*/ 76200 w 566"/>
              <a:gd name="T3" fmla="*/ 228600 h 450"/>
              <a:gd name="T4" fmla="*/ 76200 w 566"/>
              <a:gd name="T5" fmla="*/ 457200 h 450"/>
              <a:gd name="T6" fmla="*/ 0 w 566"/>
              <a:gd name="T7" fmla="*/ 685800 h 450"/>
              <a:gd name="T8" fmla="*/ 406400 w 566"/>
              <a:gd name="T9" fmla="*/ 625475 h 450"/>
              <a:gd name="T10" fmla="*/ 893763 w 566"/>
              <a:gd name="T11" fmla="*/ 381000 h 450"/>
              <a:gd name="T12" fmla="*/ 381000 w 566"/>
              <a:gd name="T13" fmla="*/ 76200 h 450"/>
              <a:gd name="T14" fmla="*/ 0 w 566"/>
              <a:gd name="T15" fmla="*/ 0 h 4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6" h="450">
                <a:moveTo>
                  <a:pt x="0" y="0"/>
                </a:moveTo>
                <a:lnTo>
                  <a:pt x="48" y="144"/>
                </a:lnTo>
                <a:lnTo>
                  <a:pt x="48" y="288"/>
                </a:lnTo>
                <a:lnTo>
                  <a:pt x="0" y="432"/>
                </a:lnTo>
                <a:cubicBezTo>
                  <a:pt x="35" y="450"/>
                  <a:pt x="162" y="426"/>
                  <a:pt x="256" y="394"/>
                </a:cubicBezTo>
                <a:cubicBezTo>
                  <a:pt x="350" y="362"/>
                  <a:pt x="566" y="298"/>
                  <a:pt x="563" y="240"/>
                </a:cubicBezTo>
                <a:cubicBezTo>
                  <a:pt x="560" y="182"/>
                  <a:pt x="334" y="88"/>
                  <a:pt x="240" y="48"/>
                </a:cubicBezTo>
                <a:lnTo>
                  <a:pt x="0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>
            <a:off x="8005763" y="2667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6858000" y="3505200"/>
            <a:ext cx="1608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+mj-lt"/>
              </a:rPr>
              <a:t>(c) F4 =  xy’+x’z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8462963" y="2514600"/>
            <a:ext cx="3577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F4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85800" y="3732213"/>
            <a:ext cx="255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z</a:t>
            </a:r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609600" y="1828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y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685800" y="1295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+mj-lt"/>
              </a:rPr>
              <a:t>x</a:t>
            </a:r>
          </a:p>
        </p:txBody>
      </p:sp>
      <p:sp>
        <p:nvSpPr>
          <p:cNvPr id="16" name="AutoShape 58"/>
          <p:cNvSpPr>
            <a:spLocks noChangeArrowheads="1"/>
          </p:cNvSpPr>
          <p:nvPr/>
        </p:nvSpPr>
        <p:spPr bwMode="auto">
          <a:xfrm>
            <a:off x="4419600" y="3463925"/>
            <a:ext cx="6858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 flipH="1">
            <a:off x="1219200" y="1447800"/>
            <a:ext cx="3124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8" name="Freeform 60"/>
          <p:cNvSpPr>
            <a:spLocks/>
          </p:cNvSpPr>
          <p:nvPr/>
        </p:nvSpPr>
        <p:spPr bwMode="auto">
          <a:xfrm>
            <a:off x="3429000" y="1717675"/>
            <a:ext cx="914400" cy="304800"/>
          </a:xfrm>
          <a:custGeom>
            <a:avLst/>
            <a:gdLst>
              <a:gd name="T0" fmla="*/ 914400 w 576"/>
              <a:gd name="T1" fmla="*/ 0 h 192"/>
              <a:gd name="T2" fmla="*/ 390525 w 576"/>
              <a:gd name="T3" fmla="*/ 15875 h 192"/>
              <a:gd name="T4" fmla="*/ 381000 w 576"/>
              <a:gd name="T5" fmla="*/ 304800 h 192"/>
              <a:gd name="T6" fmla="*/ 0 w 576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92">
                <a:moveTo>
                  <a:pt x="576" y="0"/>
                </a:moveTo>
                <a:cubicBezTo>
                  <a:pt x="466" y="3"/>
                  <a:pt x="356" y="7"/>
                  <a:pt x="246" y="10"/>
                </a:cubicBezTo>
                <a:lnTo>
                  <a:pt x="240" y="192"/>
                </a:lnTo>
                <a:lnTo>
                  <a:pt x="0" y="19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9" name="Freeform 61"/>
          <p:cNvSpPr>
            <a:spLocks/>
          </p:cNvSpPr>
          <p:nvPr/>
        </p:nvSpPr>
        <p:spPr bwMode="auto">
          <a:xfrm>
            <a:off x="3505200" y="3235325"/>
            <a:ext cx="914400" cy="381000"/>
          </a:xfrm>
          <a:custGeom>
            <a:avLst/>
            <a:gdLst>
              <a:gd name="T0" fmla="*/ 914400 w 576"/>
              <a:gd name="T1" fmla="*/ 381000 h 240"/>
              <a:gd name="T2" fmla="*/ 381000 w 576"/>
              <a:gd name="T3" fmla="*/ 381000 h 240"/>
              <a:gd name="T4" fmla="*/ 381000 w 576"/>
              <a:gd name="T5" fmla="*/ 0 h 240"/>
              <a:gd name="T6" fmla="*/ 0 w 57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240">
                <a:moveTo>
                  <a:pt x="576" y="240"/>
                </a:moveTo>
                <a:lnTo>
                  <a:pt x="240" y="240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 flipH="1">
            <a:off x="1295400" y="3886200"/>
            <a:ext cx="3124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1" name="Freeform 63"/>
          <p:cNvSpPr>
            <a:spLocks/>
          </p:cNvSpPr>
          <p:nvPr/>
        </p:nvSpPr>
        <p:spPr bwMode="auto">
          <a:xfrm>
            <a:off x="5029200" y="1600200"/>
            <a:ext cx="2133600" cy="838200"/>
          </a:xfrm>
          <a:custGeom>
            <a:avLst/>
            <a:gdLst>
              <a:gd name="T0" fmla="*/ 0 w 1344"/>
              <a:gd name="T1" fmla="*/ 0 h 480"/>
              <a:gd name="T2" fmla="*/ 1143000 w 1344"/>
              <a:gd name="T3" fmla="*/ 0 h 480"/>
              <a:gd name="T4" fmla="*/ 1143000 w 1344"/>
              <a:gd name="T5" fmla="*/ 838200 h 480"/>
              <a:gd name="T6" fmla="*/ 2133600 w 1344"/>
              <a:gd name="T7" fmla="*/ 8382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480">
                <a:moveTo>
                  <a:pt x="0" y="0"/>
                </a:moveTo>
                <a:lnTo>
                  <a:pt x="720" y="0"/>
                </a:lnTo>
                <a:lnTo>
                  <a:pt x="720" y="480"/>
                </a:lnTo>
                <a:lnTo>
                  <a:pt x="1344" y="48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5105400" y="2743200"/>
            <a:ext cx="2057400" cy="1066800"/>
          </a:xfrm>
          <a:custGeom>
            <a:avLst/>
            <a:gdLst>
              <a:gd name="T0" fmla="*/ 2057400 w 1296"/>
              <a:gd name="T1" fmla="*/ 0 h 672"/>
              <a:gd name="T2" fmla="*/ 1066800 w 1296"/>
              <a:gd name="T3" fmla="*/ 0 h 672"/>
              <a:gd name="T4" fmla="*/ 1066800 w 1296"/>
              <a:gd name="T5" fmla="*/ 1066800 h 672"/>
              <a:gd name="T6" fmla="*/ 0 w 1296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672">
                <a:moveTo>
                  <a:pt x="1296" y="0"/>
                </a:moveTo>
                <a:lnTo>
                  <a:pt x="672" y="0"/>
                </a:lnTo>
                <a:lnTo>
                  <a:pt x="672" y="672"/>
                </a:lnTo>
                <a:lnTo>
                  <a:pt x="0" y="67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1981200" y="1447800"/>
            <a:ext cx="838200" cy="1828800"/>
          </a:xfrm>
          <a:custGeom>
            <a:avLst/>
            <a:gdLst>
              <a:gd name="T0" fmla="*/ 838200 w 528"/>
              <a:gd name="T1" fmla="*/ 1828800 h 1152"/>
              <a:gd name="T2" fmla="*/ 0 w 528"/>
              <a:gd name="T3" fmla="*/ 1828800 h 1152"/>
              <a:gd name="T4" fmla="*/ 0 w 528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152">
                <a:moveTo>
                  <a:pt x="528" y="1152"/>
                </a:moveTo>
                <a:lnTo>
                  <a:pt x="0" y="1152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H="1">
            <a:off x="1143000" y="2022475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1511616" y="5027910"/>
            <a:ext cx="634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j-lt"/>
              </a:rPr>
              <a:t>Implementation of Boolean Function with GATES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1303" y="207578"/>
            <a:ext cx="217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4292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Boolean algebra provides a concise way to express the operation of a logic circuit formed by a combination of logic </a:t>
            </a:r>
            <a:r>
              <a:rPr lang="en-IN" sz="2400" dirty="0" smtClean="0"/>
              <a:t>gates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Once the Boolean expression </a:t>
            </a:r>
            <a:r>
              <a:rPr lang="en-US" sz="2400" dirty="0" smtClean="0"/>
              <a:t>is </a:t>
            </a:r>
            <a:r>
              <a:rPr lang="en-US" sz="2400" dirty="0"/>
              <a:t>determined, a truth table </a:t>
            </a:r>
            <a:r>
              <a:rPr lang="en-US" sz="2400" dirty="0" smtClean="0"/>
              <a:t>can </a:t>
            </a:r>
            <a:r>
              <a:rPr lang="en-US" sz="2400" dirty="0"/>
              <a:t>be developed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i="1" dirty="0"/>
          </a:p>
          <a:p>
            <a:pPr marL="0" lvl="1" algn="just">
              <a:lnSpc>
                <a:spcPct val="150000"/>
              </a:lnSpc>
            </a:pPr>
            <a:endParaRPr lang="en-IN" sz="2400" dirty="0" smtClean="0">
              <a:latin typeface="+mj-lt"/>
            </a:endParaRPr>
          </a:p>
          <a:p>
            <a:pPr marL="0" lvl="1" algn="just"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15</a:t>
            </a:r>
            <a:br>
              <a:rPr lang="en-US" dirty="0" smtClean="0"/>
            </a:br>
            <a:r>
              <a:rPr lang="en-IN" b="1" dirty="0"/>
              <a:t>Boolean Analysis of Logic Circuits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Boolean Analysis of Logic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Compile </a:t>
            </a:r>
            <a:r>
              <a:rPr lang="en-IN" sz="2400" dirty="0"/>
              <a:t>a Truth Table for a Logic Circuit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Boolean Analysis of Logic </a:t>
            </a:r>
            <a:r>
              <a:rPr lang="en-IN" sz="2400" dirty="0" smtClean="0"/>
              <a:t>Circuits</a:t>
            </a:r>
          </a:p>
          <a:p>
            <a:r>
              <a:rPr lang="en-IN" sz="2400" dirty="0"/>
              <a:t>Constructing a Truth Table for a Logic Circuit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246540"/>
            <a:ext cx="5818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Boolean Analysis of Logic Circuits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Boolean algebra provides a concise way to express the operation of a logic circuit formed by a combination of logic gates so that the output can be determined for various combinations of input values. </a:t>
            </a:r>
          </a:p>
        </p:txBody>
      </p:sp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1" y="2345985"/>
            <a:ext cx="685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00600"/>
            <a:ext cx="9329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Figure: A </a:t>
            </a:r>
            <a:r>
              <a:rPr lang="en-IN" sz="2000" dirty="0"/>
              <a:t>logic circuit showing the development of the Boolean expression for the output</a:t>
            </a: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71566" y="246541"/>
            <a:ext cx="5818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Boolean Analysis of Logic Circuits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To derive the Boolean expression for a given logic circuit, begin at the leftmost inputs and work toward the final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1761" y="1985665"/>
            <a:ext cx="6498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The </a:t>
            </a:r>
            <a:r>
              <a:rPr lang="en-IN" sz="2400" b="1" dirty="0"/>
              <a:t>Boolean expression is determined as follows: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90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expression for the left-most AND gate with inputs C and D is </a:t>
            </a:r>
            <a:r>
              <a:rPr lang="en-IN" sz="2400" dirty="0" smtClean="0"/>
              <a:t>CD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output of the left-most AND gate is one of the inputs to the OR gate and B is the other input. Therefore, the expression for the OR gate is B + </a:t>
            </a:r>
            <a:r>
              <a:rPr lang="en-IN" sz="2400" dirty="0" smtClean="0"/>
              <a:t>CD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output of the OR gate is one of the inputs to the right-most AND gate and A is the other input. Therefore, the expression for this AND gate is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b="1" dirty="0" smtClean="0"/>
              <a:t>A(B </a:t>
            </a:r>
            <a:r>
              <a:rPr lang="en-IN" sz="2400" b="1" dirty="0"/>
              <a:t>+ CD), </a:t>
            </a:r>
            <a:r>
              <a:rPr lang="en-IN" sz="2400" dirty="0"/>
              <a:t>which is the final output expression for the entire circuit.</a:t>
            </a:r>
          </a:p>
        </p:txBody>
      </p:sp>
    </p:spTree>
    <p:extLst>
      <p:ext uri="{BB962C8B-B14F-4D97-AF65-F5344CB8AC3E}">
        <p14:creationId xmlns:p14="http://schemas.microsoft.com/office/powerpoint/2010/main" val="2005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906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Once the Boolean expression for a given logic circuit has been determined, a truth table that shows the output for all possible values of the input variables can be developed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0757" y="2438400"/>
            <a:ext cx="9692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b="1" dirty="0" smtClean="0"/>
              <a:t>By considering the </a:t>
            </a:r>
            <a:r>
              <a:rPr lang="en-US" sz="2400" b="1" dirty="0"/>
              <a:t>previous circuit as the </a:t>
            </a:r>
            <a:r>
              <a:rPr lang="en-US" sz="2400" b="1" dirty="0" smtClean="0"/>
              <a:t>example</a:t>
            </a:r>
          </a:p>
          <a:p>
            <a:pPr lvl="1">
              <a:defRPr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                </a:t>
            </a:r>
            <a:r>
              <a:rPr lang="en-US" sz="2400" i="1" dirty="0" smtClean="0"/>
              <a:t>A(B+CD)</a:t>
            </a:r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r>
              <a:rPr lang="en-US" sz="2400" dirty="0" smtClean="0"/>
              <a:t>There </a:t>
            </a:r>
            <a:r>
              <a:rPr lang="en-US" sz="2400" dirty="0"/>
              <a:t>are four variables, hence 16 (2</a:t>
            </a:r>
            <a:r>
              <a:rPr lang="en-US" sz="2400" baseline="30000" dirty="0"/>
              <a:t>4</a:t>
            </a:r>
            <a:r>
              <a:rPr lang="en-US" sz="2400" dirty="0"/>
              <a:t>) combinations of values are </a:t>
            </a:r>
            <a:r>
              <a:rPr lang="en-US" sz="2400" dirty="0" smtClean="0"/>
              <a:t>possible</a:t>
            </a:r>
            <a:endParaRPr lang="en-US" sz="2400" baseline="30000" dirty="0"/>
          </a:p>
          <a:p>
            <a:pPr lvl="1" algn="ctr">
              <a:defRPr/>
            </a:pPr>
            <a:endParaRPr lang="en-US" sz="2400" dirty="0"/>
          </a:p>
          <a:p>
            <a:pPr lvl="1"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2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990600"/>
            <a:ext cx="9753600" cy="365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smtClean="0"/>
              <a:t>Evaluating the expression</a:t>
            </a:r>
          </a:p>
          <a:p>
            <a:pPr lvl="1" algn="just">
              <a:defRPr/>
            </a:pPr>
            <a:r>
              <a:rPr lang="en-US" sz="2400" dirty="0" smtClean="0"/>
              <a:t>To evaluate the expression </a:t>
            </a:r>
            <a:r>
              <a:rPr lang="en-US" sz="2400" i="1" dirty="0" smtClean="0"/>
              <a:t>A(B+CD)</a:t>
            </a:r>
            <a:r>
              <a:rPr lang="en-US" sz="2400" dirty="0" smtClean="0"/>
              <a:t>, first find the values of the variables that make the expression equal to 1 (using the rules for Boolean add &amp; </a:t>
            </a:r>
            <a:r>
              <a:rPr lang="en-US" sz="2400" dirty="0" err="1" smtClean="0"/>
              <a:t>mult</a:t>
            </a:r>
            <a:r>
              <a:rPr lang="en-US" sz="2400" dirty="0" smtClean="0"/>
              <a:t>)</a:t>
            </a:r>
          </a:p>
          <a:p>
            <a:pPr lvl="1" algn="just">
              <a:defRPr/>
            </a:pPr>
            <a:r>
              <a:rPr lang="en-US" sz="2400" dirty="0" smtClean="0"/>
              <a:t>In this case, the expression equals 1 only if A=1 and B+CD=1 because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baseline="30000" dirty="0" smtClean="0"/>
              <a:t>			</a:t>
            </a:r>
            <a:r>
              <a:rPr lang="en-US" sz="2400" i="1" dirty="0" smtClean="0"/>
              <a:t>A(B+CD) = 1</a:t>
            </a:r>
            <a:r>
              <a:rPr lang="en-US" sz="2400" dirty="0" smtClean="0"/>
              <a:t>·</a:t>
            </a:r>
            <a:r>
              <a:rPr lang="en-US" sz="2400" i="1" dirty="0" smtClean="0"/>
              <a:t>1 = 1</a:t>
            </a: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0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510" y="990600"/>
            <a:ext cx="9753599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Evaluating the expression (</a:t>
            </a:r>
            <a:r>
              <a:rPr lang="en-US" sz="2400" dirty="0" err="1" smtClean="0"/>
              <a:t>cont</a:t>
            </a:r>
            <a:r>
              <a:rPr lang="en-US" sz="2400" dirty="0" smtClean="0"/>
              <a:t>’)</a:t>
            </a:r>
          </a:p>
          <a:p>
            <a:pPr lvl="1" algn="just">
              <a:defRPr/>
            </a:pPr>
            <a:r>
              <a:rPr lang="en-US" sz="2400" dirty="0" smtClean="0"/>
              <a:t>Now, determine when </a:t>
            </a:r>
            <a:r>
              <a:rPr lang="en-US" sz="2400" i="1" dirty="0" smtClean="0"/>
              <a:t>B+CD</a:t>
            </a:r>
            <a:r>
              <a:rPr lang="en-US" sz="2400" dirty="0" smtClean="0"/>
              <a:t> term equals 1.</a:t>
            </a:r>
          </a:p>
          <a:p>
            <a:pPr lvl="1" algn="just">
              <a:defRPr/>
            </a:pPr>
            <a:r>
              <a:rPr lang="en-US" sz="2400" dirty="0" smtClean="0"/>
              <a:t>The term </a:t>
            </a:r>
            <a:r>
              <a:rPr lang="en-US" sz="2400" i="1" dirty="0" smtClean="0"/>
              <a:t>B+CD=1</a:t>
            </a:r>
            <a:r>
              <a:rPr lang="en-US" sz="2400" dirty="0" smtClean="0"/>
              <a:t> if either </a:t>
            </a:r>
            <a:r>
              <a:rPr lang="en-US" sz="2400" i="1" dirty="0" smtClean="0"/>
              <a:t>B=1</a:t>
            </a:r>
            <a:r>
              <a:rPr lang="en-US" sz="2400" dirty="0" smtClean="0"/>
              <a:t> or </a:t>
            </a:r>
            <a:r>
              <a:rPr lang="en-US" sz="2400" i="1" dirty="0" smtClean="0"/>
              <a:t>CD=1</a:t>
            </a:r>
            <a:r>
              <a:rPr lang="en-US" sz="2400" dirty="0" smtClean="0"/>
              <a:t> or if both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CD</a:t>
            </a:r>
            <a:r>
              <a:rPr lang="en-US" sz="2400" dirty="0" smtClean="0"/>
              <a:t> equal 1 because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i="1" dirty="0" smtClean="0"/>
              <a:t>B+CD = 1+0 = 1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i="1" dirty="0" smtClean="0"/>
              <a:t>			B+CD = 0+1 = 1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400" i="1" dirty="0" smtClean="0"/>
              <a:t>			B+CD = 1+1 = 1</a:t>
            </a: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The term </a:t>
            </a:r>
            <a:r>
              <a:rPr lang="en-US" sz="2400" i="1" dirty="0" smtClean="0"/>
              <a:t>CD=1</a:t>
            </a:r>
            <a:r>
              <a:rPr lang="en-US" sz="2400" dirty="0" smtClean="0"/>
              <a:t> only if </a:t>
            </a:r>
            <a:r>
              <a:rPr lang="en-US" sz="2400" i="1" dirty="0" smtClean="0"/>
              <a:t>C=1</a:t>
            </a:r>
            <a:r>
              <a:rPr lang="en-US" sz="2400" dirty="0" smtClean="0"/>
              <a:t> and </a:t>
            </a:r>
            <a:r>
              <a:rPr lang="en-US" sz="2400" i="1" dirty="0" smtClean="0"/>
              <a:t>D=1</a:t>
            </a:r>
            <a:endParaRPr lang="en-US" sz="2400" dirty="0" smtClean="0"/>
          </a:p>
          <a:p>
            <a:pPr lvl="1" algn="just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62555" y="177772"/>
            <a:ext cx="7651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Constructing a Truth Table for a Logic Circuit</a:t>
            </a:r>
          </a:p>
        </p:txBody>
      </p:sp>
    </p:spTree>
    <p:extLst>
      <p:ext uri="{BB962C8B-B14F-4D97-AF65-F5344CB8AC3E}">
        <p14:creationId xmlns:p14="http://schemas.microsoft.com/office/powerpoint/2010/main" val="38848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681</Words>
  <Application>Microsoft Office PowerPoint</Application>
  <PresentationFormat>A4 Paper (210x297 mm)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</vt:lpstr>
      <vt:lpstr>Wingdings</vt:lpstr>
      <vt:lpstr>Office Theme</vt:lpstr>
      <vt:lpstr>PowerPoint Presentation</vt:lpstr>
      <vt:lpstr>Lecture 15 Boolean Analysis of Logic Circuits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334</cp:revision>
  <dcterms:created xsi:type="dcterms:W3CDTF">2006-08-16T00:00:00Z</dcterms:created>
  <dcterms:modified xsi:type="dcterms:W3CDTF">2017-07-07T05:20:31Z</dcterms:modified>
</cp:coreProperties>
</file>