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5" r:id="rId2"/>
    <p:sldId id="466" r:id="rId3"/>
    <p:sldId id="468" r:id="rId4"/>
    <p:sldId id="467" r:id="rId5"/>
    <p:sldId id="473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484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31886" y="663734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" y="6638531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6079192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</a:t>
            </a:r>
            <a:r>
              <a:rPr lang="en-IN" b="1"/>
              <a:t>Boolean </a:t>
            </a:r>
            <a:r>
              <a:rPr lang="en-IN" b="1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998912" y="1752600"/>
            <a:ext cx="2590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3333FF"/>
                </a:solidFill>
              </a:rPr>
              <a:t>(x + y’)z + x’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4456112" y="2362200"/>
            <a:ext cx="609600" cy="838200"/>
          </a:xfrm>
          <a:prstGeom prst="downArrow">
            <a:avLst>
              <a:gd name="adj1" fmla="val 50000"/>
              <a:gd name="adj2" fmla="val 54809"/>
            </a:avLst>
          </a:prstGeom>
          <a:gradFill rotWithShape="0">
            <a:gsLst>
              <a:gs pos="0">
                <a:schemeClr val="accent2">
                  <a:gamma/>
                  <a:tint val="3372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IN" sz="240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666329"/>
              </p:ext>
            </p:extLst>
          </p:nvPr>
        </p:nvGraphicFramePr>
        <p:xfrm>
          <a:off x="1560512" y="3352800"/>
          <a:ext cx="644048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Bitmap Image" r:id="rId3" imgW="6439799" imgH="1571844" progId="Paint.Picture">
                  <p:embed/>
                </p:oleObj>
              </mc:Choice>
              <mc:Fallback>
                <p:oleObj name="Bitmap Image" r:id="rId3" imgW="6439799" imgH="1571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2" y="3352800"/>
                        <a:ext cx="6440488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142999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Example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174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921603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054225" algn="l"/>
              </a:tabLst>
            </a:pPr>
            <a:r>
              <a:rPr lang="en-US" sz="2400" dirty="0"/>
              <a:t>The expression and circuit on the previous page are actually equivalent to the simplified ones below: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51769"/>
              </p:ext>
            </p:extLst>
          </p:nvPr>
        </p:nvGraphicFramePr>
        <p:xfrm>
          <a:off x="3276600" y="3200400"/>
          <a:ext cx="27336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Bitmap Image" r:id="rId3" imgW="2734057" imgH="733333" progId="PBrush">
                  <p:embed/>
                </p:oleObj>
              </mc:Choice>
              <mc:Fallback>
                <p:oleObj name="Bitmap Image" r:id="rId3" imgW="2734057" imgH="733333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00400"/>
                        <a:ext cx="27336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139699" y="2207567"/>
            <a:ext cx="81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None/>
              <a:tabLst>
                <a:tab pos="2054225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x’ + 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7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65538" y="1350579"/>
                <a:ext cx="89916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24003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x</m:t>
                      </m:r>
                      <m:r>
                        <a:rPr lang="en-US" i="0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’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3333FF"/>
                          </a:solidFill>
                          <a:latin typeface="Cambria Math"/>
                        </a:rPr>
                        <m:t>y</m:t>
                      </m:r>
                      <m:r>
                        <a:rPr lang="en-US" i="0" dirty="0">
                          <a:solidFill>
                            <a:srgbClr val="3333FF"/>
                          </a:solidFill>
                          <a:latin typeface="Cambria Math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3333FF"/>
                          </a:solidFill>
                          <a:latin typeface="Cambria Math"/>
                        </a:rPr>
                        <m:t>xyz</m:t>
                      </m:r>
                      <m:r>
                        <a:rPr lang="en-US" i="0" dirty="0">
                          <a:solidFill>
                            <a:srgbClr val="3333FF"/>
                          </a:solidFill>
                          <a:latin typeface="Cambria Math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i="0" dirty="0" err="1">
                          <a:solidFill>
                            <a:srgbClr val="3333FF"/>
                          </a:solidFill>
                          <a:latin typeface="Cambria Math"/>
                        </a:rPr>
                        <m:t>x</m:t>
                      </m:r>
                      <m:r>
                        <a:rPr lang="en-US" i="0" dirty="0" err="1">
                          <a:solidFill>
                            <a:srgbClr val="3333FF"/>
                          </a:solidFill>
                          <a:latin typeface="Cambria Math"/>
                        </a:rPr>
                        <m:t>’</m:t>
                      </m:r>
                      <m:r>
                        <m:rPr>
                          <m:sty m:val="p"/>
                        </m:rPr>
                        <a:rPr lang="en-US" i="0" dirty="0" err="1">
                          <a:solidFill>
                            <a:srgbClr val="3333FF"/>
                          </a:solidFill>
                          <a:latin typeface="Cambria Math"/>
                        </a:rPr>
                        <m:t>y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/>
                        </a:rPr>
                        <m:t>	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x</m:t>
                      </m:r>
                      <m:r>
                        <a:rPr lang="en-US" i="0" dirty="0" smtClean="0">
                          <a:latin typeface="Cambria Math"/>
                        </a:rPr>
                        <m:t>’(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y</m:t>
                      </m:r>
                      <m:r>
                        <a:rPr lang="en-US" i="0" dirty="0" smtClean="0">
                          <a:latin typeface="Cambria Math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y</m:t>
                      </m:r>
                      <m:r>
                        <a:rPr lang="en-US" i="0" dirty="0" smtClean="0">
                          <a:latin typeface="Cambria Math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xyz</m:t>
                      </m:r>
                      <m:r>
                        <a:rPr lang="en-US" i="0" dirty="0" smtClean="0">
                          <a:latin typeface="Cambria Math"/>
                        </a:rPr>
                        <m:t>	[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Distributive</m:t>
                      </m:r>
                      <m:r>
                        <a:rPr lang="en-US" i="0" dirty="0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i="0" dirty="0" err="1">
                          <a:solidFill>
                            <a:srgbClr val="009900"/>
                          </a:solidFill>
                          <a:latin typeface="Cambria Math"/>
                        </a:rPr>
                        <m:t>x</m:t>
                      </m:r>
                      <m:r>
                        <a:rPr lang="en-US" i="0" dirty="0" err="1">
                          <a:solidFill>
                            <a:srgbClr val="009900"/>
                          </a:solidFill>
                          <a:latin typeface="Cambria Math"/>
                        </a:rPr>
                        <m:t>’</m:t>
                      </m:r>
                      <m:r>
                        <m:rPr>
                          <m:sty m:val="p"/>
                        </m:rPr>
                        <a:rPr lang="en-US" i="0" dirty="0" err="1">
                          <a:solidFill>
                            <a:srgbClr val="009900"/>
                          </a:solidFill>
                          <a:latin typeface="Cambria Math"/>
                        </a:rPr>
                        <m:t>y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 err="1">
                          <a:solidFill>
                            <a:srgbClr val="009900"/>
                          </a:solidFill>
                          <a:latin typeface="Cambria Math"/>
                        </a:rPr>
                        <m:t>x</m:t>
                      </m:r>
                      <m:r>
                        <a:rPr lang="en-US" i="0" dirty="0" err="1">
                          <a:solidFill>
                            <a:srgbClr val="009900"/>
                          </a:solidFill>
                          <a:latin typeface="Cambria Math"/>
                        </a:rPr>
                        <m:t>’</m:t>
                      </m:r>
                      <m:r>
                        <m:rPr>
                          <m:sty m:val="p"/>
                        </m:rPr>
                        <a:rPr lang="en-US" i="0" dirty="0" err="1">
                          <a:solidFill>
                            <a:srgbClr val="009900"/>
                          </a:solidFill>
                          <a:latin typeface="Cambria Math"/>
                        </a:rPr>
                        <m:t>y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</a:rPr>
                        <m:t>x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</a:rPr>
                        <m:t>’(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</a:rPr>
                        <m:t>y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</a:rPr>
                        <m:t>y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</a:rPr>
                        <m:t>) ]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/>
                        </a:rPr>
                        <m:t>	= 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x</m:t>
                      </m:r>
                      <m:r>
                        <a:rPr lang="en-US" i="0" dirty="0" smtClean="0">
                          <a:latin typeface="Cambria Math"/>
                        </a:rPr>
                        <m:t>’+ 1) +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/>
                          <a:sym typeface="Symbol" pitchFamily="18" charset="2"/>
                        </a:rPr>
                        <m:t>xyz</m:t>
                      </m:r>
                      <m:r>
                        <a:rPr lang="en-US" i="0" dirty="0">
                          <a:latin typeface="Cambria Math"/>
                          <a:sym typeface="Symbol" pitchFamily="18" charset="2"/>
                        </a:rPr>
                        <m:t>	[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/>
                          <a:sym typeface="Symbol" pitchFamily="18" charset="2"/>
                        </a:rPr>
                        <m:t>Axiom</m:t>
                      </m:r>
                      <m:r>
                        <a:rPr lang="en-US" i="0" dirty="0">
                          <a:latin typeface="Cambria Math"/>
                          <a:sym typeface="Symbol" pitchFamily="18" charset="2"/>
                        </a:rPr>
                        <m:t> 7: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y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y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 = 1 ]</m:t>
                      </m:r>
                    </m:oMath>
                  </m:oMathPara>
                </a14:m>
                <a:endParaRPr lang="en-US" dirty="0">
                  <a:latin typeface="+mj-lt"/>
                  <a:sym typeface="Symbol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	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xyz</m:t>
                      </m:r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	[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Axiom</m:t>
                      </m:r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 2: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’  1 =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’ ]</m:t>
                      </m:r>
                    </m:oMath>
                  </m:oMathPara>
                </a14:m>
                <a:endParaRPr lang="en-US" dirty="0">
                  <a:latin typeface="+mj-lt"/>
                  <a:sym typeface="Symbol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	= 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 err="1">
                          <a:latin typeface="Cambria Math"/>
                          <a:sym typeface="Symbol" pitchFamily="18" charset="2"/>
                        </a:rPr>
                        <m:t>yz</m:t>
                      </m:r>
                      <m:r>
                        <a:rPr lang="en-US" i="0" dirty="0">
                          <a:latin typeface="Cambria Math"/>
                          <a:sym typeface="Symbol" pitchFamily="18" charset="2"/>
                        </a:rPr>
                        <m:t>)	[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/>
                          <a:sym typeface="Symbol" pitchFamily="18" charset="2"/>
                        </a:rPr>
                        <m:t>Distributive</m:t>
                      </m:r>
                      <m:r>
                        <a:rPr lang="en-US" i="0" dirty="0">
                          <a:latin typeface="Cambria Math"/>
                          <a:sym typeface="Symbol" pitchFamily="18" charset="2"/>
                        </a:rPr>
                        <m:t> ]</m:t>
                      </m:r>
                    </m:oMath>
                  </m:oMathPara>
                </a14:m>
                <a:endParaRPr lang="en-US" dirty="0">
                  <a:latin typeface="+mj-lt"/>
                  <a:sym typeface="Symbol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	= 1  (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 err="1">
                          <a:latin typeface="Cambria Math"/>
                          <a:sym typeface="Symbol" pitchFamily="18" charset="2"/>
                        </a:rPr>
                        <m:t>yz</m:t>
                      </m:r>
                      <m:r>
                        <a:rPr lang="en-US" i="0" dirty="0">
                          <a:latin typeface="Cambria Math"/>
                          <a:sym typeface="Symbol" pitchFamily="18" charset="2"/>
                        </a:rPr>
                        <m:t>)	[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/>
                          <a:sym typeface="Symbol" pitchFamily="18" charset="2"/>
                        </a:rPr>
                        <m:t>Axiom</m:t>
                      </m:r>
                      <m:r>
                        <a:rPr lang="en-US" i="0" dirty="0">
                          <a:latin typeface="Cambria Math"/>
                          <a:sym typeface="Symbol" pitchFamily="18" charset="2"/>
                        </a:rPr>
                        <m:t> 7: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>
                          <a:solidFill>
                            <a:srgbClr val="009900"/>
                          </a:solidFill>
                          <a:latin typeface="Cambria Math"/>
                          <a:sym typeface="Symbol" pitchFamily="18" charset="2"/>
                        </a:rPr>
                        <m:t> = 1 ]</m:t>
                      </m:r>
                    </m:oMath>
                  </m:oMathPara>
                </a14:m>
                <a:endParaRPr lang="en-US" dirty="0">
                  <a:latin typeface="+mj-lt"/>
                  <a:sym typeface="Symbol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/>
                          <a:sym typeface="Symbol" pitchFamily="18" charset="2"/>
                        </a:rPr>
                        <m:t>	= 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rgbClr val="3333FF"/>
                          </a:solidFill>
                          <a:latin typeface="Cambria Math"/>
                          <a:sym typeface="Symbol" pitchFamily="18" charset="2"/>
                        </a:rPr>
                        <m:t>x</m:t>
                      </m:r>
                      <m:r>
                        <a:rPr lang="en-US" i="0" dirty="0">
                          <a:solidFill>
                            <a:srgbClr val="3333FF"/>
                          </a:solidFill>
                          <a:latin typeface="Cambria Math"/>
                          <a:sym typeface="Symbol" pitchFamily="18" charset="2"/>
                        </a:rPr>
                        <m:t>’ + </m:t>
                      </m:r>
                      <m:r>
                        <m:rPr>
                          <m:sty m:val="p"/>
                        </m:rPr>
                        <a:rPr lang="en-US" i="0" dirty="0" err="1">
                          <a:solidFill>
                            <a:srgbClr val="3333FF"/>
                          </a:solidFill>
                          <a:latin typeface="Cambria Math"/>
                          <a:sym typeface="Symbol" pitchFamily="18" charset="2"/>
                        </a:rPr>
                        <m:t>yz</m:t>
                      </m:r>
                      <m:r>
                        <a:rPr lang="en-US" i="0" dirty="0">
                          <a:latin typeface="Cambria Math"/>
                          <a:sym typeface="Symbol" pitchFamily="18" charset="2"/>
                        </a:rPr>
                        <m:t>	[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/>
                          <a:sym typeface="Symbol" pitchFamily="18" charset="2"/>
                        </a:rPr>
                        <m:t>Axiom</m:t>
                      </m:r>
                      <m:r>
                        <a:rPr lang="en-US" i="0" dirty="0">
                          <a:latin typeface="Cambria Math"/>
                          <a:sym typeface="Symbol" pitchFamily="18" charset="2"/>
                        </a:rPr>
                        <m:t> 2 ]</m:t>
                      </m:r>
                    </m:oMath>
                  </m:oMathPara>
                </a14:m>
                <a:endParaRPr lang="en-US" dirty="0">
                  <a:latin typeface="+mj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38" y="1350579"/>
                <a:ext cx="8991600" cy="2677656"/>
              </a:xfrm>
              <a:prstGeom prst="rect">
                <a:avLst/>
              </a:prstGeom>
              <a:blipFill rotWithShape="0">
                <a:blip r:embed="rId2"/>
                <a:stretch>
                  <a:fillRect b="-22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accent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220442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23597" y="228600"/>
            <a:ext cx="822960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ea typeface="+mn-ea"/>
                <a:cs typeface="+mn-cs"/>
              </a:rPr>
              <a:t>Simpler expressions yield simpler hardware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52097" y="1066800"/>
            <a:ext cx="93726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The resulting from the original and simplified expressions on the previous page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796562"/>
              </p:ext>
            </p:extLst>
          </p:nvPr>
        </p:nvGraphicFramePr>
        <p:xfrm>
          <a:off x="2667000" y="1905000"/>
          <a:ext cx="5364163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Bitmap Image" r:id="rId3" imgW="5361905" imgH="2723810" progId="Paint.Picture">
                  <p:embed/>
                </p:oleObj>
              </mc:Choice>
              <mc:Fallback>
                <p:oleObj name="Bitmap Image" r:id="rId3" imgW="5361905" imgH="27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5364163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21667"/>
              </p:ext>
            </p:extLst>
          </p:nvPr>
        </p:nvGraphicFramePr>
        <p:xfrm>
          <a:off x="3048000" y="4876800"/>
          <a:ext cx="29718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Bitmap Image" r:id="rId5" imgW="2971429" imgH="1171429" progId="Paint.Picture">
                  <p:embed/>
                </p:oleObj>
              </mc:Choice>
              <mc:Fallback>
                <p:oleObj name="Bitmap Image" r:id="rId5" imgW="2971429" imgH="11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76800"/>
                        <a:ext cx="29718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8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 simplified Boolean expression uses the fewest gates possible to implement a given </a:t>
            </a:r>
            <a:r>
              <a:rPr lang="en-IN" sz="2400" dirty="0" smtClean="0"/>
              <a:t>expression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 smtClean="0"/>
              <a:t>The logic circuit can be minimised by  using simplification methods</a:t>
            </a: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>
              <a:defRPr/>
            </a:pPr>
            <a:endParaRPr lang="en-US" sz="2400" i="1" dirty="0" smtClean="0"/>
          </a:p>
          <a:p>
            <a:pPr>
              <a:defRPr/>
            </a:pPr>
            <a:endParaRPr lang="en-US" sz="2400" i="1" dirty="0"/>
          </a:p>
          <a:p>
            <a:pPr marL="0" lvl="1" algn="just">
              <a:lnSpc>
                <a:spcPct val="150000"/>
              </a:lnSpc>
            </a:pPr>
            <a:endParaRPr lang="en-IN" sz="2400" dirty="0" smtClean="0">
              <a:latin typeface="+mj-lt"/>
            </a:endParaRPr>
          </a:p>
          <a:p>
            <a:pPr marL="0" lvl="1" algn="just">
              <a:lnSpc>
                <a:spcPct val="150000"/>
              </a:lnSpc>
            </a:pPr>
            <a:endParaRPr lang="en-IN" sz="2400" dirty="0">
              <a:latin typeface="+mj-lt"/>
            </a:endParaRP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16</a:t>
            </a:r>
            <a:br>
              <a:rPr lang="en-US" dirty="0" smtClean="0"/>
            </a:br>
            <a:r>
              <a:rPr lang="en-IN" b="1" dirty="0"/>
              <a:t>Simplification Using Boolean Algebra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Boolean Analysis of Logic Circuits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Construct </a:t>
            </a:r>
            <a:r>
              <a:rPr lang="en-IN" sz="2400" dirty="0"/>
              <a:t>a </a:t>
            </a:r>
            <a:r>
              <a:rPr lang="en-IN" sz="2400" dirty="0" smtClean="0"/>
              <a:t>Logic </a:t>
            </a:r>
            <a:r>
              <a:rPr lang="en-IN" sz="2400" dirty="0"/>
              <a:t>Circuit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Simplification Using Boolean </a:t>
            </a:r>
            <a:r>
              <a:rPr lang="en-IN" sz="2400" dirty="0" smtClean="0"/>
              <a:t>Algebra</a:t>
            </a:r>
          </a:p>
          <a:p>
            <a:r>
              <a:rPr lang="en-IN" sz="2400" dirty="0" smtClean="0"/>
              <a:t>Draw </a:t>
            </a:r>
            <a:r>
              <a:rPr lang="en-IN" sz="2400" dirty="0"/>
              <a:t>a </a:t>
            </a:r>
            <a:r>
              <a:rPr lang="en-IN" sz="2400" dirty="0" smtClean="0"/>
              <a:t>Logic </a:t>
            </a:r>
            <a:r>
              <a:rPr lang="en-IN" sz="2400" dirty="0"/>
              <a:t>Circuit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1068666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A simplified Boolean expression uses the fewest gates possible to implement a given expression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2135466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717" y="2749532"/>
            <a:ext cx="7942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Using Boolean algebra techniques, simplify this expression: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6317" y="3424535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AB + A(B + C) + B(B + C)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831315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Solution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634" y="1125417"/>
            <a:ext cx="9601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Step 1: Apply the distributive law to the second and third terms in the expression, as follows: </a:t>
            </a:r>
            <a:endParaRPr lang="en-IN" sz="2400" dirty="0" smtClean="0"/>
          </a:p>
          <a:p>
            <a:pPr algn="ctr">
              <a:lnSpc>
                <a:spcPct val="150000"/>
              </a:lnSpc>
            </a:pPr>
            <a:r>
              <a:rPr lang="en-IN" sz="2400" dirty="0" smtClean="0"/>
              <a:t>AB </a:t>
            </a:r>
            <a:r>
              <a:rPr lang="en-IN" sz="2400" dirty="0"/>
              <a:t>+ AB + AC + BB + BC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Step </a:t>
            </a:r>
            <a:r>
              <a:rPr lang="en-IN" sz="2400" dirty="0"/>
              <a:t>2: Apply rule 7 (BB = B) to the fourth term</a:t>
            </a:r>
            <a:r>
              <a:rPr lang="en-IN" sz="24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/>
              <a:t>AB + AB + AC + B + BC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Step 3</a:t>
            </a:r>
            <a:r>
              <a:rPr lang="en-IN" sz="2400" dirty="0"/>
              <a:t>: Apply rule 5 (AB + AB = AB) to the first two terms</a:t>
            </a:r>
            <a:r>
              <a:rPr lang="en-IN" sz="24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/>
              <a:t>AB + AC + B + BC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Step </a:t>
            </a:r>
            <a:r>
              <a:rPr lang="en-IN" sz="2400" dirty="0"/>
              <a:t>4: Apply rule 10 (B + BC = B) to the last two terms. </a:t>
            </a:r>
            <a:endParaRPr lang="en-IN" sz="2400" dirty="0" smtClean="0"/>
          </a:p>
          <a:p>
            <a:pPr algn="ctr">
              <a:lnSpc>
                <a:spcPct val="150000"/>
              </a:lnSpc>
            </a:pPr>
            <a:r>
              <a:rPr lang="en-IN" sz="2400" dirty="0"/>
              <a:t>AB + AC + B</a:t>
            </a:r>
          </a:p>
        </p:txBody>
      </p:sp>
    </p:spTree>
    <p:extLst>
      <p:ext uri="{BB962C8B-B14F-4D97-AF65-F5344CB8AC3E}">
        <p14:creationId xmlns:p14="http://schemas.microsoft.com/office/powerpoint/2010/main" val="12037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14400"/>
            <a:ext cx="9677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Step </a:t>
            </a:r>
            <a:r>
              <a:rPr lang="en-IN" sz="2400" dirty="0"/>
              <a:t>5: Apply rule 10 (AB + B = B) to the first and third terms. </a:t>
            </a:r>
            <a:endParaRPr lang="en-IN" sz="2400" dirty="0" smtClean="0"/>
          </a:p>
          <a:p>
            <a:pPr algn="ctr">
              <a:lnSpc>
                <a:spcPct val="150000"/>
              </a:lnSpc>
            </a:pPr>
            <a:r>
              <a:rPr lang="en-IN" sz="2400" dirty="0" smtClean="0"/>
              <a:t>B+AC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 </a:t>
            </a:r>
            <a:r>
              <a:rPr lang="en-IN" sz="2400" dirty="0"/>
              <a:t>At this point the expression is simplified as much as possible.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12" y="2819400"/>
            <a:ext cx="7789287" cy="257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5429152"/>
            <a:ext cx="4304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Figure: Gate </a:t>
            </a:r>
            <a:r>
              <a:rPr lang="en-IN" sz="2000" dirty="0"/>
              <a:t>circuits for example above.</a:t>
            </a:r>
          </a:p>
        </p:txBody>
      </p:sp>
    </p:spTree>
    <p:extLst>
      <p:ext uri="{BB962C8B-B14F-4D97-AF65-F5344CB8AC3E}">
        <p14:creationId xmlns:p14="http://schemas.microsoft.com/office/powerpoint/2010/main" val="31553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04017"/>
              </p:ext>
            </p:extLst>
          </p:nvPr>
        </p:nvGraphicFramePr>
        <p:xfrm>
          <a:off x="2359362" y="1371600"/>
          <a:ext cx="545465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2603500" imgH="1663700" progId="Equation.3">
                  <p:embed/>
                </p:oleObj>
              </mc:Choice>
              <mc:Fallback>
                <p:oleObj name="Equation" r:id="rId3" imgW="2603500" imgH="166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362" y="1371600"/>
                        <a:ext cx="5454650" cy="348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422110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21063"/>
              </p:ext>
            </p:extLst>
          </p:nvPr>
        </p:nvGraphicFramePr>
        <p:xfrm>
          <a:off x="2572087" y="1066800"/>
          <a:ext cx="5029200" cy="506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2501900" imgH="2489200" progId="Equation.3">
                  <p:embed/>
                </p:oleObj>
              </mc:Choice>
              <mc:Fallback>
                <p:oleObj name="Equation" r:id="rId3" imgW="250190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087" y="1066800"/>
                        <a:ext cx="5029200" cy="5062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862311" y="246540"/>
            <a:ext cx="6448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Simplification Using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51267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339</Words>
  <Application>Microsoft Office PowerPoint</Application>
  <PresentationFormat>A4 Paper (210x297 mm)</PresentationFormat>
  <Paragraphs>67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Wingdings</vt:lpstr>
      <vt:lpstr>Office Theme</vt:lpstr>
      <vt:lpstr>Equation</vt:lpstr>
      <vt:lpstr>Bitmap Image</vt:lpstr>
      <vt:lpstr>PowerPoint Presentation</vt:lpstr>
      <vt:lpstr>Lecture 16 Simplification Using Boolean Algebra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338</cp:revision>
  <dcterms:created xsi:type="dcterms:W3CDTF">2006-08-16T00:00:00Z</dcterms:created>
  <dcterms:modified xsi:type="dcterms:W3CDTF">2017-07-07T05:21:56Z</dcterms:modified>
</cp:coreProperties>
</file>