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65" r:id="rId2"/>
    <p:sldId id="466" r:id="rId3"/>
    <p:sldId id="468" r:id="rId4"/>
    <p:sldId id="467" r:id="rId5"/>
    <p:sldId id="473" r:id="rId6"/>
    <p:sldId id="506" r:id="rId7"/>
    <p:sldId id="507" r:id="rId8"/>
    <p:sldId id="495" r:id="rId9"/>
    <p:sldId id="496" r:id="rId10"/>
    <p:sldId id="497" r:id="rId11"/>
    <p:sldId id="498" r:id="rId12"/>
    <p:sldId id="508" r:id="rId13"/>
    <p:sldId id="509" r:id="rId14"/>
    <p:sldId id="510" r:id="rId15"/>
    <p:sldId id="511" r:id="rId16"/>
    <p:sldId id="484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86600" y="6637340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63772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0" y="5997158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Boolean </a:t>
            </a:r>
            <a:r>
              <a:rPr lang="en-IN" b="1" dirty="0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64812"/>
            <a:ext cx="937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Converting Product Terms to Standard SOP (example)</a:t>
            </a:r>
            <a:endParaRPr lang="en-IN" sz="32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133475"/>
            <a:ext cx="9601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Convert the following Boolean expression into standard SOP form:</a:t>
            </a:r>
            <a:endParaRPr 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322714"/>
              </p:ext>
            </p:extLst>
          </p:nvPr>
        </p:nvGraphicFramePr>
        <p:xfrm>
          <a:off x="1219200" y="1905000"/>
          <a:ext cx="23891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name="Equation" r:id="rId3" imgW="1295280" imgH="203040" progId="Equation.3">
                  <p:embed/>
                </p:oleObj>
              </mc:Choice>
              <mc:Fallback>
                <p:oleObj name="Equation" r:id="rId3" imgW="1295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23891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22720"/>
              </p:ext>
            </p:extLst>
          </p:nvPr>
        </p:nvGraphicFramePr>
        <p:xfrm>
          <a:off x="911225" y="2743200"/>
          <a:ext cx="7705725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1" name="Equation" r:id="rId5" imgW="5384520" imgH="1650960" progId="Equation.3">
                  <p:embed/>
                </p:oleObj>
              </mc:Choice>
              <mc:Fallback>
                <p:oleObj name="Equation" r:id="rId5" imgW="538452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743200"/>
                        <a:ext cx="7705725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00375" y="2728913"/>
            <a:ext cx="1443038" cy="3143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709988" y="3767138"/>
            <a:ext cx="3271837" cy="314325"/>
          </a:xfrm>
          <a:prstGeom prst="rect">
            <a:avLst/>
          </a:prstGeom>
          <a:noFill/>
          <a:ln w="1270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967038" y="4438650"/>
            <a:ext cx="1443037" cy="3143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548188" y="4433888"/>
            <a:ext cx="3271837" cy="314325"/>
          </a:xfrm>
          <a:prstGeom prst="rect">
            <a:avLst/>
          </a:prstGeom>
          <a:noFill/>
          <a:ln w="1270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Text Box 12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8537575" y="5292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Webdings" pitchFamily="18" charset="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952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52983"/>
            <a:ext cx="8721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Binary Representation of a Standard Product Term</a:t>
            </a:r>
            <a:endParaRPr lang="en-IN" sz="32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990600"/>
            <a:ext cx="99060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standard product term is equal to 1 for only one combination of variable values</a:t>
            </a:r>
          </a:p>
          <a:p>
            <a:pPr lvl="1"/>
            <a:r>
              <a:rPr lang="en-US" sz="2400" dirty="0" smtClean="0"/>
              <a:t>Example:                is equal to 1 when A=1, B=0, C=1, and D=0 as shown below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And this term is 0 for all other combinations of values for the variables</a:t>
            </a:r>
            <a:endParaRPr 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557047"/>
              </p:ext>
            </p:extLst>
          </p:nvPr>
        </p:nvGraphicFramePr>
        <p:xfrm>
          <a:off x="2159000" y="2781300"/>
          <a:ext cx="40862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" imgW="2120760" imgH="203040" progId="Equation.3">
                  <p:embed/>
                </p:oleObj>
              </mc:Choice>
              <mc:Fallback>
                <p:oleObj name="Equation" r:id="rId3" imgW="2120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781300"/>
                        <a:ext cx="40862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723714"/>
              </p:ext>
            </p:extLst>
          </p:nvPr>
        </p:nvGraphicFramePr>
        <p:xfrm>
          <a:off x="2057400" y="1828800"/>
          <a:ext cx="83978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5" imgW="482400" imgH="203040" progId="Equation.3">
                  <p:embed/>
                </p:oleObj>
              </mc:Choice>
              <mc:Fallback>
                <p:oleObj name="Equation" r:id="rId5" imgW="482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83978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86200" y="101025"/>
            <a:ext cx="1847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Minterms</a:t>
            </a:r>
            <a:endParaRPr lang="en-IN" sz="32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685800"/>
            <a:ext cx="99060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+mj-lt"/>
              </a:rPr>
              <a:t>A </a:t>
            </a:r>
            <a:r>
              <a:rPr lang="en-US" sz="2400" dirty="0" err="1" smtClean="0">
                <a:solidFill>
                  <a:srgbClr val="FF0033"/>
                </a:solidFill>
                <a:latin typeface="+mj-lt"/>
              </a:rPr>
              <a:t>minterm</a:t>
            </a:r>
            <a:r>
              <a:rPr lang="en-US" sz="2400" dirty="0" smtClean="0">
                <a:latin typeface="+mj-lt"/>
              </a:rPr>
              <a:t> is a special product term, where each input variable appears exactly once</a:t>
            </a:r>
          </a:p>
          <a:p>
            <a:pPr algn="just"/>
            <a:r>
              <a:rPr lang="en-US" sz="2400" dirty="0" smtClean="0">
                <a:latin typeface="+mj-lt"/>
              </a:rPr>
              <a:t>A function with n variables has up to 2</a:t>
            </a:r>
            <a:r>
              <a:rPr lang="en-US" sz="2400" baseline="50000" dirty="0" smtClean="0">
                <a:latin typeface="+mj-lt"/>
              </a:rPr>
              <a:t>n</a:t>
            </a:r>
            <a:r>
              <a:rPr lang="en-US" sz="2400" dirty="0" smtClean="0">
                <a:latin typeface="+mj-lt"/>
              </a:rPr>
              <a:t> minterms. For example, a three-variable function like f(</a:t>
            </a:r>
            <a:r>
              <a:rPr lang="en-US" sz="2400" dirty="0" err="1" smtClean="0">
                <a:latin typeface="+mj-lt"/>
              </a:rPr>
              <a:t>x,y,z</a:t>
            </a:r>
            <a:r>
              <a:rPr lang="en-US" sz="2400" dirty="0" smtClean="0">
                <a:latin typeface="+mj-lt"/>
              </a:rPr>
              <a:t>) has up to 8 minterms:</a:t>
            </a:r>
          </a:p>
          <a:p>
            <a:pPr algn="just"/>
            <a:endParaRPr lang="en-US" sz="2400" dirty="0" smtClean="0">
              <a:latin typeface="+mj-lt"/>
            </a:endParaRPr>
          </a:p>
          <a:p>
            <a:pPr algn="just"/>
            <a:endParaRPr lang="en-US" sz="2400" dirty="0" smtClean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Each </a:t>
            </a:r>
            <a:r>
              <a:rPr lang="en-US" sz="2400" dirty="0" err="1" smtClean="0">
                <a:latin typeface="+mj-lt"/>
              </a:rPr>
              <a:t>minterm</a:t>
            </a:r>
            <a:r>
              <a:rPr lang="en-US" sz="2400" dirty="0" smtClean="0">
                <a:latin typeface="+mj-lt"/>
              </a:rPr>
              <a:t> is </a:t>
            </a:r>
            <a:r>
              <a:rPr lang="en-US" sz="2400" i="1" dirty="0" smtClean="0">
                <a:latin typeface="+mj-lt"/>
              </a:rPr>
              <a:t>true</a:t>
            </a:r>
            <a:r>
              <a:rPr lang="en-US" sz="2400" dirty="0" smtClean="0">
                <a:latin typeface="+mj-lt"/>
              </a:rPr>
              <a:t> for exactly one combination of inputs:</a:t>
            </a:r>
            <a:endParaRPr lang="en-US" sz="2400" dirty="0">
              <a:latin typeface="+mj-lt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97811" y="2412124"/>
            <a:ext cx="342459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 err="1">
                <a:latin typeface="+mj-lt"/>
              </a:rPr>
              <a:t>x’y’z</a:t>
            </a:r>
            <a:r>
              <a:rPr lang="en-US" sz="2400" dirty="0">
                <a:latin typeface="+mj-lt"/>
              </a:rPr>
              <a:t>’	</a:t>
            </a:r>
            <a:r>
              <a:rPr lang="en-US" sz="2400" dirty="0" err="1">
                <a:latin typeface="+mj-lt"/>
              </a:rPr>
              <a:t>x’y’z</a:t>
            </a:r>
            <a:r>
              <a:rPr lang="en-US" sz="2400" dirty="0">
                <a:latin typeface="+mj-lt"/>
              </a:rPr>
              <a:t>	</a:t>
            </a:r>
            <a:r>
              <a:rPr lang="en-US" sz="2400" dirty="0" err="1">
                <a:latin typeface="+mj-lt"/>
              </a:rPr>
              <a:t>x’yz</a:t>
            </a:r>
            <a:r>
              <a:rPr lang="en-US" sz="2400" dirty="0">
                <a:latin typeface="+mj-lt"/>
              </a:rPr>
              <a:t>’	</a:t>
            </a:r>
            <a:r>
              <a:rPr lang="en-US" sz="2400" dirty="0" err="1">
                <a:latin typeface="+mj-lt"/>
              </a:rPr>
              <a:t>x’yz</a:t>
            </a:r>
            <a:endParaRPr lang="en-US" sz="2400" dirty="0">
              <a:latin typeface="+mj-lt"/>
            </a:endParaRPr>
          </a:p>
          <a:p>
            <a:r>
              <a:rPr lang="en-US" sz="2400" dirty="0" err="1">
                <a:latin typeface="+mj-lt"/>
              </a:rPr>
              <a:t>xy’z</a:t>
            </a:r>
            <a:r>
              <a:rPr lang="en-US" sz="2400" dirty="0">
                <a:latin typeface="+mj-lt"/>
              </a:rPr>
              <a:t>’	</a:t>
            </a:r>
            <a:r>
              <a:rPr lang="en-US" sz="2400" dirty="0" err="1">
                <a:latin typeface="+mj-lt"/>
              </a:rPr>
              <a:t>xy’z</a:t>
            </a:r>
            <a:r>
              <a:rPr lang="en-US" sz="2400" dirty="0">
                <a:latin typeface="+mj-lt"/>
              </a:rPr>
              <a:t>	xyz’	xyz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62014" y="3563412"/>
            <a:ext cx="45720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15963">
              <a:tabLst>
                <a:tab pos="169863" algn="l"/>
                <a:tab pos="1311275" algn="l"/>
                <a:tab pos="1546225" algn="l"/>
                <a:tab pos="3146425" algn="l"/>
                <a:tab pos="3538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715963">
              <a:tabLst>
                <a:tab pos="169863" algn="l"/>
                <a:tab pos="1311275" algn="l"/>
                <a:tab pos="1546225" algn="l"/>
                <a:tab pos="3146425" algn="l"/>
                <a:tab pos="3538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715963">
              <a:tabLst>
                <a:tab pos="169863" algn="l"/>
                <a:tab pos="1311275" algn="l"/>
                <a:tab pos="1546225" algn="l"/>
                <a:tab pos="3146425" algn="l"/>
                <a:tab pos="3538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715963">
              <a:tabLst>
                <a:tab pos="169863" algn="l"/>
                <a:tab pos="1311275" algn="l"/>
                <a:tab pos="1546225" algn="l"/>
                <a:tab pos="3146425" algn="l"/>
                <a:tab pos="3538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715963">
              <a:tabLst>
                <a:tab pos="169863" algn="l"/>
                <a:tab pos="1311275" algn="l"/>
                <a:tab pos="1546225" algn="l"/>
                <a:tab pos="3146425" algn="l"/>
                <a:tab pos="3538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715963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  <a:tab pos="1311275" algn="l"/>
                <a:tab pos="1546225" algn="l"/>
                <a:tab pos="3146425" algn="l"/>
                <a:tab pos="3538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715963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  <a:tab pos="1311275" algn="l"/>
                <a:tab pos="1546225" algn="l"/>
                <a:tab pos="3146425" algn="l"/>
                <a:tab pos="3538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715963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  <a:tab pos="1311275" algn="l"/>
                <a:tab pos="1546225" algn="l"/>
                <a:tab pos="3146425" algn="l"/>
                <a:tab pos="3538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715963"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  <a:tab pos="1311275" algn="l"/>
                <a:tab pos="1546225" algn="l"/>
                <a:tab pos="3146425" algn="l"/>
                <a:tab pos="35385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dirty="0" err="1">
                <a:latin typeface="+mj-lt"/>
              </a:rPr>
              <a:t>Minterm</a:t>
            </a:r>
            <a:r>
              <a:rPr lang="en-US" sz="2000" b="1" dirty="0">
                <a:latin typeface="+mj-lt"/>
              </a:rPr>
              <a:t>	Is true when…	Shorthand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x’y’z</a:t>
            </a:r>
            <a:r>
              <a:rPr lang="en-US" sz="2000" dirty="0">
                <a:latin typeface="+mj-lt"/>
              </a:rPr>
              <a:t>’		xyz = 000		m</a:t>
            </a:r>
            <a:r>
              <a:rPr lang="en-US" sz="2000" baseline="-25000" dirty="0">
                <a:latin typeface="+mj-lt"/>
              </a:rPr>
              <a:t>0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x’y’z</a:t>
            </a:r>
            <a:r>
              <a:rPr lang="en-US" sz="2000" dirty="0">
                <a:latin typeface="+mj-lt"/>
              </a:rPr>
              <a:t>		xyz = 001		m</a:t>
            </a:r>
            <a:r>
              <a:rPr lang="en-US" sz="2000" baseline="-25000" dirty="0">
                <a:latin typeface="+mj-lt"/>
              </a:rPr>
              <a:t>1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x’yz</a:t>
            </a:r>
            <a:r>
              <a:rPr lang="en-US" sz="2000" dirty="0">
                <a:latin typeface="+mj-lt"/>
              </a:rPr>
              <a:t>’		xyz = 010		m</a:t>
            </a:r>
            <a:r>
              <a:rPr lang="en-US" sz="2000" baseline="-25000" dirty="0">
                <a:latin typeface="+mj-lt"/>
              </a:rPr>
              <a:t>2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x’yz</a:t>
            </a:r>
            <a:r>
              <a:rPr lang="en-US" sz="2000" dirty="0">
                <a:latin typeface="+mj-lt"/>
              </a:rPr>
              <a:t>		xyz = 011		m</a:t>
            </a:r>
            <a:r>
              <a:rPr lang="en-US" sz="2000" baseline="-25000" dirty="0">
                <a:latin typeface="+mj-lt"/>
              </a:rPr>
              <a:t>3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xy’z</a:t>
            </a:r>
            <a:r>
              <a:rPr lang="en-US" sz="2000" dirty="0">
                <a:latin typeface="+mj-lt"/>
              </a:rPr>
              <a:t>’		xyz = 100		m</a:t>
            </a:r>
            <a:r>
              <a:rPr lang="en-US" sz="2000" baseline="-25000" dirty="0">
                <a:latin typeface="+mj-lt"/>
              </a:rPr>
              <a:t>4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xy’z</a:t>
            </a:r>
            <a:r>
              <a:rPr lang="en-US" sz="2000" dirty="0">
                <a:latin typeface="+mj-lt"/>
              </a:rPr>
              <a:t>		xyz = 101		m</a:t>
            </a:r>
            <a:r>
              <a:rPr lang="en-US" sz="2000" baseline="-25000" dirty="0">
                <a:latin typeface="+mj-lt"/>
              </a:rPr>
              <a:t>5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xyz’		xyz = 110		m</a:t>
            </a:r>
            <a:r>
              <a:rPr lang="en-US" sz="2000" baseline="-25000" dirty="0">
                <a:latin typeface="+mj-lt"/>
              </a:rPr>
              <a:t>6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	xyz		xyz = 110		m</a:t>
            </a:r>
            <a:r>
              <a:rPr lang="en-US" sz="2000" baseline="-25000" dirty="0">
                <a:latin typeface="+mj-lt"/>
              </a:rPr>
              <a:t>7</a:t>
            </a:r>
            <a:endParaRPr lang="en-US" sz="2000" dirty="0">
              <a:latin typeface="+mj-lt"/>
            </a:endParaRP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943600" y="3810000"/>
            <a:ext cx="2454275" cy="2133600"/>
            <a:chOff x="3744" y="2256"/>
            <a:chExt cx="1546" cy="1344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/>
          </p:nvGraphicFramePr>
          <p:xfrm>
            <a:off x="3744" y="2304"/>
            <a:ext cx="427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4" name="Clip" r:id="rId3" imgW="1295640" imgH="3934080" progId="MS_ClipArt_Gallery.2">
                    <p:embed/>
                  </p:oleObj>
                </mc:Choice>
                <mc:Fallback>
                  <p:oleObj name="Clip" r:id="rId3" imgW="1295640" imgH="39340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304"/>
                          <a:ext cx="427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416" y="2304"/>
              <a:ext cx="87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latin typeface="+mj-lt"/>
                </a:rPr>
                <a:t>Hey! This looks like a truth table!</a:t>
              </a: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4416" y="2256"/>
              <a:ext cx="816" cy="624"/>
            </a:xfrm>
            <a:prstGeom prst="wedgeRoundRectCallout">
              <a:avLst>
                <a:gd name="adj1" fmla="val -75000"/>
                <a:gd name="adj2" fmla="val -12819"/>
                <a:gd name="adj3" fmla="val 16667"/>
              </a:avLst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9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56599"/>
            <a:ext cx="4023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Sum of minterms form</a:t>
            </a:r>
            <a:endParaRPr lang="en-IN" sz="32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838200"/>
            <a:ext cx="96012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Every function can be written as a </a:t>
            </a:r>
            <a:r>
              <a:rPr lang="en-US" sz="2400" dirty="0" smtClean="0">
                <a:solidFill>
                  <a:srgbClr val="FF0033"/>
                </a:solidFill>
              </a:rPr>
              <a:t>sum of minterms</a:t>
            </a:r>
            <a:r>
              <a:rPr lang="en-US" sz="2400" dirty="0" smtClean="0"/>
              <a:t>, which is a special kind of sum of products form.</a:t>
            </a:r>
          </a:p>
          <a:p>
            <a:pPr algn="just"/>
            <a:r>
              <a:rPr lang="en-US" sz="2400" dirty="0" smtClean="0"/>
              <a:t>The sum of minterms form for any function is </a:t>
            </a:r>
            <a:r>
              <a:rPr lang="en-US" sz="2400" i="1" dirty="0" smtClean="0"/>
              <a:t>unique.</a:t>
            </a:r>
            <a:endParaRPr lang="en-US" sz="2400" dirty="0" smtClean="0"/>
          </a:p>
          <a:p>
            <a:pPr algn="just"/>
            <a:r>
              <a:rPr lang="en-US" sz="2400" dirty="0" smtClean="0"/>
              <a:t>If you have a truth table for a function, you can write a sum of minterms expression just by picking out the rows of the table where the function output is 1.</a:t>
            </a:r>
            <a:endParaRPr lang="en-US" sz="2400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64247"/>
              </p:ext>
            </p:extLst>
          </p:nvPr>
        </p:nvGraphicFramePr>
        <p:xfrm>
          <a:off x="1184275" y="3451225"/>
          <a:ext cx="3359150" cy="310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Document" r:id="rId3" imgW="3406680" imgH="3144960" progId="Word.Document.8">
                  <p:embed/>
                </p:oleObj>
              </mc:Choice>
              <mc:Fallback>
                <p:oleObj name="Document" r:id="rId3" imgW="3406680" imgH="3144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3451225"/>
                        <a:ext cx="3359150" cy="310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765675" y="3527425"/>
            <a:ext cx="4431406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698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3333FF"/>
                </a:solidFill>
                <a:latin typeface="+mj-lt"/>
              </a:rPr>
              <a:t>f	= m</a:t>
            </a:r>
            <a:r>
              <a:rPr lang="en-US" baseline="-25000">
                <a:solidFill>
                  <a:srgbClr val="3333FF"/>
                </a:solidFill>
                <a:latin typeface="+mj-lt"/>
              </a:rPr>
              <a:t>0</a:t>
            </a:r>
            <a:r>
              <a:rPr lang="en-US">
                <a:solidFill>
                  <a:srgbClr val="3333FF"/>
                </a:solidFill>
                <a:latin typeface="+mj-lt"/>
              </a:rPr>
              <a:t> + m</a:t>
            </a:r>
            <a:r>
              <a:rPr lang="en-US" baseline="-25000">
                <a:solidFill>
                  <a:srgbClr val="3333FF"/>
                </a:solidFill>
                <a:latin typeface="+mj-lt"/>
              </a:rPr>
              <a:t>1</a:t>
            </a:r>
            <a:r>
              <a:rPr lang="en-US">
                <a:solidFill>
                  <a:srgbClr val="3333FF"/>
                </a:solidFill>
                <a:latin typeface="+mj-lt"/>
              </a:rPr>
              <a:t> + m</a:t>
            </a:r>
            <a:r>
              <a:rPr lang="en-US" baseline="-25000">
                <a:solidFill>
                  <a:srgbClr val="3333FF"/>
                </a:solidFill>
                <a:latin typeface="+mj-lt"/>
              </a:rPr>
              <a:t>2</a:t>
            </a:r>
            <a:r>
              <a:rPr lang="en-US">
                <a:solidFill>
                  <a:srgbClr val="3333FF"/>
                </a:solidFill>
                <a:latin typeface="+mj-lt"/>
              </a:rPr>
              <a:t> + m</a:t>
            </a:r>
            <a:r>
              <a:rPr lang="en-US" baseline="-25000">
                <a:solidFill>
                  <a:srgbClr val="3333FF"/>
                </a:solidFill>
                <a:latin typeface="+mj-lt"/>
              </a:rPr>
              <a:t>3</a:t>
            </a:r>
            <a:r>
              <a:rPr lang="en-US">
                <a:solidFill>
                  <a:srgbClr val="3333FF"/>
                </a:solidFill>
                <a:latin typeface="+mj-lt"/>
              </a:rPr>
              <a:t> + m</a:t>
            </a:r>
            <a:r>
              <a:rPr lang="en-US" baseline="-25000">
                <a:solidFill>
                  <a:srgbClr val="3333FF"/>
                </a:solidFill>
                <a:latin typeface="+mj-lt"/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3333FF"/>
                </a:solidFill>
                <a:latin typeface="+mj-lt"/>
              </a:rPr>
              <a:t>	= </a:t>
            </a:r>
            <a:r>
              <a:rPr lang="en-US">
                <a:solidFill>
                  <a:srgbClr val="3333FF"/>
                </a:solidFill>
                <a:latin typeface="+mj-lt"/>
                <a:sym typeface="Symbol" pitchFamily="18" charset="2"/>
              </a:rPr>
              <a:t>m(0,1,2,3,6)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	= x’y’z’ + x’y’z + x’yz’ + x’yz + xyz’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765674" y="4746625"/>
            <a:ext cx="3235325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FF0033"/>
                </a:solidFill>
                <a:latin typeface="+mj-lt"/>
              </a:rPr>
              <a:t>f’	= m</a:t>
            </a:r>
            <a:r>
              <a:rPr lang="en-US" baseline="-25000" dirty="0">
                <a:solidFill>
                  <a:srgbClr val="FF0033"/>
                </a:solidFill>
                <a:latin typeface="+mj-lt"/>
              </a:rPr>
              <a:t>4</a:t>
            </a:r>
            <a:r>
              <a:rPr lang="en-US" dirty="0">
                <a:solidFill>
                  <a:srgbClr val="FF0033"/>
                </a:solidFill>
                <a:latin typeface="+mj-lt"/>
              </a:rPr>
              <a:t> + m</a:t>
            </a:r>
            <a:r>
              <a:rPr lang="en-US" baseline="-25000" dirty="0">
                <a:solidFill>
                  <a:srgbClr val="FF0033"/>
                </a:solidFill>
                <a:latin typeface="+mj-lt"/>
              </a:rPr>
              <a:t>5</a:t>
            </a:r>
            <a:r>
              <a:rPr lang="en-US" dirty="0">
                <a:solidFill>
                  <a:srgbClr val="FF0033"/>
                </a:solidFill>
                <a:latin typeface="+mj-lt"/>
              </a:rPr>
              <a:t> + m</a:t>
            </a:r>
            <a:r>
              <a:rPr lang="en-US" baseline="-25000" dirty="0">
                <a:solidFill>
                  <a:srgbClr val="FF0033"/>
                </a:solidFill>
                <a:latin typeface="+mj-lt"/>
              </a:rPr>
              <a:t>7</a:t>
            </a:r>
            <a:r>
              <a:rPr lang="en-US" dirty="0">
                <a:solidFill>
                  <a:srgbClr val="FF0033"/>
                </a:solidFill>
                <a:latin typeface="+mj-lt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33"/>
                </a:solidFill>
                <a:latin typeface="+mj-lt"/>
              </a:rPr>
              <a:t>	= </a:t>
            </a:r>
            <a:r>
              <a:rPr lang="en-US" dirty="0">
                <a:solidFill>
                  <a:srgbClr val="FF0033"/>
                </a:solidFill>
                <a:latin typeface="+mj-lt"/>
                <a:sym typeface="Symbol" pitchFamily="18" charset="2"/>
              </a:rPr>
              <a:t>m(4,5,7)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33"/>
                </a:solidFill>
                <a:latin typeface="+mj-lt"/>
              </a:rPr>
              <a:t>	= </a:t>
            </a:r>
            <a:r>
              <a:rPr lang="en-US" dirty="0" err="1">
                <a:solidFill>
                  <a:srgbClr val="FF0033"/>
                </a:solidFill>
                <a:latin typeface="+mj-lt"/>
              </a:rPr>
              <a:t>xy’z</a:t>
            </a:r>
            <a:r>
              <a:rPr lang="en-US" dirty="0">
                <a:solidFill>
                  <a:srgbClr val="FF0033"/>
                </a:solidFill>
                <a:latin typeface="+mj-lt"/>
              </a:rPr>
              <a:t>’ + </a:t>
            </a:r>
            <a:r>
              <a:rPr lang="en-US" dirty="0" err="1">
                <a:solidFill>
                  <a:srgbClr val="FF0033"/>
                </a:solidFill>
                <a:latin typeface="+mj-lt"/>
              </a:rPr>
              <a:t>xy’z</a:t>
            </a:r>
            <a:r>
              <a:rPr lang="en-US" dirty="0">
                <a:solidFill>
                  <a:srgbClr val="FF0033"/>
                </a:solidFill>
                <a:latin typeface="+mj-lt"/>
              </a:rPr>
              <a:t> + xyz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594149" y="6062256"/>
            <a:ext cx="46134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f’ contains all the minterms not in f.</a:t>
            </a:r>
          </a:p>
        </p:txBody>
      </p:sp>
    </p:spTree>
    <p:extLst>
      <p:ext uri="{BB962C8B-B14F-4D97-AF65-F5344CB8AC3E}">
        <p14:creationId xmlns:p14="http://schemas.microsoft.com/office/powerpoint/2010/main" val="404747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14400"/>
            <a:ext cx="922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The following table gives the </a:t>
            </a:r>
            <a:r>
              <a:rPr lang="en-IN" sz="2400" b="1" dirty="0" err="1"/>
              <a:t>minterms</a:t>
            </a:r>
            <a:r>
              <a:rPr lang="en-IN" sz="2400" b="1" dirty="0"/>
              <a:t> for a three-input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2971800" y="256599"/>
            <a:ext cx="4023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Sum of minterms form</a:t>
            </a:r>
            <a:endParaRPr lang="en-IN" sz="32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40" y="1376065"/>
            <a:ext cx="7772400" cy="434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19600" y="5746061"/>
            <a:ext cx="1706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Table: </a:t>
            </a:r>
            <a:r>
              <a:rPr lang="en-IN" dirty="0" err="1" smtClean="0"/>
              <a:t>Minterms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36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845403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Sum-of-</a:t>
            </a:r>
            <a:r>
              <a:rPr lang="en-IN" sz="2400" dirty="0" err="1"/>
              <a:t>minterms</a:t>
            </a:r>
            <a:r>
              <a:rPr lang="en-IN" sz="2400" dirty="0"/>
              <a:t> standard form expresses the Boolean or switching expression in the form of a sum of products using </a:t>
            </a:r>
            <a:r>
              <a:rPr lang="en-IN" sz="2400" dirty="0" err="1"/>
              <a:t>minterms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971800" y="256599"/>
            <a:ext cx="4023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Sum of minterms form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828800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For instance, the following Boolean expression using </a:t>
            </a:r>
            <a:r>
              <a:rPr lang="en-IN" sz="2400" b="1" dirty="0" err="1"/>
              <a:t>minterms</a:t>
            </a:r>
            <a:endParaRPr lang="en-IN" sz="2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2438400"/>
            <a:ext cx="6426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1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All Boolean expressions, regardless of their form, can be converted into either of two standard </a:t>
            </a:r>
            <a:r>
              <a:rPr lang="en-IN" sz="2400" dirty="0" smtClean="0"/>
              <a:t>forms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Any logic expression can be changed into SOP form by applying Boolean algebra techniques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 standard SOP expression is one in which all the variables in the domain appear in each product term in the </a:t>
            </a:r>
            <a:r>
              <a:rPr lang="en-IN" sz="2400" dirty="0" smtClean="0"/>
              <a:t>expression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A standard product term is equal to 1 for only one combination of variable values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A minterm is a special product term, where each input variable appears exactly </a:t>
            </a:r>
            <a:r>
              <a:rPr lang="en-IN" sz="2400" dirty="0" smtClean="0"/>
              <a:t>once.</a:t>
            </a:r>
            <a:endParaRPr lang="en-IN" sz="2400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 smtClean="0"/>
          </a:p>
          <a:p>
            <a:pPr marL="342900" indent="-342900" algn="just">
              <a:buFont typeface="Arial" pitchFamily="34" charset="0"/>
              <a:buChar char="•"/>
              <a:defRPr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dirty="0" smtClean="0"/>
              <a:t>Lecture 18</a:t>
            </a:r>
            <a:br>
              <a:rPr lang="en-US" dirty="0" smtClean="0"/>
            </a:br>
            <a:r>
              <a:rPr lang="en-IN" b="1" dirty="0"/>
              <a:t>Standard Forms of Boolean Expressions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standard forms of </a:t>
            </a:r>
            <a:r>
              <a:rPr lang="en-IN" sz="2400" dirty="0"/>
              <a:t>B</a:t>
            </a:r>
            <a:r>
              <a:rPr lang="en-IN" sz="2400" dirty="0" smtClean="0"/>
              <a:t>oolean expressions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Describe SOP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Acquire the knowledge of standard forms </a:t>
            </a:r>
            <a:r>
              <a:rPr lang="en-IN" sz="2400" dirty="0" smtClean="0"/>
              <a:t>of </a:t>
            </a:r>
            <a:r>
              <a:rPr lang="en-IN" sz="2400" dirty="0"/>
              <a:t>General Expression 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/>
              <a:t>Converting Product Terms to Standard SOP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Standard Forms of Boolean </a:t>
            </a:r>
            <a:r>
              <a:rPr lang="en-IN" sz="2400" dirty="0" smtClean="0"/>
              <a:t>Expressions</a:t>
            </a:r>
          </a:p>
          <a:p>
            <a:r>
              <a:rPr lang="en-IN" sz="2400" dirty="0"/>
              <a:t>Implementation of an </a:t>
            </a:r>
            <a:r>
              <a:rPr lang="en-IN" sz="2400" dirty="0" smtClean="0"/>
              <a:t>SOP</a:t>
            </a:r>
          </a:p>
          <a:p>
            <a:r>
              <a:rPr lang="en-IN" sz="2400" dirty="0"/>
              <a:t>General Expression </a:t>
            </a:r>
            <a:endParaRPr lang="en-IN" sz="2400" dirty="0" smtClean="0"/>
          </a:p>
          <a:p>
            <a:r>
              <a:rPr lang="en-IN" sz="2400" dirty="0"/>
              <a:t>The Standard SOP </a:t>
            </a:r>
            <a:r>
              <a:rPr lang="en-IN" sz="2400" dirty="0" smtClean="0"/>
              <a:t>Form</a:t>
            </a:r>
          </a:p>
          <a:p>
            <a:r>
              <a:rPr lang="en-IN" sz="2400" dirty="0"/>
              <a:t>Converting Product Terms to Standard SOP</a:t>
            </a:r>
          </a:p>
          <a:p>
            <a:r>
              <a:rPr lang="en-IN" sz="2400" dirty="0" err="1" smtClean="0"/>
              <a:t>Minterms</a:t>
            </a:r>
            <a:endParaRPr lang="en-IN" sz="2400" dirty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246540"/>
            <a:ext cx="6884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Standard Forms of Boolean Expressions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843206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All Boolean expressions, regardless of their form, can be converted into either of two standard forms: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65496" y="2895600"/>
            <a:ext cx="495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The </a:t>
            </a:r>
            <a:r>
              <a:rPr lang="en-IN" sz="2400" dirty="0">
                <a:solidFill>
                  <a:srgbClr val="FF0000"/>
                </a:solidFill>
              </a:rPr>
              <a:t>sum-of-products form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The product-of sums </a:t>
            </a:r>
            <a:r>
              <a:rPr lang="en-IN" sz="2400" dirty="0">
                <a:solidFill>
                  <a:srgbClr val="FF0000"/>
                </a:solidFill>
              </a:rPr>
              <a:t>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3893403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Standardization makes the evaluation, simplification, and implementation of Boolean expressions much more systematic and easier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078120"/>
            <a:ext cx="960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Boolean expressions can be manipulated into many forms</a:t>
            </a:r>
          </a:p>
        </p:txBody>
      </p:sp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0" y="228600"/>
            <a:ext cx="4672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Implementation of an SOP</a:t>
            </a:r>
            <a:endParaRPr lang="en-IN" sz="32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28650" y="1663700"/>
            <a:ext cx="4038600" cy="4525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+mj-lt"/>
              </a:rPr>
              <a:t>AND/OR implementation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4605338" y="1663700"/>
            <a:ext cx="4538662" cy="45259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>
                <a:latin typeface="+mj-lt"/>
              </a:rPr>
              <a:t>NAND/NAND implementation</a:t>
            </a:r>
            <a:endParaRPr lang="en-US" sz="2400">
              <a:latin typeface="+mj-lt"/>
            </a:endParaRPr>
          </a:p>
        </p:txBody>
      </p:sp>
      <p:pic>
        <p:nvPicPr>
          <p:cNvPr id="5" name="Picture 5" descr="and-or_im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88269" y="2285206"/>
            <a:ext cx="2424113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nand-nand_i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1656" y="2199481"/>
            <a:ext cx="2424113" cy="310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22325" y="1066800"/>
            <a:ext cx="19984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i="1" dirty="0">
                <a:latin typeface="+mj-lt"/>
              </a:rPr>
              <a:t>X=AB+BCD+AC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93750" y="2663825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A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88988" y="300196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B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04863" y="3519487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B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801626" y="3694112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C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93596" y="3871912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D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03275" y="438785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A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04801" y="4725987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C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111580" y="3695700"/>
            <a:ext cx="304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X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5060950" y="2587625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A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056188" y="2925762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B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072063" y="3443287"/>
            <a:ext cx="320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B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5068826" y="3617912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C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060796" y="3795712"/>
            <a:ext cx="327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D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070475" y="4311650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A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072001" y="4649787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C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8378780" y="3619500"/>
            <a:ext cx="304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+mj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56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04800"/>
            <a:ext cx="47155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General Expression </a:t>
            </a:r>
            <a:r>
              <a:rPr lang="en-US" sz="3200" b="1" dirty="0">
                <a:sym typeface="Wingdings" pitchFamily="2" charset="2"/>
              </a:rPr>
              <a:t> SOP</a:t>
            </a:r>
            <a:endParaRPr lang="en-IN" sz="3200" b="1" dirty="0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000375" y="2514600"/>
            <a:ext cx="1585913" cy="471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38600" y="3024188"/>
            <a:ext cx="2543175" cy="47148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095750" y="3581400"/>
            <a:ext cx="4557713" cy="4714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334125" y="4176713"/>
            <a:ext cx="1485900" cy="471487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813055"/>
              </p:ext>
            </p:extLst>
          </p:nvPr>
        </p:nvGraphicFramePr>
        <p:xfrm>
          <a:off x="1217613" y="2579688"/>
          <a:ext cx="7429500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3" imgW="3288960" imgH="939600" progId="Equation.3">
                  <p:embed/>
                </p:oleObj>
              </mc:Choice>
              <mc:Fallback>
                <p:oleObj name="Equation" r:id="rId3" imgW="3288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579688"/>
                        <a:ext cx="7429500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8600" y="937418"/>
            <a:ext cx="9448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Any logic expression can be changed into SOP form by applying Boolean algebra techniques</a:t>
            </a:r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	ex: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59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200" y="353547"/>
            <a:ext cx="4203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The Standard SOP Form</a:t>
            </a:r>
            <a:endParaRPr lang="en-IN" sz="32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371600"/>
            <a:ext cx="96774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standard SOP expression is one in which </a:t>
            </a:r>
            <a:r>
              <a:rPr lang="en-US" sz="2400" i="1" dirty="0" smtClean="0"/>
              <a:t>all </a:t>
            </a:r>
            <a:r>
              <a:rPr lang="en-US" sz="2400" dirty="0" smtClean="0"/>
              <a:t>the variables in the domain appear </a:t>
            </a:r>
            <a:r>
              <a:rPr lang="en-US" sz="2400" u="sng" dirty="0" smtClean="0"/>
              <a:t>in each product term</a:t>
            </a:r>
            <a:r>
              <a:rPr lang="en-US" sz="2400" dirty="0" smtClean="0"/>
              <a:t> in the expression</a:t>
            </a:r>
          </a:p>
          <a:p>
            <a:pPr lvl="1"/>
            <a:r>
              <a:rPr lang="en-US" sz="2400" dirty="0" smtClean="0"/>
              <a:t>Example: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Standard SOP expressions are important in: </a:t>
            </a:r>
          </a:p>
          <a:p>
            <a:pPr lvl="1"/>
            <a:r>
              <a:rPr lang="en-US" sz="2400" dirty="0" smtClean="0"/>
              <a:t>Constructing truth tables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err="1" smtClean="0"/>
              <a:t>Karnaugh</a:t>
            </a:r>
            <a:r>
              <a:rPr lang="en-US" sz="2400" dirty="0" smtClean="0"/>
              <a:t> map simplification method</a:t>
            </a:r>
            <a:endParaRPr lang="en-US" sz="24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749978"/>
              </p:ext>
            </p:extLst>
          </p:nvPr>
        </p:nvGraphicFramePr>
        <p:xfrm>
          <a:off x="3048000" y="2743200"/>
          <a:ext cx="449648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3" imgW="1638000" imgH="203040" progId="Equation.3">
                  <p:embed/>
                </p:oleObj>
              </mc:Choice>
              <mc:Fallback>
                <p:oleObj name="Equation" r:id="rId3" imgW="1638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449648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028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9984" y="228600"/>
            <a:ext cx="74392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Converting Product Terms to Standard SOP</a:t>
            </a:r>
            <a:endParaRPr lang="en-IN" sz="32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219200"/>
            <a:ext cx="96012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2400" b="1" dirty="0" smtClean="0"/>
              <a:t>Step 1:</a:t>
            </a:r>
            <a:r>
              <a:rPr lang="en-US" sz="2400" dirty="0" smtClean="0"/>
              <a:t> Multiply each nonstandard product term by a term made up of the sum of a missing variable and its complement. This results in two product terms.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/>
              <a:t>As you know, you can multiply anything by 1 without changing its value</a:t>
            </a:r>
          </a:p>
          <a:p>
            <a:pPr algn="just">
              <a:lnSpc>
                <a:spcPct val="90000"/>
              </a:lnSpc>
            </a:pPr>
            <a:r>
              <a:rPr lang="en-US" sz="2400" b="1" dirty="0" smtClean="0"/>
              <a:t>Step 2:</a:t>
            </a:r>
            <a:r>
              <a:rPr lang="en-US" sz="2400" dirty="0" smtClean="0"/>
              <a:t> Repeat step 1 until all resulting product term contains all variables in the domain in either complemented or </a:t>
            </a:r>
            <a:r>
              <a:rPr lang="en-US" sz="2400" dirty="0" err="1" smtClean="0"/>
              <a:t>uncomplemented</a:t>
            </a:r>
            <a:r>
              <a:rPr lang="en-US" sz="2400" dirty="0" smtClean="0"/>
              <a:t> form. In converting a product term to standard form, the number of product terms is doubled for each missing variable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04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667</Words>
  <Application>Microsoft Office PowerPoint</Application>
  <PresentationFormat>A4 Paper (210x297 mm)</PresentationFormat>
  <Paragraphs>119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Symbol</vt:lpstr>
      <vt:lpstr>Webdings</vt:lpstr>
      <vt:lpstr>Wingdings</vt:lpstr>
      <vt:lpstr>Office Theme</vt:lpstr>
      <vt:lpstr>Equation</vt:lpstr>
      <vt:lpstr>Clip</vt:lpstr>
      <vt:lpstr>Document</vt:lpstr>
      <vt:lpstr>PowerPoint Presentation</vt:lpstr>
      <vt:lpstr>Lecture 18 Standard Forms of Boolean Expressions</vt:lpstr>
      <vt:lpstr>Objectives 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359</cp:revision>
  <dcterms:created xsi:type="dcterms:W3CDTF">2006-08-16T00:00:00Z</dcterms:created>
  <dcterms:modified xsi:type="dcterms:W3CDTF">2017-07-07T05:28:25Z</dcterms:modified>
</cp:coreProperties>
</file>