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466" r:id="rId2"/>
    <p:sldId id="468" r:id="rId3"/>
    <p:sldId id="467" r:id="rId4"/>
    <p:sldId id="469" r:id="rId5"/>
    <p:sldId id="491" r:id="rId6"/>
    <p:sldId id="492" r:id="rId7"/>
    <p:sldId id="487" r:id="rId8"/>
    <p:sldId id="493" r:id="rId9"/>
    <p:sldId id="494" r:id="rId10"/>
    <p:sldId id="495" r:id="rId11"/>
    <p:sldId id="486" r:id="rId12"/>
    <p:sldId id="496" r:id="rId13"/>
    <p:sldId id="497" r:id="rId14"/>
    <p:sldId id="498" r:id="rId15"/>
    <p:sldId id="499" r:id="rId16"/>
    <p:sldId id="484" r:id="rId17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BF119E"/>
    <a:srgbClr val="CA0684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6" autoAdjust="0"/>
    <p:restoredTop sz="94624" autoAdjust="0"/>
  </p:normalViewPr>
  <p:slideViewPr>
    <p:cSldViewPr>
      <p:cViewPr varScale="1">
        <p:scale>
          <a:sx n="70" d="100"/>
          <a:sy n="70" d="100"/>
        </p:scale>
        <p:origin x="1230" y="5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62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BD6149-F860-46EB-888F-B7F54A879ACB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C51A9C-BC3B-4640-9559-50261E7C82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051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4DE4C5-FD42-43C3-A107-FC2F226E7727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8B528B-B34F-4B88-8010-3B17FC4A46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389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8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600203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41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41"/>
            <a:ext cx="65214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600203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3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3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3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9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890895" y="6629400"/>
            <a:ext cx="24721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© </a:t>
            </a:r>
            <a:r>
              <a:rPr lang="en-US" sz="1050" dirty="0" smtClean="0">
                <a:solidFill>
                  <a:schemeClr val="bg1"/>
                </a:solidFill>
              </a:rPr>
              <a:t>Ramaiah 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-25757" y="6629400"/>
            <a:ext cx="21771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Faculty of Engineering &amp; Technology</a:t>
            </a:r>
            <a:endParaRPr lang="en-US" sz="105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2" y="273053"/>
            <a:ext cx="553772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6890895" y="6655158"/>
            <a:ext cx="24721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©</a:t>
            </a:r>
            <a:r>
              <a:rPr lang="en-US" sz="1050" baseline="0" dirty="0" smtClean="0">
                <a:solidFill>
                  <a:schemeClr val="bg1"/>
                </a:solidFill>
              </a:rPr>
              <a:t> </a:t>
            </a:r>
            <a:r>
              <a:rPr lang="en-US" sz="1050" dirty="0" smtClean="0">
                <a:solidFill>
                  <a:schemeClr val="bg1"/>
                </a:solidFill>
              </a:rPr>
              <a:t>Ramaiah </a:t>
            </a:r>
            <a:r>
              <a:rPr lang="en-US" sz="1050" dirty="0" smtClean="0">
                <a:solidFill>
                  <a:schemeClr val="bg1"/>
                </a:solidFill>
              </a:rPr>
              <a:t>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25757" y="6655158"/>
            <a:ext cx="21771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Faculty of Engineering &amp; Technology</a:t>
            </a:r>
            <a:endParaRPr lang="en-US" sz="105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6200" y="6156078"/>
            <a:ext cx="414564" cy="52430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gif"/><Relationship Id="rId4" Type="http://schemas.openxmlformats.org/officeDocument/2006/relationships/image" Target="../media/image5.gi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gif"/><Relationship Id="rId4" Type="http://schemas.openxmlformats.org/officeDocument/2006/relationships/image" Target="../media/image5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144" y="1676400"/>
            <a:ext cx="9067800" cy="928688"/>
          </a:xfrm>
        </p:spPr>
        <p:txBody>
          <a:bodyPr>
            <a:noAutofit/>
          </a:bodyPr>
          <a:lstStyle/>
          <a:p>
            <a:r>
              <a:rPr lang="en-US" dirty="0" smtClean="0"/>
              <a:t>Lecture 2</a:t>
            </a:r>
            <a:br>
              <a:rPr lang="en-US" dirty="0" smtClean="0"/>
            </a:br>
            <a:r>
              <a:rPr lang="en-US" b="1" dirty="0" smtClean="0"/>
              <a:t>Introduction </a:t>
            </a:r>
            <a:r>
              <a:rPr lang="en-US" b="1" dirty="0"/>
              <a:t>to Digital Electronics</a:t>
            </a:r>
            <a:r>
              <a:rPr lang="en-US" dirty="0"/>
              <a:t/>
            </a:r>
            <a:br>
              <a:rPr lang="en-US" dirty="0"/>
            </a:b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3082823" y="3862389"/>
            <a:ext cx="3678443" cy="11757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8606" indent="-278606" algn="ctr">
              <a:spcBef>
                <a:spcPct val="20000"/>
              </a:spcBef>
              <a:defRPr/>
            </a:pPr>
            <a:r>
              <a:rPr lang="en-US" sz="3200" dirty="0">
                <a:solidFill>
                  <a:schemeClr val="tx1">
                    <a:tint val="75000"/>
                  </a:schemeClr>
                </a:solidFill>
              </a:rPr>
              <a:t>Lecture delivered by</a:t>
            </a:r>
            <a:r>
              <a:rPr lang="en-US" sz="3200" dirty="0" smtClean="0">
                <a:solidFill>
                  <a:schemeClr val="tx1">
                    <a:tint val="75000"/>
                  </a:schemeClr>
                </a:solidFill>
              </a:rPr>
              <a:t>:</a:t>
            </a:r>
          </a:p>
          <a:p>
            <a:pPr marL="687705">
              <a:spcBef>
                <a:spcPts val="765"/>
              </a:spcBef>
              <a:defRPr/>
            </a:pPr>
            <a:r>
              <a:rPr lang="en-US" sz="3200" spc="10" dirty="0">
                <a:solidFill>
                  <a:srgbClr val="888888"/>
                </a:solidFill>
                <a:cs typeface="Calibri"/>
              </a:rPr>
              <a:t>Deepak V.</a:t>
            </a:r>
            <a:endParaRPr lang="en-US" sz="3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2605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159224"/>
            <a:ext cx="8915400" cy="1143000"/>
          </a:xfrm>
        </p:spPr>
        <p:txBody>
          <a:bodyPr>
            <a:normAutofit/>
          </a:bodyPr>
          <a:lstStyle/>
          <a:p>
            <a:r>
              <a:rPr lang="fr-FR" sz="3200" b="1" dirty="0" err="1"/>
              <a:t>Negative</a:t>
            </a:r>
            <a:r>
              <a:rPr lang="fr-FR" sz="3200" b="1" dirty="0"/>
              <a:t> </a:t>
            </a:r>
            <a:r>
              <a:rPr lang="fr-FR" sz="3200" b="1" dirty="0" err="1"/>
              <a:t>Logic</a:t>
            </a:r>
            <a:r>
              <a:rPr lang="fr-FR" sz="3200" b="1" dirty="0"/>
              <a:t> System</a:t>
            </a:r>
            <a:endParaRPr lang="en-US" sz="3200" b="1" dirty="0"/>
          </a:p>
        </p:txBody>
      </p:sp>
      <p:sp>
        <p:nvSpPr>
          <p:cNvPr id="4" name="Rectangle 3"/>
          <p:cNvSpPr/>
          <p:nvPr/>
        </p:nvSpPr>
        <p:spPr>
          <a:xfrm>
            <a:off x="0" y="840559"/>
            <a:ext cx="9906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 0 is represented by HIGH and a 1 is represented by </a:t>
            </a:r>
            <a:r>
              <a:rPr lang="en-US" sz="2400" dirty="0" smtClean="0"/>
              <a:t>LOW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Also called ACTIVE LOW LOGIC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81000" y="381000"/>
            <a:ext cx="8305800" cy="4572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>
              <a:solidFill>
                <a:schemeClr val="accent3"/>
              </a:solidFill>
            </a:endParaRPr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7391400" y="3657600"/>
            <a:ext cx="0" cy="609600"/>
          </a:xfrm>
          <a:prstGeom prst="line">
            <a:avLst/>
          </a:prstGeom>
          <a:noFill/>
          <a:ln w="476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14" name="Picture 4" descr="0_lg_nwm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828800"/>
            <a:ext cx="2286000" cy="2286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</p:pic>
      <p:pic>
        <p:nvPicPr>
          <p:cNvPr id="15" name="Picture 5" descr="1_lg_nwm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24600" y="1828800"/>
            <a:ext cx="2286000" cy="2286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</p:pic>
      <p:pic>
        <p:nvPicPr>
          <p:cNvPr id="16" name="Picture 6" descr="l_lg_nwm"/>
          <p:cNvPicPr>
            <a:picLocks noChangeAspect="1" noChangeArrowheads="1" noCrop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24600" y="3886200"/>
            <a:ext cx="2286000" cy="2286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</p:pic>
      <p:pic>
        <p:nvPicPr>
          <p:cNvPr id="17" name="Picture 7" descr="h_lg_nwm"/>
          <p:cNvPicPr>
            <a:picLocks noChangeAspect="1" noChangeArrowheads="1" noCrop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371600" y="3886200"/>
            <a:ext cx="2286000" cy="2286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</p:pic>
      <p:sp>
        <p:nvSpPr>
          <p:cNvPr id="18" name="Line 8"/>
          <p:cNvSpPr>
            <a:spLocks noChangeShapeType="1"/>
          </p:cNvSpPr>
          <p:nvPr/>
        </p:nvSpPr>
        <p:spPr bwMode="auto">
          <a:xfrm>
            <a:off x="2514600" y="3657600"/>
            <a:ext cx="0" cy="609600"/>
          </a:xfrm>
          <a:prstGeom prst="line">
            <a:avLst/>
          </a:prstGeom>
          <a:noFill/>
          <a:ln w="476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" name="Line 9"/>
          <p:cNvSpPr>
            <a:spLocks noChangeShapeType="1"/>
          </p:cNvSpPr>
          <p:nvPr/>
        </p:nvSpPr>
        <p:spPr bwMode="auto">
          <a:xfrm>
            <a:off x="7467600" y="3657600"/>
            <a:ext cx="0" cy="609600"/>
          </a:xfrm>
          <a:prstGeom prst="line">
            <a:avLst/>
          </a:prstGeom>
          <a:noFill/>
          <a:ln w="476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532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 animBg="1"/>
      <p:bldP spid="18" grpId="0" animBg="1"/>
      <p:bldP spid="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159224"/>
            <a:ext cx="8915400" cy="1143000"/>
          </a:xfrm>
        </p:spPr>
        <p:txBody>
          <a:bodyPr>
            <a:normAutofit/>
          </a:bodyPr>
          <a:lstStyle/>
          <a:p>
            <a:r>
              <a:rPr lang="en-US" sz="3200" b="1" dirty="0"/>
              <a:t>Binary Values: Other Physical Quantities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19138" y="1314450"/>
            <a:ext cx="7772400" cy="502761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smtClean="0"/>
              <a:t>What are other physical quantities represent 0 and 1</a:t>
            </a:r>
          </a:p>
          <a:p>
            <a:pPr lvl="1"/>
            <a:r>
              <a:rPr lang="en-US" sz="2400" dirty="0" smtClean="0"/>
              <a:t>CPU      </a:t>
            </a:r>
            <a:r>
              <a:rPr lang="en-US" sz="2400" dirty="0" smtClean="0">
                <a:solidFill>
                  <a:schemeClr val="hlink"/>
                </a:solidFill>
              </a:rPr>
              <a:t>Voltage</a:t>
            </a:r>
          </a:p>
          <a:p>
            <a:pPr lvl="1"/>
            <a:r>
              <a:rPr lang="en-US" sz="2400" dirty="0" smtClean="0"/>
              <a:t>Disk</a:t>
            </a:r>
          </a:p>
          <a:p>
            <a:pPr lvl="1"/>
            <a:r>
              <a:rPr lang="en-US" sz="2400" dirty="0" smtClean="0"/>
              <a:t>CD         </a:t>
            </a:r>
            <a:r>
              <a:rPr lang="en-US" sz="2400" dirty="0" smtClean="0">
                <a:solidFill>
                  <a:schemeClr val="hlink"/>
                </a:solidFill>
              </a:rPr>
              <a:t>Surface Pits/Light</a:t>
            </a:r>
            <a:endParaRPr lang="en-US" sz="2400" dirty="0" smtClean="0"/>
          </a:p>
          <a:p>
            <a:pPr lvl="1"/>
            <a:r>
              <a:rPr lang="en-US" sz="2400" dirty="0" smtClean="0"/>
              <a:t>Dynamic RAM </a:t>
            </a:r>
            <a:r>
              <a:rPr lang="en-US" sz="2400" dirty="0">
                <a:solidFill>
                  <a:schemeClr val="hlink"/>
                </a:solidFill>
              </a:rPr>
              <a:t>Electrical Charge</a:t>
            </a:r>
          </a:p>
          <a:p>
            <a:pPr lvl="1"/>
            <a:endParaRPr lang="en-US" sz="2400" dirty="0" smtClean="0"/>
          </a:p>
          <a:p>
            <a:pPr lvl="1"/>
            <a:endParaRPr lang="en-US" sz="2000" dirty="0" smtClean="0"/>
          </a:p>
          <a:p>
            <a:pPr lvl="1">
              <a:buFontTx/>
              <a:buNone/>
            </a:pPr>
            <a:endParaRPr lang="en-US" sz="2000" dirty="0" smtClean="0"/>
          </a:p>
          <a:p>
            <a:pPr lvl="1"/>
            <a:endParaRPr lang="en-US" sz="20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2133600" y="2286000"/>
            <a:ext cx="35116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2400" dirty="0" smtClean="0">
                <a:solidFill>
                  <a:schemeClr val="hlink"/>
                </a:solidFill>
              </a:rPr>
              <a:t>    Magnetic </a:t>
            </a:r>
            <a:r>
              <a:rPr lang="en-US" sz="2400" dirty="0">
                <a:solidFill>
                  <a:schemeClr val="hlink"/>
                </a:solidFill>
              </a:rPr>
              <a:t>Field Direction</a:t>
            </a:r>
          </a:p>
        </p:txBody>
      </p:sp>
    </p:spTree>
    <p:extLst>
      <p:ext uri="{BB962C8B-B14F-4D97-AF65-F5344CB8AC3E}">
        <p14:creationId xmlns:p14="http://schemas.microsoft.com/office/powerpoint/2010/main" val="348969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159224"/>
            <a:ext cx="8915400" cy="11430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Codes</a:t>
            </a:r>
            <a:endParaRPr lang="en-US" sz="3200" b="1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0" y="914400"/>
            <a:ext cx="9906000" cy="502761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 smtClean="0"/>
              <a:t>Groups of bits (combination of 1s and 0s), called codes, are used to represent numbers, letters, symbols, instructions, and anything else required in a given application</a:t>
            </a:r>
          </a:p>
          <a:p>
            <a:pPr algn="just"/>
            <a:r>
              <a:rPr lang="en-US" sz="2400" dirty="0" smtClean="0"/>
              <a:t>The American Standard Code for Information Interchange (ASCII) – pronounced “</a:t>
            </a:r>
            <a:r>
              <a:rPr lang="en-US" sz="2400" dirty="0" err="1" smtClean="0"/>
              <a:t>askee</a:t>
            </a:r>
            <a:r>
              <a:rPr lang="en-US" sz="2400" dirty="0" smtClean="0"/>
              <a:t>” – is a universally accepted alphanumeric code used in most computers and other electronic equipment</a:t>
            </a:r>
          </a:p>
          <a:p>
            <a:pPr lvl="1" algn="just"/>
            <a:endParaRPr lang="en-US" sz="2000" dirty="0" smtClean="0"/>
          </a:p>
          <a:p>
            <a:pPr lvl="1" algn="just"/>
            <a:endParaRPr lang="en-US" sz="1800" dirty="0" smtClean="0"/>
          </a:p>
          <a:p>
            <a:pPr lvl="1" algn="just"/>
            <a:endParaRPr lang="en-US" sz="1800" dirty="0" smtClean="0"/>
          </a:p>
          <a:p>
            <a:pPr lvl="1" algn="just"/>
            <a:endParaRPr lang="en-US" sz="1800" dirty="0" smtClean="0"/>
          </a:p>
        </p:txBody>
      </p:sp>
      <p:pic>
        <p:nvPicPr>
          <p:cNvPr id="5" name="Picture 10" descr="0_lg_nwm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3962400"/>
            <a:ext cx="1752600" cy="1752600"/>
          </a:xfrm>
          <a:prstGeom prst="rect">
            <a:avLst/>
          </a:prstGeom>
          <a:noFill/>
        </p:spPr>
      </p:pic>
      <p:pic>
        <p:nvPicPr>
          <p:cNvPr id="6" name="Picture 13" descr="1_lg_nwm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33600" y="3962400"/>
            <a:ext cx="1752600" cy="1752600"/>
          </a:xfrm>
          <a:prstGeom prst="rect">
            <a:avLst/>
          </a:prstGeom>
          <a:noFill/>
        </p:spPr>
      </p:pic>
      <p:pic>
        <p:nvPicPr>
          <p:cNvPr id="8" name="Picture 14" descr="1_lg_nwm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00400" y="3962400"/>
            <a:ext cx="1752600" cy="1752600"/>
          </a:xfrm>
          <a:prstGeom prst="rect">
            <a:avLst/>
          </a:prstGeom>
          <a:noFill/>
        </p:spPr>
      </p:pic>
      <p:pic>
        <p:nvPicPr>
          <p:cNvPr id="9" name="Picture 15" descr="1_lg_nwm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67600" y="3962400"/>
            <a:ext cx="1752600" cy="1752600"/>
          </a:xfrm>
          <a:prstGeom prst="rect">
            <a:avLst/>
          </a:prstGeom>
          <a:noFill/>
        </p:spPr>
      </p:pic>
      <p:pic>
        <p:nvPicPr>
          <p:cNvPr id="10" name="Picture 16" descr="0_lg_nwm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67200" y="3962400"/>
            <a:ext cx="1752600" cy="1752600"/>
          </a:xfrm>
          <a:prstGeom prst="rect">
            <a:avLst/>
          </a:prstGeom>
          <a:noFill/>
        </p:spPr>
      </p:pic>
      <p:pic>
        <p:nvPicPr>
          <p:cNvPr id="11" name="Picture 17" descr="0_lg_nwm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0" y="3962400"/>
            <a:ext cx="1752600" cy="1752600"/>
          </a:xfrm>
          <a:prstGeom prst="rect">
            <a:avLst/>
          </a:prstGeom>
          <a:noFill/>
        </p:spPr>
      </p:pic>
      <p:pic>
        <p:nvPicPr>
          <p:cNvPr id="13" name="Picture 18" descr="0_lg_nwm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00800" y="3962400"/>
            <a:ext cx="1752600" cy="1752600"/>
          </a:xfrm>
          <a:prstGeom prst="rect">
            <a:avLst/>
          </a:prstGeom>
          <a:noFill/>
        </p:spPr>
      </p:pic>
      <p:sp>
        <p:nvSpPr>
          <p:cNvPr id="14" name="Line 20"/>
          <p:cNvSpPr>
            <a:spLocks noChangeShapeType="1"/>
          </p:cNvSpPr>
          <p:nvPr/>
        </p:nvSpPr>
        <p:spPr bwMode="auto">
          <a:xfrm>
            <a:off x="5143500" y="5410200"/>
            <a:ext cx="0" cy="609600"/>
          </a:xfrm>
          <a:prstGeom prst="line">
            <a:avLst/>
          </a:prstGeom>
          <a:noFill/>
          <a:ln w="4762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121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159224"/>
            <a:ext cx="8915400" cy="1143000"/>
          </a:xfrm>
        </p:spPr>
        <p:txBody>
          <a:bodyPr>
            <a:normAutofit/>
          </a:bodyPr>
          <a:lstStyle/>
          <a:p>
            <a:r>
              <a:rPr lang="en-US" sz="3200" b="1" dirty="0"/>
              <a:t>ASCII</a:t>
            </a:r>
          </a:p>
        </p:txBody>
      </p:sp>
      <p:pic>
        <p:nvPicPr>
          <p:cNvPr id="12" name="Picture 15" descr="tab20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609600"/>
            <a:ext cx="8572500" cy="5579146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838200" y="533400"/>
            <a:ext cx="685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507237" y="6216042"/>
            <a:ext cx="1272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Table: ASCII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919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159224"/>
            <a:ext cx="8915400" cy="1143000"/>
          </a:xfrm>
        </p:spPr>
        <p:txBody>
          <a:bodyPr>
            <a:normAutofit/>
          </a:bodyPr>
          <a:lstStyle/>
          <a:p>
            <a:r>
              <a:rPr lang="en-US" sz="3200" b="1" dirty="0"/>
              <a:t>Digital Waveforms </a:t>
            </a:r>
          </a:p>
        </p:txBody>
      </p:sp>
      <p:pic>
        <p:nvPicPr>
          <p:cNvPr id="4" name="Picture 10" descr="fig10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981200"/>
            <a:ext cx="7620000" cy="4430713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0" y="840559"/>
            <a:ext cx="9906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Digital waveforms consists of a series of pulses, (voltage levels that are changing back and forth between the HIGH and LOW levels</a:t>
            </a:r>
          </a:p>
        </p:txBody>
      </p:sp>
      <p:sp>
        <p:nvSpPr>
          <p:cNvPr id="3" name="Rectangle 2"/>
          <p:cNvSpPr/>
          <p:nvPr/>
        </p:nvSpPr>
        <p:spPr>
          <a:xfrm>
            <a:off x="990600" y="5715000"/>
            <a:ext cx="14478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566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026"/>
          <p:cNvSpPr txBox="1">
            <a:spLocks noChangeArrowheads="1"/>
          </p:cNvSpPr>
          <p:nvPr/>
        </p:nvSpPr>
        <p:spPr>
          <a:xfrm>
            <a:off x="609600" y="275750"/>
            <a:ext cx="8305800" cy="4572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dirty="0"/>
              <a:t>Pulse Train </a:t>
            </a:r>
          </a:p>
        </p:txBody>
      </p:sp>
      <p:sp>
        <p:nvSpPr>
          <p:cNvPr id="10" name="Rectangle 1027"/>
          <p:cNvSpPr txBox="1">
            <a:spLocks noChangeArrowheads="1"/>
          </p:cNvSpPr>
          <p:nvPr/>
        </p:nvSpPr>
        <p:spPr>
          <a:xfrm>
            <a:off x="990600" y="4343400"/>
            <a:ext cx="7239000" cy="6096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dirty="0" smtClean="0">
                <a:solidFill>
                  <a:schemeClr val="bg1"/>
                </a:solidFill>
              </a:rPr>
              <a:t>Digital waveforms are sometimes called pulse trains.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  <p:pic>
        <p:nvPicPr>
          <p:cNvPr id="11" name="Picture 1030" descr="modern_train_lights_speeding_lg_nwm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24200" y="1066800"/>
            <a:ext cx="2895600" cy="2895600"/>
          </a:xfrm>
          <a:prstGeom prst="rect">
            <a:avLst/>
          </a:prstGeom>
          <a:noFill/>
        </p:spPr>
      </p:pic>
      <p:pic>
        <p:nvPicPr>
          <p:cNvPr id="12" name="Picture 1031" descr="fig108c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35063" y="5281612"/>
            <a:ext cx="6713537" cy="738188"/>
          </a:xfrm>
          <a:prstGeom prst="rect">
            <a:avLst/>
          </a:prstGeom>
          <a:noFill/>
        </p:spPr>
      </p:pic>
      <p:sp>
        <p:nvSpPr>
          <p:cNvPr id="14" name="Rectangle 13"/>
          <p:cNvSpPr/>
          <p:nvPr/>
        </p:nvSpPr>
        <p:spPr>
          <a:xfrm>
            <a:off x="1003110" y="4343400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Digital waveforms are sometimes called pulse trains</a:t>
            </a:r>
          </a:p>
        </p:txBody>
      </p:sp>
    </p:spTree>
    <p:extLst>
      <p:ext uri="{BB962C8B-B14F-4D97-AF65-F5344CB8AC3E}">
        <p14:creationId xmlns:p14="http://schemas.microsoft.com/office/powerpoint/2010/main" val="2933301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57180" y="152400"/>
            <a:ext cx="1808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Summary</a:t>
            </a:r>
            <a:endParaRPr lang="en-US" sz="3200" b="1" dirty="0"/>
          </a:p>
        </p:txBody>
      </p:sp>
      <p:sp>
        <p:nvSpPr>
          <p:cNvPr id="3" name="Rectangle 2"/>
          <p:cNvSpPr/>
          <p:nvPr/>
        </p:nvSpPr>
        <p:spPr>
          <a:xfrm>
            <a:off x="17060" y="737175"/>
            <a:ext cx="988894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For digital systems, the variable takes on discrete values </a:t>
            </a:r>
            <a:endParaRPr lang="en-US" sz="2400" dirty="0" smtClean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Two level, or binary values are the most prevalent values in digital systems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The two digits in the binary system, 1 and 0, are called bits, which is a contraction of the words binary digit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Groups of bits (combination of 1s and 0s), called codes, are used to represent numbers, letters, symbols, instructions, and anything else required in a </a:t>
            </a:r>
            <a:r>
              <a:rPr lang="en-US" sz="2400"/>
              <a:t>given </a:t>
            </a:r>
            <a:r>
              <a:rPr lang="en-US" sz="2400" smtClean="0"/>
              <a:t>application.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2151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anchor="t"/>
          <a:lstStyle/>
          <a:p>
            <a:r>
              <a:rPr lang="ms-MY" sz="3200" b="1" dirty="0" smtClean="0"/>
              <a:t>Objectives</a:t>
            </a:r>
            <a:r>
              <a:rPr lang="ms-MY" sz="3200" b="1" dirty="0"/>
              <a:t/>
            </a:r>
            <a:br>
              <a:rPr lang="ms-MY" sz="3200" b="1" dirty="0"/>
            </a:br>
            <a:endParaRPr lang="en-US" sz="32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219200"/>
            <a:ext cx="9905999" cy="3677345"/>
          </a:xfrm>
        </p:spPr>
        <p:txBody>
          <a:bodyPr/>
          <a:lstStyle/>
          <a:p>
            <a:pPr marL="0" indent="0">
              <a:buNone/>
            </a:pPr>
            <a:r>
              <a:rPr lang="en-IN" sz="2800" dirty="0"/>
              <a:t>At the end of this lecture, student will be able to: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smtClean="0"/>
              <a:t>Describe Digital Signal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smtClean="0"/>
              <a:t>Acquire </a:t>
            </a:r>
            <a:r>
              <a:rPr lang="en-US" sz="2400" dirty="0"/>
              <a:t>the knowledge of Binary </a:t>
            </a:r>
            <a:r>
              <a:rPr lang="en-US" sz="2400" dirty="0" smtClean="0"/>
              <a:t>Digits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smtClean="0"/>
              <a:t>Outline Positive </a:t>
            </a:r>
            <a:r>
              <a:rPr lang="en-US" sz="2400" dirty="0"/>
              <a:t>Logic </a:t>
            </a:r>
            <a:r>
              <a:rPr lang="en-US" sz="2400" dirty="0" smtClean="0"/>
              <a:t>System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smtClean="0"/>
              <a:t>Outline Negative </a:t>
            </a:r>
            <a:r>
              <a:rPr lang="en-US" sz="2400" dirty="0"/>
              <a:t>Logic </a:t>
            </a:r>
            <a:r>
              <a:rPr lang="en-US" sz="2400" dirty="0" smtClean="0"/>
              <a:t>System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Acquire the knowledge of</a:t>
            </a:r>
            <a:r>
              <a:rPr lang="en-US" sz="2400" dirty="0" smtClean="0"/>
              <a:t> </a:t>
            </a:r>
            <a:r>
              <a:rPr lang="en-US" sz="2400" dirty="0"/>
              <a:t>Codes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pPr marL="457200" lvl="1" indent="0">
              <a:lnSpc>
                <a:spcPct val="90000"/>
              </a:lnSpc>
              <a:buNone/>
            </a:pPr>
            <a:endParaRPr lang="ms-MY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ms-MY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5357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28600"/>
            <a:ext cx="7243763" cy="928688"/>
          </a:xfrm>
        </p:spPr>
        <p:txBody>
          <a:bodyPr/>
          <a:lstStyle/>
          <a:p>
            <a:r>
              <a:rPr lang="en-US" sz="3200" b="1" dirty="0" smtClean="0"/>
              <a:t>Topics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58" y="703820"/>
            <a:ext cx="7243763" cy="3677345"/>
          </a:xfrm>
        </p:spPr>
        <p:txBody>
          <a:bodyPr>
            <a:noAutofit/>
          </a:bodyPr>
          <a:lstStyle/>
          <a:p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Digital </a:t>
            </a:r>
            <a:r>
              <a:rPr lang="en-US" sz="2400" dirty="0" smtClean="0"/>
              <a:t>Signals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Binary Digits 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Positive Logic </a:t>
            </a:r>
            <a:r>
              <a:rPr lang="en-US" sz="2400" dirty="0" smtClean="0"/>
              <a:t>System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Negative Logic System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8543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159224"/>
            <a:ext cx="8915400" cy="1143000"/>
          </a:xfrm>
        </p:spPr>
        <p:txBody>
          <a:bodyPr>
            <a:normAutofit/>
          </a:bodyPr>
          <a:lstStyle/>
          <a:p>
            <a:r>
              <a:rPr lang="en-US" sz="3200" b="1" dirty="0"/>
              <a:t>Digital Signals</a:t>
            </a:r>
          </a:p>
        </p:txBody>
      </p:sp>
      <p:sp>
        <p:nvSpPr>
          <p:cNvPr id="4" name="Rectangle 12"/>
          <p:cNvSpPr txBox="1">
            <a:spLocks noChangeArrowheads="1"/>
          </p:cNvSpPr>
          <p:nvPr/>
        </p:nvSpPr>
        <p:spPr>
          <a:xfrm>
            <a:off x="228600" y="990600"/>
            <a:ext cx="9677400" cy="502761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90000"/>
              </a:lnSpc>
            </a:pPr>
            <a:r>
              <a:rPr lang="en-US" sz="2400" dirty="0" smtClean="0"/>
              <a:t>An information variable represented by physical quantity </a:t>
            </a:r>
          </a:p>
          <a:p>
            <a:pPr algn="just">
              <a:lnSpc>
                <a:spcPct val="90000"/>
              </a:lnSpc>
            </a:pPr>
            <a:r>
              <a:rPr lang="en-US" sz="2400" dirty="0" smtClean="0"/>
              <a:t>For digital systems, the variable takes on discrete values  </a:t>
            </a:r>
          </a:p>
          <a:p>
            <a:pPr algn="just">
              <a:lnSpc>
                <a:spcPct val="90000"/>
              </a:lnSpc>
            </a:pPr>
            <a:r>
              <a:rPr lang="en-US" sz="2400" dirty="0" smtClean="0"/>
              <a:t>Two level, or binary values are the most prevalent values in digital systems</a:t>
            </a:r>
          </a:p>
          <a:p>
            <a:pPr algn="just">
              <a:lnSpc>
                <a:spcPct val="90000"/>
              </a:lnSpc>
            </a:pPr>
            <a:r>
              <a:rPr lang="en-US" sz="2400" dirty="0" smtClean="0"/>
              <a:t>Binary values are represented abstractly by:</a:t>
            </a:r>
          </a:p>
          <a:p>
            <a:pPr lvl="1" algn="just">
              <a:lnSpc>
                <a:spcPct val="90000"/>
              </a:lnSpc>
            </a:pPr>
            <a:r>
              <a:rPr lang="en-US" sz="2000" dirty="0" smtClean="0">
                <a:solidFill>
                  <a:srgbClr val="FF0000"/>
                </a:solidFill>
              </a:rPr>
              <a:t> digits 0 and 1</a:t>
            </a:r>
          </a:p>
          <a:p>
            <a:pPr lvl="1" algn="just">
              <a:lnSpc>
                <a:spcPct val="90000"/>
              </a:lnSpc>
            </a:pPr>
            <a:r>
              <a:rPr lang="en-US" sz="2000" dirty="0" smtClean="0">
                <a:solidFill>
                  <a:srgbClr val="FF0000"/>
                </a:solidFill>
              </a:rPr>
              <a:t> words (symbols) False (F) and True (T)</a:t>
            </a:r>
          </a:p>
          <a:p>
            <a:pPr lvl="1" algn="just">
              <a:lnSpc>
                <a:spcPct val="90000"/>
              </a:lnSpc>
            </a:pPr>
            <a:r>
              <a:rPr lang="en-US" sz="2000" dirty="0" smtClean="0">
                <a:solidFill>
                  <a:srgbClr val="FF0000"/>
                </a:solidFill>
              </a:rPr>
              <a:t> words (symbols) Low (L) and High (H) </a:t>
            </a:r>
          </a:p>
          <a:p>
            <a:pPr lvl="1" algn="just">
              <a:lnSpc>
                <a:spcPct val="90000"/>
              </a:lnSpc>
            </a:pPr>
            <a:r>
              <a:rPr lang="en-US" sz="2000" dirty="0" smtClean="0">
                <a:solidFill>
                  <a:srgbClr val="FF0000"/>
                </a:solidFill>
              </a:rPr>
              <a:t> and words On and Off</a:t>
            </a:r>
          </a:p>
          <a:p>
            <a:pPr algn="just">
              <a:lnSpc>
                <a:spcPct val="90000"/>
              </a:lnSpc>
            </a:pPr>
            <a:r>
              <a:rPr lang="en-US" sz="2400" dirty="0" smtClean="0"/>
              <a:t>Binary values are represented by values or ranges of values of physical quantities</a:t>
            </a:r>
          </a:p>
        </p:txBody>
      </p:sp>
    </p:spTree>
    <p:extLst>
      <p:ext uri="{BB962C8B-B14F-4D97-AF65-F5344CB8AC3E}">
        <p14:creationId xmlns:p14="http://schemas.microsoft.com/office/powerpoint/2010/main" val="110768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159224"/>
            <a:ext cx="8915400" cy="1143000"/>
          </a:xfrm>
        </p:spPr>
        <p:txBody>
          <a:bodyPr>
            <a:normAutofit/>
          </a:bodyPr>
          <a:lstStyle/>
          <a:p>
            <a:r>
              <a:rPr lang="en-US" sz="3200" b="1" dirty="0"/>
              <a:t>Binary Digits</a:t>
            </a:r>
          </a:p>
        </p:txBody>
      </p:sp>
      <p:sp>
        <p:nvSpPr>
          <p:cNvPr id="4" name="Rectangle 12"/>
          <p:cNvSpPr txBox="1">
            <a:spLocks noChangeArrowheads="1"/>
          </p:cNvSpPr>
          <p:nvPr/>
        </p:nvSpPr>
        <p:spPr>
          <a:xfrm>
            <a:off x="0" y="990600"/>
            <a:ext cx="9906000" cy="502761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400" dirty="0"/>
              <a:t>The two digits in the binary system, 1 and 0, are called bits, which is a contraction of the words binary digit</a:t>
            </a:r>
            <a:endParaRPr lang="en-US" sz="2400" dirty="0" smtClean="0"/>
          </a:p>
        </p:txBody>
      </p:sp>
      <p:pic>
        <p:nvPicPr>
          <p:cNvPr id="9" name="Picture 5" descr="0_lg_nwm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2286000"/>
            <a:ext cx="3429000" cy="3429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2">
                <a:lumMod val="50000"/>
              </a:schemeClr>
            </a:solidFill>
          </a:ln>
        </p:spPr>
      </p:pic>
      <p:pic>
        <p:nvPicPr>
          <p:cNvPr id="10" name="Picture 6" descr="1_lg_nwm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81600" y="2271713"/>
            <a:ext cx="3443288" cy="344328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2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46881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159224"/>
            <a:ext cx="8915400" cy="1143000"/>
          </a:xfrm>
        </p:spPr>
        <p:txBody>
          <a:bodyPr>
            <a:normAutofit/>
          </a:bodyPr>
          <a:lstStyle/>
          <a:p>
            <a:r>
              <a:rPr lang="en-US" sz="3200" b="1" dirty="0"/>
              <a:t>How to represent 0 and 1</a:t>
            </a:r>
          </a:p>
        </p:txBody>
      </p:sp>
      <p:sp>
        <p:nvSpPr>
          <p:cNvPr id="4" name="Rectangle 12"/>
          <p:cNvSpPr txBox="1">
            <a:spLocks noChangeArrowheads="1"/>
          </p:cNvSpPr>
          <p:nvPr/>
        </p:nvSpPr>
        <p:spPr>
          <a:xfrm>
            <a:off x="0" y="990600"/>
            <a:ext cx="9906000" cy="502761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90000"/>
              </a:lnSpc>
            </a:pPr>
            <a:r>
              <a:rPr lang="en-US" sz="2400" dirty="0"/>
              <a:t>In digital circuits, two different voltage levels are used to represent the two </a:t>
            </a:r>
            <a:r>
              <a:rPr lang="en-US" sz="2400" dirty="0" smtClean="0"/>
              <a:t>bits </a:t>
            </a:r>
            <a:endParaRPr lang="en-US" sz="2400" dirty="0"/>
          </a:p>
          <a:p>
            <a:pPr algn="just">
              <a:lnSpc>
                <a:spcPct val="90000"/>
              </a:lnSpc>
            </a:pPr>
            <a:r>
              <a:rPr lang="en-US" sz="2400" dirty="0" smtClean="0"/>
              <a:t>The </a:t>
            </a:r>
            <a:r>
              <a:rPr lang="en-US" sz="2400" dirty="0"/>
              <a:t>higher/lower voltage level is referred to as a HIGH/LOW, or </a:t>
            </a:r>
            <a:r>
              <a:rPr lang="en-US" sz="2400" dirty="0" smtClean="0"/>
              <a:t>H/L</a:t>
            </a:r>
            <a:endParaRPr lang="en-US" sz="2400" dirty="0"/>
          </a:p>
        </p:txBody>
      </p:sp>
      <p:pic>
        <p:nvPicPr>
          <p:cNvPr id="8" name="Picture 8" descr="h_lg_nwm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57600" y="2133600"/>
            <a:ext cx="2133600" cy="2133600"/>
          </a:xfrm>
          <a:prstGeom prst="rect">
            <a:avLst/>
          </a:prstGeom>
          <a:noFill/>
        </p:spPr>
      </p:pic>
      <p:pic>
        <p:nvPicPr>
          <p:cNvPr id="11" name="Picture 9" descr="l_lg_nwm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57600" y="4495800"/>
            <a:ext cx="2133600" cy="2133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6798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159224"/>
            <a:ext cx="8915400" cy="1143000"/>
          </a:xfrm>
        </p:spPr>
        <p:txBody>
          <a:bodyPr>
            <a:normAutofit/>
          </a:bodyPr>
          <a:lstStyle/>
          <a:p>
            <a:r>
              <a:rPr lang="fr-FR" sz="3200" b="1" dirty="0"/>
              <a:t>Signal </a:t>
            </a:r>
            <a:r>
              <a:rPr lang="fr-FR" sz="3200" b="1" dirty="0" err="1"/>
              <a:t>Example</a:t>
            </a:r>
            <a:r>
              <a:rPr lang="fr-FR" sz="3200" b="1" dirty="0"/>
              <a:t> – </a:t>
            </a:r>
            <a:r>
              <a:rPr lang="fr-FR" sz="3200" b="1" dirty="0" err="1"/>
              <a:t>Physical</a:t>
            </a:r>
            <a:r>
              <a:rPr lang="fr-FR" sz="3200" b="1" dirty="0"/>
              <a:t> </a:t>
            </a:r>
            <a:r>
              <a:rPr lang="fr-FR" sz="3200" b="1" dirty="0" err="1"/>
              <a:t>Quantity</a:t>
            </a:r>
            <a:r>
              <a:rPr lang="fr-FR" sz="3200" b="1" dirty="0"/>
              <a:t>: Voltage</a:t>
            </a:r>
            <a:endParaRPr lang="en-US" sz="3200" b="1" dirty="0"/>
          </a:p>
        </p:txBody>
      </p:sp>
      <p:pic>
        <p:nvPicPr>
          <p:cNvPr id="7" name="Picture 1231" descr="C:\Documents and Settings\Charles R Kime\My Documents\Texts\Website\Graphics\Chapter_01\Fig_1-1_nf.e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457200"/>
            <a:ext cx="5263478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4080808"/>
            <a:ext cx="9906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The voltages used to represent a 1 and a 0 are called logic </a:t>
            </a:r>
            <a:r>
              <a:rPr lang="en-US" sz="2400" dirty="0" smtClean="0"/>
              <a:t>levels</a:t>
            </a:r>
            <a:endParaRPr lang="en-U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HIGH can be any voltage between a specified minimum value and a specified maximum </a:t>
            </a:r>
            <a:r>
              <a:rPr lang="en-US" sz="2400" dirty="0" smtClean="0"/>
              <a:t>value </a:t>
            </a:r>
            <a:endParaRPr lang="en-U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LOW can be any voltage between a specified minimum and a specified </a:t>
            </a:r>
            <a:r>
              <a:rPr lang="en-US" sz="2400" dirty="0" smtClean="0"/>
              <a:t>maximum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6801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159224"/>
            <a:ext cx="8915400" cy="1143000"/>
          </a:xfrm>
        </p:spPr>
        <p:txBody>
          <a:bodyPr>
            <a:normAutofit/>
          </a:bodyPr>
          <a:lstStyle/>
          <a:p>
            <a:r>
              <a:rPr lang="fr-FR" sz="3200" b="1" dirty="0" err="1"/>
              <a:t>Binary</a:t>
            </a:r>
            <a:r>
              <a:rPr lang="fr-FR" sz="3200" b="1" dirty="0"/>
              <a:t> </a:t>
            </a:r>
            <a:r>
              <a:rPr lang="fr-FR" sz="3200" b="1" dirty="0" err="1"/>
              <a:t>Representations</a:t>
            </a:r>
            <a:endParaRPr lang="en-US" sz="32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828800"/>
            <a:ext cx="8147305" cy="3224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3505200" y="5394922"/>
            <a:ext cx="34047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Figure: Graph representing Binary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441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159224"/>
            <a:ext cx="8915400" cy="1143000"/>
          </a:xfrm>
        </p:spPr>
        <p:txBody>
          <a:bodyPr>
            <a:normAutofit/>
          </a:bodyPr>
          <a:lstStyle/>
          <a:p>
            <a:r>
              <a:rPr lang="fr-FR" sz="3200" b="1" dirty="0"/>
              <a:t>Positive </a:t>
            </a:r>
            <a:r>
              <a:rPr lang="fr-FR" sz="3200" b="1" dirty="0" err="1"/>
              <a:t>Logic</a:t>
            </a:r>
            <a:r>
              <a:rPr lang="fr-FR" sz="3200" b="1" dirty="0"/>
              <a:t> System</a:t>
            </a:r>
            <a:endParaRPr lang="en-US" sz="3200" b="1" dirty="0"/>
          </a:p>
        </p:txBody>
      </p:sp>
      <p:sp>
        <p:nvSpPr>
          <p:cNvPr id="4" name="Rectangle 3"/>
          <p:cNvSpPr/>
          <p:nvPr/>
        </p:nvSpPr>
        <p:spPr>
          <a:xfrm>
            <a:off x="0" y="840559"/>
            <a:ext cx="9906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 1 is represented by HIGH and a 0 is represented by </a:t>
            </a:r>
            <a:r>
              <a:rPr lang="en-US" sz="2400" dirty="0" smtClean="0"/>
              <a:t>LOW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Also called ACTIVE HIGH LOGIC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81000" y="381000"/>
            <a:ext cx="8305800" cy="4572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>
              <a:solidFill>
                <a:schemeClr val="accent3"/>
              </a:solidFill>
            </a:endParaRPr>
          </a:p>
        </p:txBody>
      </p:sp>
      <p:pic>
        <p:nvPicPr>
          <p:cNvPr id="8" name="Picture 6" descr="0_lg_nwm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3988" y="1676400"/>
            <a:ext cx="2286000" cy="2286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</p:pic>
      <p:pic>
        <p:nvPicPr>
          <p:cNvPr id="9" name="Picture 7" descr="1_lg_nwm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48400" y="1676400"/>
            <a:ext cx="2286000" cy="2286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</p:pic>
      <p:pic>
        <p:nvPicPr>
          <p:cNvPr id="10" name="Picture 8" descr="l_lg_nwm"/>
          <p:cNvPicPr>
            <a:picLocks noChangeAspect="1" noChangeArrowheads="1" noCrop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23988" y="3835400"/>
            <a:ext cx="2286000" cy="2286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</p:pic>
      <p:pic>
        <p:nvPicPr>
          <p:cNvPr id="11" name="Picture 9" descr="h_lg_nwm"/>
          <p:cNvPicPr>
            <a:picLocks noChangeAspect="1" noChangeArrowheads="1" noCrop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248400" y="3810000"/>
            <a:ext cx="2286000" cy="2286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</p:pic>
      <p:sp>
        <p:nvSpPr>
          <p:cNvPr id="12" name="Line 10"/>
          <p:cNvSpPr>
            <a:spLocks noChangeShapeType="1"/>
          </p:cNvSpPr>
          <p:nvPr/>
        </p:nvSpPr>
        <p:spPr bwMode="auto">
          <a:xfrm>
            <a:off x="2514600" y="3657600"/>
            <a:ext cx="0" cy="609600"/>
          </a:xfrm>
          <a:prstGeom prst="line">
            <a:avLst/>
          </a:prstGeom>
          <a:noFill/>
          <a:ln w="476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7391400" y="3657600"/>
            <a:ext cx="0" cy="609600"/>
          </a:xfrm>
          <a:prstGeom prst="line">
            <a:avLst/>
          </a:prstGeom>
          <a:noFill/>
          <a:ln w="476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326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 animBg="1"/>
      <p:bldP spid="1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2490</TotalTime>
  <Words>448</Words>
  <Application>Microsoft Office PowerPoint</Application>
  <PresentationFormat>A4 Paper (210x297 mm)</PresentationFormat>
  <Paragraphs>74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宋体</vt:lpstr>
      <vt:lpstr>Arial</vt:lpstr>
      <vt:lpstr>Calibri</vt:lpstr>
      <vt:lpstr>Wingdings</vt:lpstr>
      <vt:lpstr>Office Theme</vt:lpstr>
      <vt:lpstr>Lecture 2 Introduction to Digital Electronics </vt:lpstr>
      <vt:lpstr>Objectives </vt:lpstr>
      <vt:lpstr>Topics</vt:lpstr>
      <vt:lpstr>Digital Signals</vt:lpstr>
      <vt:lpstr>Binary Digits</vt:lpstr>
      <vt:lpstr>How to represent 0 and 1</vt:lpstr>
      <vt:lpstr>Signal Example – Physical Quantity: Voltage</vt:lpstr>
      <vt:lpstr>Binary Representations</vt:lpstr>
      <vt:lpstr>Positive Logic System</vt:lpstr>
      <vt:lpstr>Negative Logic System</vt:lpstr>
      <vt:lpstr>Binary Values: Other Physical Quantities</vt:lpstr>
      <vt:lpstr>Codes</vt:lpstr>
      <vt:lpstr>ASCII</vt:lpstr>
      <vt:lpstr>Digital Waveforms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anil</dc:creator>
  <cp:lastModifiedBy>Deepak</cp:lastModifiedBy>
  <cp:revision>356</cp:revision>
  <dcterms:created xsi:type="dcterms:W3CDTF">2006-08-16T00:00:00Z</dcterms:created>
  <dcterms:modified xsi:type="dcterms:W3CDTF">2017-07-07T04:25:22Z</dcterms:modified>
</cp:coreProperties>
</file>