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5" r:id="rId2"/>
    <p:sldId id="466" r:id="rId3"/>
    <p:sldId id="467" r:id="rId4"/>
    <p:sldId id="468" r:id="rId5"/>
    <p:sldId id="473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484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19186" y="6643216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" y="6652347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15375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460" y="258954"/>
            <a:ext cx="906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+mj-lt"/>
              </a:rPr>
              <a:t>Determining Standard Expression from a Truth Table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52400" y="990600"/>
            <a:ext cx="9753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To determine the standard </a:t>
            </a:r>
            <a:r>
              <a:rPr lang="en-US" sz="2400" b="1" dirty="0" smtClean="0">
                <a:solidFill>
                  <a:srgbClr val="FF0000"/>
                </a:solidFill>
              </a:rPr>
              <a:t>SOP expression</a:t>
            </a:r>
            <a:r>
              <a:rPr lang="en-US" sz="2400" dirty="0" smtClean="0"/>
              <a:t> represented by a truth table</a:t>
            </a:r>
          </a:p>
          <a:p>
            <a:pPr algn="just">
              <a:defRPr/>
            </a:pPr>
            <a:r>
              <a:rPr lang="en-US" sz="2400" dirty="0" smtClean="0"/>
              <a:t>Instructions:</a:t>
            </a:r>
          </a:p>
          <a:p>
            <a:pPr lvl="1" algn="just">
              <a:defRPr/>
            </a:pPr>
            <a:r>
              <a:rPr lang="en-US" sz="2400" b="1" dirty="0" smtClean="0"/>
              <a:t>Step 1:</a:t>
            </a:r>
            <a:r>
              <a:rPr lang="en-US" sz="2400" dirty="0" smtClean="0"/>
              <a:t> List the binary values of the input variables for which the output is 1</a:t>
            </a:r>
          </a:p>
          <a:p>
            <a:pPr lvl="1" algn="just">
              <a:defRPr/>
            </a:pPr>
            <a:r>
              <a:rPr lang="en-US" sz="2400" b="1" dirty="0" smtClean="0"/>
              <a:t>Step 2:</a:t>
            </a:r>
            <a:r>
              <a:rPr lang="en-US" sz="2400" dirty="0" smtClean="0"/>
              <a:t> Convert each binary value to the corresponding product term by replacing:</a:t>
            </a:r>
          </a:p>
          <a:p>
            <a:pPr lvl="2" algn="just">
              <a:defRPr/>
            </a:pPr>
            <a:r>
              <a:rPr lang="en-US" dirty="0" smtClean="0"/>
              <a:t>each 1 with the corresponding variable, and </a:t>
            </a:r>
          </a:p>
          <a:p>
            <a:pPr lvl="2" algn="just">
              <a:defRPr/>
            </a:pPr>
            <a:r>
              <a:rPr lang="en-US" dirty="0" smtClean="0"/>
              <a:t>each 0 with the corresponding variable complement</a:t>
            </a:r>
          </a:p>
          <a:p>
            <a:pPr algn="just">
              <a:defRPr/>
            </a:pPr>
            <a:r>
              <a:rPr lang="en-US" sz="2400" dirty="0" smtClean="0"/>
              <a:t>Example: 1010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90380"/>
              </p:ext>
            </p:extLst>
          </p:nvPr>
        </p:nvGraphicFramePr>
        <p:xfrm>
          <a:off x="2819400" y="4343400"/>
          <a:ext cx="106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3" imgW="482391" imgH="203112" progId="Equation.3">
                  <p:embed/>
                </p:oleObj>
              </mc:Choice>
              <mc:Fallback>
                <p:oleObj name="Equation" r:id="rId3" imgW="48239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063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906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+mj-lt"/>
              </a:rPr>
              <a:t>Determining Standard Expression from a Truth Table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43000"/>
            <a:ext cx="9448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To determine the standard </a:t>
            </a:r>
            <a:r>
              <a:rPr lang="en-US" sz="2400" b="1" dirty="0" smtClean="0">
                <a:solidFill>
                  <a:schemeClr val="folHlink"/>
                </a:solidFill>
              </a:rPr>
              <a:t>POS expression</a:t>
            </a:r>
            <a:r>
              <a:rPr lang="en-US" sz="2400" dirty="0" smtClean="0"/>
              <a:t> represented by a truth table</a:t>
            </a:r>
          </a:p>
          <a:p>
            <a:pPr algn="just">
              <a:defRPr/>
            </a:pPr>
            <a:r>
              <a:rPr lang="en-US" sz="2400" dirty="0" smtClean="0"/>
              <a:t>Instructions:</a:t>
            </a:r>
          </a:p>
          <a:p>
            <a:pPr lvl="1" algn="just">
              <a:defRPr/>
            </a:pPr>
            <a:r>
              <a:rPr lang="en-US" sz="2400" b="1" dirty="0" smtClean="0"/>
              <a:t>Step 1:</a:t>
            </a:r>
            <a:r>
              <a:rPr lang="en-US" sz="2400" dirty="0" smtClean="0"/>
              <a:t> List the binary values of the input variables for which the output is 0</a:t>
            </a:r>
          </a:p>
          <a:p>
            <a:pPr lvl="1" algn="just">
              <a:defRPr/>
            </a:pPr>
            <a:r>
              <a:rPr lang="en-US" sz="2400" b="1" dirty="0" smtClean="0"/>
              <a:t>Step 2:</a:t>
            </a:r>
            <a:r>
              <a:rPr lang="en-US" sz="2400" dirty="0" smtClean="0"/>
              <a:t> Convert each binary value to the corresponding product term by replacing:</a:t>
            </a:r>
          </a:p>
          <a:p>
            <a:pPr lvl="2" algn="just">
              <a:defRPr/>
            </a:pPr>
            <a:r>
              <a:rPr lang="en-US" dirty="0" smtClean="0"/>
              <a:t>each 1 with the corresponding variable complement, and </a:t>
            </a:r>
          </a:p>
          <a:p>
            <a:pPr lvl="2" algn="just">
              <a:defRPr/>
            </a:pPr>
            <a:r>
              <a:rPr lang="en-US" dirty="0" smtClean="0"/>
              <a:t>each 0 with the corresponding variable</a:t>
            </a:r>
          </a:p>
          <a:p>
            <a:pPr algn="just">
              <a:defRPr/>
            </a:pPr>
            <a:r>
              <a:rPr lang="en-US" sz="2400" dirty="0" smtClean="0"/>
              <a:t>Example: 1001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333380"/>
              </p:ext>
            </p:extLst>
          </p:nvPr>
        </p:nvGraphicFramePr>
        <p:xfrm>
          <a:off x="2895600" y="4495800"/>
          <a:ext cx="18335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914400" imgH="203040" progId="Equation.3">
                  <p:embed/>
                </p:oleObj>
              </mc:Choice>
              <mc:Fallback>
                <p:oleObj name="Equation" r:id="rId3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18335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97536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</a:rPr>
              <a:t>Determining Standard Expression from a Truth Table (example)</a:t>
            </a:r>
          </a:p>
        </p:txBody>
      </p:sp>
      <p:sp>
        <p:nvSpPr>
          <p:cNvPr id="4" name="Text Box 97"/>
          <p:cNvSpPr txBox="1">
            <a:spLocks noChangeArrowheads="1"/>
          </p:cNvSpPr>
          <p:nvPr/>
        </p:nvSpPr>
        <p:spPr bwMode="auto">
          <a:xfrm>
            <a:off x="6375400" y="1847850"/>
            <a:ext cx="2330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9pPr>
          </a:lstStyle>
          <a:p>
            <a:pPr eaLnBrk="1" hangingPunct="1"/>
            <a:r>
              <a:rPr lang="en-US" sz="8000" b="1">
                <a:solidFill>
                  <a:srgbClr val="CBFF97"/>
                </a:solidFill>
                <a:latin typeface="Arial" charset="0"/>
              </a:rPr>
              <a:t>POS</a:t>
            </a:r>
          </a:p>
        </p:txBody>
      </p:sp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3351213" y="1895475"/>
            <a:ext cx="2330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9pPr>
          </a:lstStyle>
          <a:p>
            <a:pPr eaLnBrk="1" hangingPunct="1"/>
            <a:r>
              <a:rPr lang="en-US" sz="8000" b="1">
                <a:solidFill>
                  <a:srgbClr val="FCDBD4"/>
                </a:solidFill>
                <a:latin typeface="Arial" charset="0"/>
              </a:rPr>
              <a:t>SOP</a:t>
            </a:r>
          </a:p>
        </p:txBody>
      </p:sp>
      <p:graphicFrame>
        <p:nvGraphicFramePr>
          <p:cNvPr id="6" name="Group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91102"/>
              </p:ext>
            </p:extLst>
          </p:nvPr>
        </p:nvGraphicFramePr>
        <p:xfrm>
          <a:off x="428625" y="1447800"/>
          <a:ext cx="2457450" cy="4572000"/>
        </p:xfrm>
        <a:graphic>
          <a:graphicData uri="http://schemas.openxmlformats.org/drawingml/2006/table">
            <a:tbl>
              <a:tblPr/>
              <a:tblGrid>
                <a:gridCol w="547688"/>
                <a:gridCol w="619125"/>
                <a:gridCol w="534987"/>
                <a:gridCol w="755650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I/P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74"/>
          <p:cNvSpPr txBox="1">
            <a:spLocks noChangeArrowheads="1"/>
          </p:cNvSpPr>
          <p:nvPr/>
        </p:nvSpPr>
        <p:spPr>
          <a:xfrm>
            <a:off x="3062288" y="1600200"/>
            <a:ext cx="299561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There are </a:t>
            </a:r>
            <a:r>
              <a:rPr lang="en-US" sz="2400" u="sng" dirty="0" smtClean="0"/>
              <a:t>four 1s</a:t>
            </a:r>
            <a:r>
              <a:rPr lang="en-US" sz="2400" dirty="0" smtClean="0"/>
              <a:t> in the output and the corresponding binary value are 011, 100, 110, and 111.</a:t>
            </a:r>
          </a:p>
          <a:p>
            <a:pPr>
              <a:defRPr/>
            </a:pPr>
            <a:endParaRPr lang="en-US" sz="2400" dirty="0" smtClean="0"/>
          </a:p>
        </p:txBody>
      </p:sp>
      <p:graphicFrame>
        <p:nvGraphicFramePr>
          <p:cNvPr id="8" name="Object 76"/>
          <p:cNvGraphicFramePr>
            <a:graphicFrameLocks noChangeAspect="1"/>
          </p:cNvGraphicFramePr>
          <p:nvPr/>
        </p:nvGraphicFramePr>
        <p:xfrm>
          <a:off x="3803650" y="3709988"/>
          <a:ext cx="13112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3" imgW="812800" imgH="914400" progId="Equation.3">
                  <p:embed/>
                </p:oleObj>
              </mc:Choice>
              <mc:Fallback>
                <p:oleObj name="Equation" r:id="rId3" imgW="812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709988"/>
                        <a:ext cx="13112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5943600" y="1624013"/>
            <a:ext cx="29956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pitchFamily="34" charset="0"/>
              </a:rPr>
              <a:t>There are </a:t>
            </a:r>
            <a:r>
              <a:rPr lang="en-US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pitchFamily="34" charset="0"/>
              </a:rPr>
              <a:t>four 0s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pitchFamily="34" charset="0"/>
              </a:rPr>
              <a:t> in the output and the corresponding binary value are 000, 001, 010, and 101.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cs typeface="Arial" pitchFamily="34" charset="0"/>
            </a:endParaRPr>
          </a:p>
        </p:txBody>
      </p:sp>
      <p:graphicFrame>
        <p:nvGraphicFramePr>
          <p:cNvPr id="10" name="Object 84"/>
          <p:cNvGraphicFramePr>
            <a:graphicFrameLocks noChangeAspect="1"/>
          </p:cNvGraphicFramePr>
          <p:nvPr/>
        </p:nvGraphicFramePr>
        <p:xfrm>
          <a:off x="6535738" y="3719513"/>
          <a:ext cx="16970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5" imgW="1079500" imgH="914400" progId="Equation.3">
                  <p:embed/>
                </p:oleObj>
              </mc:Choice>
              <mc:Fallback>
                <p:oleObj name="Equation" r:id="rId5" imgW="1079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719513"/>
                        <a:ext cx="16970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5"/>
          <p:cNvGraphicFramePr>
            <a:graphicFrameLocks noChangeAspect="1"/>
          </p:cNvGraphicFramePr>
          <p:nvPr/>
        </p:nvGraphicFramePr>
        <p:xfrm>
          <a:off x="3140075" y="5572125"/>
          <a:ext cx="28432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7" imgW="2032000" imgH="203200" progId="Equation.3">
                  <p:embed/>
                </p:oleObj>
              </mc:Choice>
              <mc:Fallback>
                <p:oleObj name="Equation" r:id="rId7" imgW="2032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572125"/>
                        <a:ext cx="28432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6"/>
          <p:cNvGraphicFramePr>
            <a:graphicFrameLocks noChangeAspect="1"/>
          </p:cNvGraphicFramePr>
          <p:nvPr/>
        </p:nvGraphicFramePr>
        <p:xfrm>
          <a:off x="4686300" y="6115050"/>
          <a:ext cx="41719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9" imgW="3136900" imgH="228600" progId="Equation.3">
                  <p:embed/>
                </p:oleObj>
              </mc:Choice>
              <mc:Fallback>
                <p:oleObj name="Equation" r:id="rId9" imgW="313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6115050"/>
                        <a:ext cx="417195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5214938" y="4429125"/>
            <a:ext cx="342900" cy="1014413"/>
            <a:chOff x="3285" y="2790"/>
            <a:chExt cx="216" cy="639"/>
          </a:xfrm>
        </p:grpSpPr>
        <p:sp>
          <p:nvSpPr>
            <p:cNvPr id="14" name="Line 88"/>
            <p:cNvSpPr>
              <a:spLocks noChangeShapeType="1"/>
            </p:cNvSpPr>
            <p:nvPr/>
          </p:nvSpPr>
          <p:spPr bwMode="auto">
            <a:xfrm>
              <a:off x="3285" y="2790"/>
              <a:ext cx="2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3501" y="2790"/>
              <a:ext cx="0" cy="63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2986088" y="5472113"/>
            <a:ext cx="3128962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8329613" y="4624388"/>
            <a:ext cx="271462" cy="1357312"/>
            <a:chOff x="3285" y="2790"/>
            <a:chExt cx="216" cy="639"/>
          </a:xfrm>
        </p:grpSpPr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3285" y="2790"/>
              <a:ext cx="21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3501" y="2790"/>
              <a:ext cx="0" cy="639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4629150" y="6038850"/>
            <a:ext cx="4229100" cy="4857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build="p"/>
      <p:bldP spid="9" grpId="0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All standard Boolean expression can be easily converted into truth table format using binary values for each term in the 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Also, standard SOP or POS expression can be determined from the truth table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An SOP expression is equal to 1 only if at least one of the product term is equal to 1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 POS expression is equal to 0 only if at least one of the product term is equal to </a:t>
            </a:r>
            <a:r>
              <a:rPr lang="en-IN" sz="2400" dirty="0" smtClean="0"/>
              <a:t>0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/>
              <a:t>Boolean Expressions &amp; Truth Tables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Boolean Expressions &amp; Truth </a:t>
            </a:r>
            <a:r>
              <a:rPr lang="en-IN" sz="2400" dirty="0" smtClean="0"/>
              <a:t>Tables</a:t>
            </a:r>
          </a:p>
          <a:p>
            <a:r>
              <a:rPr lang="en-IN" sz="2400" dirty="0"/>
              <a:t>Converting SOP Expressions to Truth Table Format</a:t>
            </a:r>
          </a:p>
          <a:p>
            <a:r>
              <a:rPr lang="en-IN" sz="2400" dirty="0"/>
              <a:t>Converting POS Expressions to Truth Table Format</a:t>
            </a:r>
          </a:p>
          <a:p>
            <a:r>
              <a:rPr lang="en-IN" sz="2400" dirty="0"/>
              <a:t>Determining Standard Expression from a Truth Table</a:t>
            </a:r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Boolean Expressions &amp; Truth </a:t>
            </a:r>
            <a:r>
              <a:rPr lang="en-IN" sz="2400" dirty="0" smtClean="0"/>
              <a:t>Tables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Convert </a:t>
            </a:r>
            <a:r>
              <a:rPr lang="en-IN" sz="2400" dirty="0"/>
              <a:t>SOP Expressions to Truth Table Format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Convert </a:t>
            </a:r>
            <a:r>
              <a:rPr lang="en-IN" sz="2400" dirty="0"/>
              <a:t>POS Expressions to Truth Table Format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Determining Standard Expression from a Truth Table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8600"/>
            <a:ext cx="6212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Boolean Expressions &amp; Truth Tables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19200"/>
            <a:ext cx="9448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All </a:t>
            </a:r>
            <a:r>
              <a:rPr lang="en-US" sz="2400" u="sng" dirty="0" smtClean="0"/>
              <a:t>standard Boolean expression</a:t>
            </a:r>
            <a:r>
              <a:rPr lang="en-US" sz="2400" dirty="0" smtClean="0"/>
              <a:t> can be easily converted into truth table format using binary values for each term in the expression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Also, </a:t>
            </a:r>
            <a:r>
              <a:rPr lang="en-US" sz="2400" u="sng" dirty="0" smtClean="0"/>
              <a:t>standard SOP or POS</a:t>
            </a:r>
            <a:r>
              <a:rPr lang="en-US" sz="2400" dirty="0" smtClean="0"/>
              <a:t> expression can be determined from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65" y="248442"/>
            <a:ext cx="8671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+mj-lt"/>
              </a:rPr>
              <a:t>Converting SOP Expressions to Truth Table Format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066800"/>
            <a:ext cx="9448800" cy="4954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smtClean="0"/>
              <a:t>Recall the fact:</a:t>
            </a:r>
          </a:p>
          <a:p>
            <a:pPr lvl="1" algn="just">
              <a:defRPr/>
            </a:pPr>
            <a:r>
              <a:rPr lang="en-US" sz="2400" dirty="0" smtClean="0"/>
              <a:t>An SOP expression is equal to 1 only if at least one of the product term is equal to 1</a:t>
            </a:r>
          </a:p>
          <a:p>
            <a:pPr algn="just">
              <a:defRPr/>
            </a:pPr>
            <a:r>
              <a:rPr lang="en-US" sz="2400" b="1" dirty="0" smtClean="0"/>
              <a:t>Constructing a truth table:</a:t>
            </a:r>
          </a:p>
          <a:p>
            <a:pPr lvl="1" algn="just">
              <a:defRPr/>
            </a:pPr>
            <a:r>
              <a:rPr lang="en-US" sz="2400" b="1" dirty="0" smtClean="0"/>
              <a:t>Step 1:</a:t>
            </a:r>
            <a:r>
              <a:rPr lang="en-US" sz="2400" dirty="0" smtClean="0"/>
              <a:t> List all possible combinations of binary values of the variables in the expression</a:t>
            </a:r>
          </a:p>
          <a:p>
            <a:pPr lvl="1" algn="just">
              <a:defRPr/>
            </a:pPr>
            <a:r>
              <a:rPr lang="en-US" sz="2400" b="1" dirty="0" smtClean="0"/>
              <a:t>Step 2:</a:t>
            </a:r>
            <a:r>
              <a:rPr lang="en-US" sz="2400" dirty="0" smtClean="0"/>
              <a:t> Convert the SOP expression to standard form if it is not already</a:t>
            </a:r>
          </a:p>
          <a:p>
            <a:pPr lvl="1" algn="just">
              <a:defRPr/>
            </a:pPr>
            <a:r>
              <a:rPr lang="en-US" sz="2400" b="1" dirty="0" smtClean="0"/>
              <a:t>Step 3:</a:t>
            </a:r>
            <a:r>
              <a:rPr lang="en-US" sz="2400" dirty="0" smtClean="0"/>
              <a:t> Place a 1 in the output column (X) for each binary value that makes the </a:t>
            </a:r>
            <a:r>
              <a:rPr lang="en-US" sz="2400" u="sng" dirty="0" smtClean="0"/>
              <a:t>standard SOP</a:t>
            </a:r>
            <a:r>
              <a:rPr lang="en-US" sz="2400" dirty="0" smtClean="0"/>
              <a:t> expression a 1 and place 0 for all the remaining binary values</a:t>
            </a:r>
          </a:p>
          <a:p>
            <a:pPr algn="just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8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76322"/>
            <a:ext cx="9753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</a:rPr>
              <a:t>Converting SOP Expressions to Truth Table Format (example)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" y="1600200"/>
            <a:ext cx="4219575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Develop a truth table for the standard SOP expression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2439"/>
              </p:ext>
            </p:extLst>
          </p:nvPr>
        </p:nvGraphicFramePr>
        <p:xfrm>
          <a:off x="750093" y="2819400"/>
          <a:ext cx="28717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3" imgW="1307532" imgH="203112" progId="Equation.3">
                  <p:embed/>
                </p:oleObj>
              </mc:Choice>
              <mc:Fallback>
                <p:oleObj name="Equation" r:id="rId3" imgW="13075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" y="2819400"/>
                        <a:ext cx="28717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715008"/>
              </p:ext>
            </p:extLst>
          </p:nvPr>
        </p:nvGraphicFramePr>
        <p:xfrm>
          <a:off x="4348163" y="1638300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7"/>
                <a:gridCol w="1528763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55404"/>
              </p:ext>
            </p:extLst>
          </p:nvPr>
        </p:nvGraphicFramePr>
        <p:xfrm>
          <a:off x="4343400" y="1633538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8"/>
                <a:gridCol w="1528762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70315"/>
              </p:ext>
            </p:extLst>
          </p:nvPr>
        </p:nvGraphicFramePr>
        <p:xfrm>
          <a:off x="7640638" y="2986088"/>
          <a:ext cx="8366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5" imgW="380835" imgH="203112" progId="Equation.3">
                  <p:embed/>
                </p:oleObj>
              </mc:Choice>
              <mc:Fallback>
                <p:oleObj name="Equation" r:id="rId5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2986088"/>
                        <a:ext cx="8366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97247"/>
              </p:ext>
            </p:extLst>
          </p:nvPr>
        </p:nvGraphicFramePr>
        <p:xfrm>
          <a:off x="7640638" y="4371975"/>
          <a:ext cx="836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7" imgW="380835" imgH="203112" progId="Equation.3">
                  <p:embed/>
                </p:oleObj>
              </mc:Choice>
              <mc:Fallback>
                <p:oleObj name="Equation" r:id="rId7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4371975"/>
                        <a:ext cx="8366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55742"/>
              </p:ext>
            </p:extLst>
          </p:nvPr>
        </p:nvGraphicFramePr>
        <p:xfrm>
          <a:off x="7653338" y="5757863"/>
          <a:ext cx="781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9" imgW="355138" imgH="177569" progId="Equation.3">
                  <p:embed/>
                </p:oleObj>
              </mc:Choice>
              <mc:Fallback>
                <p:oleObj name="Equation" r:id="rId9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5757863"/>
                        <a:ext cx="781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13523"/>
              </p:ext>
            </p:extLst>
          </p:nvPr>
        </p:nvGraphicFramePr>
        <p:xfrm>
          <a:off x="4338638" y="1628775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7"/>
                <a:gridCol w="1528763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35857"/>
              </p:ext>
            </p:extLst>
          </p:nvPr>
        </p:nvGraphicFramePr>
        <p:xfrm>
          <a:off x="7635875" y="2981325"/>
          <a:ext cx="8366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Equation" r:id="rId11" imgW="380835" imgH="203112" progId="Equation.3">
                  <p:embed/>
                </p:oleObj>
              </mc:Choice>
              <mc:Fallback>
                <p:oleObj name="Equation" r:id="rId11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2981325"/>
                        <a:ext cx="8366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122"/>
              </p:ext>
            </p:extLst>
          </p:nvPr>
        </p:nvGraphicFramePr>
        <p:xfrm>
          <a:off x="7635875" y="4367213"/>
          <a:ext cx="8366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12" imgW="380835" imgH="203112" progId="Equation.3">
                  <p:embed/>
                </p:oleObj>
              </mc:Choice>
              <mc:Fallback>
                <p:oleObj name="Equation" r:id="rId12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4367213"/>
                        <a:ext cx="8366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67232"/>
              </p:ext>
            </p:extLst>
          </p:nvPr>
        </p:nvGraphicFramePr>
        <p:xfrm>
          <a:off x="7648575" y="5753100"/>
          <a:ext cx="7810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Equation" r:id="rId13" imgW="355138" imgH="177569" progId="Equation.3">
                  <p:embed/>
                </p:oleObj>
              </mc:Choice>
              <mc:Fallback>
                <p:oleObj name="Equation" r:id="rId13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5753100"/>
                        <a:ext cx="7810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62943"/>
              </p:ext>
            </p:extLst>
          </p:nvPr>
        </p:nvGraphicFramePr>
        <p:xfrm>
          <a:off x="4333875" y="1624013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8"/>
                <a:gridCol w="1528762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26200"/>
              </p:ext>
            </p:extLst>
          </p:nvPr>
        </p:nvGraphicFramePr>
        <p:xfrm>
          <a:off x="7631113" y="2976563"/>
          <a:ext cx="8366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14" imgW="380835" imgH="203112" progId="Equation.3">
                  <p:embed/>
                </p:oleObj>
              </mc:Choice>
              <mc:Fallback>
                <p:oleObj name="Equation" r:id="rId14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2976563"/>
                        <a:ext cx="8366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0732"/>
              </p:ext>
            </p:extLst>
          </p:nvPr>
        </p:nvGraphicFramePr>
        <p:xfrm>
          <a:off x="7631113" y="4362450"/>
          <a:ext cx="836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Equation" r:id="rId15" imgW="380835" imgH="203112" progId="Equation.3">
                  <p:embed/>
                </p:oleObj>
              </mc:Choice>
              <mc:Fallback>
                <p:oleObj name="Equation" r:id="rId15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4362450"/>
                        <a:ext cx="8366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83826"/>
              </p:ext>
            </p:extLst>
          </p:nvPr>
        </p:nvGraphicFramePr>
        <p:xfrm>
          <a:off x="7643813" y="5748338"/>
          <a:ext cx="781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Equation" r:id="rId16" imgW="355138" imgH="177569" progId="Equation.3">
                  <p:embed/>
                </p:oleObj>
              </mc:Choice>
              <mc:Fallback>
                <p:oleObj name="Equation" r:id="rId16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5748338"/>
                        <a:ext cx="781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1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205" y="337781"/>
            <a:ext cx="8671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+mj-lt"/>
              </a:rPr>
              <a:t>Converting POS Expressions to Truth Table Format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9601200" cy="4954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smtClean="0"/>
              <a:t>Recall the fact:</a:t>
            </a:r>
          </a:p>
          <a:p>
            <a:pPr lvl="1" algn="just">
              <a:defRPr/>
            </a:pPr>
            <a:r>
              <a:rPr lang="en-US" sz="2400" dirty="0" smtClean="0"/>
              <a:t>A POS expression is equal to 0 only if at least one of the product term is equal to 0</a:t>
            </a:r>
          </a:p>
          <a:p>
            <a:pPr algn="just">
              <a:defRPr/>
            </a:pPr>
            <a:r>
              <a:rPr lang="en-US" sz="2400" b="1" dirty="0" smtClean="0"/>
              <a:t>Constructing a truth table:</a:t>
            </a:r>
          </a:p>
          <a:p>
            <a:pPr lvl="1" algn="just">
              <a:defRPr/>
            </a:pPr>
            <a:r>
              <a:rPr lang="en-US" sz="2400" b="1" dirty="0" smtClean="0"/>
              <a:t>Step 1:</a:t>
            </a:r>
            <a:r>
              <a:rPr lang="en-US" sz="2400" dirty="0" smtClean="0"/>
              <a:t> List all possible combinations of binary values of the variables in the expression</a:t>
            </a:r>
          </a:p>
          <a:p>
            <a:pPr lvl="1" algn="just">
              <a:defRPr/>
            </a:pPr>
            <a:r>
              <a:rPr lang="en-US" sz="2400" b="1" dirty="0" smtClean="0"/>
              <a:t>Step 2:</a:t>
            </a:r>
            <a:r>
              <a:rPr lang="en-US" sz="2400" dirty="0" smtClean="0"/>
              <a:t> Convert the POS expression to standard form if it is not already</a:t>
            </a:r>
          </a:p>
          <a:p>
            <a:pPr lvl="1" algn="just">
              <a:defRPr/>
            </a:pPr>
            <a:r>
              <a:rPr lang="en-US" sz="2400" b="1" dirty="0" smtClean="0"/>
              <a:t>Step 3:</a:t>
            </a:r>
            <a:r>
              <a:rPr lang="en-US" sz="2400" dirty="0" smtClean="0"/>
              <a:t> Place a 0 in the output column (X) for each binary value that makes the </a:t>
            </a:r>
            <a:r>
              <a:rPr lang="en-US" sz="2400" u="sng" dirty="0" smtClean="0"/>
              <a:t>standard POS</a:t>
            </a:r>
            <a:r>
              <a:rPr lang="en-US" sz="2400" dirty="0" smtClean="0"/>
              <a:t> expression a 0 and place 1 for all the remaining binary values</a:t>
            </a:r>
          </a:p>
          <a:p>
            <a:pPr algn="just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142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11" y="206401"/>
            <a:ext cx="9895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</a:rPr>
              <a:t>Converting POS Expressions to Truth Table Format (example)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511" y="1600200"/>
            <a:ext cx="428526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Develop a truth table for the standard SOP expression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73658"/>
              </p:ext>
            </p:extLst>
          </p:nvPr>
        </p:nvGraphicFramePr>
        <p:xfrm>
          <a:off x="274336" y="2743200"/>
          <a:ext cx="37576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0" name="Equation" r:id="rId3" imgW="2159000" imgH="482600" progId="Equation.3">
                  <p:embed/>
                </p:oleObj>
              </mc:Choice>
              <mc:Fallback>
                <p:oleObj name="Equation" r:id="rId3" imgW="2159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36" y="2743200"/>
                        <a:ext cx="37576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5"/>
          <p:cNvGraphicFramePr>
            <a:graphicFrameLocks/>
          </p:cNvGraphicFramePr>
          <p:nvPr/>
        </p:nvGraphicFramePr>
        <p:xfrm>
          <a:off x="4348163" y="1724025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7"/>
                <a:gridCol w="1528763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4"/>
          <p:cNvGraphicFramePr>
            <a:graphicFrameLocks noGrp="1"/>
          </p:cNvGraphicFramePr>
          <p:nvPr/>
        </p:nvGraphicFramePr>
        <p:xfrm>
          <a:off x="4343400" y="1719263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8"/>
                <a:gridCol w="1528762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339"/>
          <p:cNvGraphicFramePr>
            <a:graphicFrameLocks noChangeAspect="1"/>
          </p:cNvGraphicFramePr>
          <p:nvPr/>
        </p:nvGraphicFramePr>
        <p:xfrm>
          <a:off x="7432675" y="2674938"/>
          <a:ext cx="1282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1" name="Equation" r:id="rId5" imgW="736600" imgH="203200" progId="Equation.3">
                  <p:embed/>
                </p:oleObj>
              </mc:Choice>
              <mc:Fallback>
                <p:oleObj name="Equation" r:id="rId5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2674938"/>
                        <a:ext cx="12827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0"/>
          <p:cNvGraphicFramePr>
            <a:graphicFrameLocks noChangeAspect="1"/>
          </p:cNvGraphicFramePr>
          <p:nvPr/>
        </p:nvGraphicFramePr>
        <p:xfrm>
          <a:off x="7421563" y="3552825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Equation" r:id="rId7" imgW="749300" imgH="228600" progId="Equation.3">
                  <p:embed/>
                </p:oleObj>
              </mc:Choice>
              <mc:Fallback>
                <p:oleObj name="Equation" r:id="rId7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563" y="3552825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1"/>
          <p:cNvGraphicFramePr>
            <a:graphicFrameLocks noChangeAspect="1"/>
          </p:cNvGraphicFramePr>
          <p:nvPr/>
        </p:nvGraphicFramePr>
        <p:xfrm>
          <a:off x="7396163" y="4010025"/>
          <a:ext cx="1327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Equation" r:id="rId9" imgW="761669" imgH="228501" progId="Equation.3">
                  <p:embed/>
                </p:oleObj>
              </mc:Choice>
              <mc:Fallback>
                <p:oleObj name="Equation" r:id="rId9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4010025"/>
                        <a:ext cx="1327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2"/>
          <p:cNvGraphicFramePr>
            <a:graphicFrameLocks noChangeAspect="1"/>
          </p:cNvGraphicFramePr>
          <p:nvPr/>
        </p:nvGraphicFramePr>
        <p:xfrm>
          <a:off x="7396163" y="4924425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4" name="Equation" r:id="rId11" imgW="761669" imgH="228501" progId="Equation.3">
                  <p:embed/>
                </p:oleObj>
              </mc:Choice>
              <mc:Fallback>
                <p:oleObj name="Equation" r:id="rId11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4924425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3"/>
          <p:cNvGraphicFramePr>
            <a:graphicFrameLocks noChangeAspect="1"/>
          </p:cNvGraphicFramePr>
          <p:nvPr/>
        </p:nvGraphicFramePr>
        <p:xfrm>
          <a:off x="7396163" y="5381625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5" name="Equation" r:id="rId13" imgW="761669" imgH="228501" progId="Equation.3">
                  <p:embed/>
                </p:oleObj>
              </mc:Choice>
              <mc:Fallback>
                <p:oleObj name="Equation" r:id="rId13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5381625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344"/>
          <p:cNvGraphicFramePr>
            <a:graphicFrameLocks noGrp="1"/>
          </p:cNvGraphicFramePr>
          <p:nvPr/>
        </p:nvGraphicFramePr>
        <p:xfrm>
          <a:off x="4338638" y="1714500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7"/>
                <a:gridCol w="1528763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409"/>
          <p:cNvGraphicFramePr>
            <a:graphicFrameLocks noChangeAspect="1"/>
          </p:cNvGraphicFramePr>
          <p:nvPr/>
        </p:nvGraphicFramePr>
        <p:xfrm>
          <a:off x="7427913" y="2670175"/>
          <a:ext cx="1282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6" name="Equation" r:id="rId15" imgW="736600" imgH="203200" progId="Equation.3">
                  <p:embed/>
                </p:oleObj>
              </mc:Choice>
              <mc:Fallback>
                <p:oleObj name="Equation" r:id="rId15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2670175"/>
                        <a:ext cx="1282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10"/>
          <p:cNvGraphicFramePr>
            <a:graphicFrameLocks noChangeAspect="1"/>
          </p:cNvGraphicFramePr>
          <p:nvPr/>
        </p:nvGraphicFramePr>
        <p:xfrm>
          <a:off x="7416800" y="3548063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" name="Equation" r:id="rId16" imgW="749300" imgH="228600" progId="Equation.3">
                  <p:embed/>
                </p:oleObj>
              </mc:Choice>
              <mc:Fallback>
                <p:oleObj name="Equation" r:id="rId16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548063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11"/>
          <p:cNvGraphicFramePr>
            <a:graphicFrameLocks noChangeAspect="1"/>
          </p:cNvGraphicFramePr>
          <p:nvPr/>
        </p:nvGraphicFramePr>
        <p:xfrm>
          <a:off x="7391400" y="4005263"/>
          <a:ext cx="13271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" name="Equation" r:id="rId17" imgW="761669" imgH="228501" progId="Equation.3">
                  <p:embed/>
                </p:oleObj>
              </mc:Choice>
              <mc:Fallback>
                <p:oleObj name="Equation" r:id="rId17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05263"/>
                        <a:ext cx="13271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12"/>
          <p:cNvGraphicFramePr>
            <a:graphicFrameLocks noChangeAspect="1"/>
          </p:cNvGraphicFramePr>
          <p:nvPr/>
        </p:nvGraphicFramePr>
        <p:xfrm>
          <a:off x="7391400" y="4919663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" name="Equation" r:id="rId18" imgW="761669" imgH="228501" progId="Equation.3">
                  <p:embed/>
                </p:oleObj>
              </mc:Choice>
              <mc:Fallback>
                <p:oleObj name="Equation" r:id="rId18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19663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13"/>
          <p:cNvGraphicFramePr>
            <a:graphicFrameLocks noChangeAspect="1"/>
          </p:cNvGraphicFramePr>
          <p:nvPr/>
        </p:nvGraphicFramePr>
        <p:xfrm>
          <a:off x="7391400" y="5376863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" name="Equation" r:id="rId19" imgW="761669" imgH="228501" progId="Equation.3">
                  <p:embed/>
                </p:oleObj>
              </mc:Choice>
              <mc:Fallback>
                <p:oleObj name="Equation" r:id="rId19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76863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484"/>
          <p:cNvGraphicFramePr>
            <a:graphicFrameLocks noGrp="1"/>
          </p:cNvGraphicFramePr>
          <p:nvPr/>
        </p:nvGraphicFramePr>
        <p:xfrm>
          <a:off x="4348163" y="1709738"/>
          <a:ext cx="4495800" cy="4572000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88950"/>
                <a:gridCol w="1411287"/>
                <a:gridCol w="1528763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Product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" pitchFamily="49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549"/>
          <p:cNvGraphicFramePr>
            <a:graphicFrameLocks noChangeAspect="1"/>
          </p:cNvGraphicFramePr>
          <p:nvPr/>
        </p:nvGraphicFramePr>
        <p:xfrm>
          <a:off x="7437438" y="2665413"/>
          <a:ext cx="1282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" name="Equation" r:id="rId20" imgW="736600" imgH="203200" progId="Equation.3">
                  <p:embed/>
                </p:oleObj>
              </mc:Choice>
              <mc:Fallback>
                <p:oleObj name="Equation" r:id="rId20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2665413"/>
                        <a:ext cx="12827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50"/>
          <p:cNvGraphicFramePr>
            <a:graphicFrameLocks noChangeAspect="1"/>
          </p:cNvGraphicFramePr>
          <p:nvPr/>
        </p:nvGraphicFramePr>
        <p:xfrm>
          <a:off x="7426325" y="3543300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" name="Equation" r:id="rId21" imgW="749300" imgH="228600" progId="Equation.3">
                  <p:embed/>
                </p:oleObj>
              </mc:Choice>
              <mc:Fallback>
                <p:oleObj name="Equation" r:id="rId21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3543300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51"/>
          <p:cNvGraphicFramePr>
            <a:graphicFrameLocks noChangeAspect="1"/>
          </p:cNvGraphicFramePr>
          <p:nvPr/>
        </p:nvGraphicFramePr>
        <p:xfrm>
          <a:off x="7400925" y="4000500"/>
          <a:ext cx="1327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" name="Equation" r:id="rId22" imgW="761669" imgH="228501" progId="Equation.3">
                  <p:embed/>
                </p:oleObj>
              </mc:Choice>
              <mc:Fallback>
                <p:oleObj name="Equation" r:id="rId22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4000500"/>
                        <a:ext cx="1327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2"/>
          <p:cNvGraphicFramePr>
            <a:graphicFrameLocks noChangeAspect="1"/>
          </p:cNvGraphicFramePr>
          <p:nvPr/>
        </p:nvGraphicFramePr>
        <p:xfrm>
          <a:off x="7400925" y="4914900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" name="Equation" r:id="rId23" imgW="761669" imgH="228501" progId="Equation.3">
                  <p:embed/>
                </p:oleObj>
              </mc:Choice>
              <mc:Fallback>
                <p:oleObj name="Equation" r:id="rId23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4914900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53"/>
          <p:cNvGraphicFramePr>
            <a:graphicFrameLocks noChangeAspect="1"/>
          </p:cNvGraphicFramePr>
          <p:nvPr/>
        </p:nvGraphicFramePr>
        <p:xfrm>
          <a:off x="7400925" y="5372100"/>
          <a:ext cx="1327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" name="Equation" r:id="rId24" imgW="761669" imgH="228501" progId="Equation.3">
                  <p:embed/>
                </p:oleObj>
              </mc:Choice>
              <mc:Fallback>
                <p:oleObj name="Equation" r:id="rId24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5372100"/>
                        <a:ext cx="1327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8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952</Words>
  <Application>Microsoft Office PowerPoint</Application>
  <PresentationFormat>A4 Paper (210x297 mm)</PresentationFormat>
  <Paragraphs>388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</vt:lpstr>
      <vt:lpstr>Garamond</vt:lpstr>
      <vt:lpstr>Wingdings</vt:lpstr>
      <vt:lpstr>Office Theme</vt:lpstr>
      <vt:lpstr>Equation</vt:lpstr>
      <vt:lpstr>PowerPoint Presentation</vt:lpstr>
      <vt:lpstr>Lecture 20 Boolean Expressions &amp; Truth Tables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369</cp:revision>
  <dcterms:created xsi:type="dcterms:W3CDTF">2006-08-16T00:00:00Z</dcterms:created>
  <dcterms:modified xsi:type="dcterms:W3CDTF">2017-07-07T05:31:32Z</dcterms:modified>
</cp:coreProperties>
</file>