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5" r:id="rId2"/>
    <p:sldId id="468" r:id="rId3"/>
    <p:sldId id="466" r:id="rId4"/>
    <p:sldId id="467" r:id="rId5"/>
    <p:sldId id="595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585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7286" y="664900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649008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4984" y="609197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Logic </a:t>
            </a:r>
            <a:r>
              <a:rPr lang="en-US" b="1" dirty="0" smtClean="0"/>
              <a:t>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066800"/>
            <a:ext cx="98298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2400" dirty="0">
                <a:latin typeface="+mj-lt"/>
              </a:rPr>
              <a:t>W</a:t>
            </a:r>
            <a:r>
              <a:rPr lang="en-GB" sz="2400" dirty="0" smtClean="0">
                <a:latin typeface="+mj-lt"/>
              </a:rPr>
              <a:t>hen the input voltage to a bipolar transistor is high the transistor turns ON and the output voltage is driven down to its saturation voltage which is about 0.1 V</a:t>
            </a:r>
          </a:p>
          <a:p>
            <a:pPr lvl="1" algn="just"/>
            <a:r>
              <a:rPr lang="en-GB" sz="2400" dirty="0">
                <a:latin typeface="+mj-lt"/>
              </a:rPr>
              <a:t>H</a:t>
            </a:r>
            <a:r>
              <a:rPr lang="en-GB" sz="2400" dirty="0" smtClean="0">
                <a:latin typeface="+mj-lt"/>
              </a:rPr>
              <a:t>owever, saturation of the transistor results in the storage of excess charge in the base region</a:t>
            </a:r>
          </a:p>
          <a:p>
            <a:pPr lvl="1" algn="just"/>
            <a:r>
              <a:rPr lang="en-GB" sz="2400" dirty="0">
                <a:latin typeface="+mj-lt"/>
              </a:rPr>
              <a:t>T</a:t>
            </a:r>
            <a:r>
              <a:rPr lang="en-GB" sz="2400" dirty="0" smtClean="0">
                <a:latin typeface="+mj-lt"/>
              </a:rPr>
              <a:t>his increases the time taken to turn OFF the device – an effect known as storage time</a:t>
            </a:r>
          </a:p>
          <a:p>
            <a:pPr lvl="1" algn="just"/>
            <a:r>
              <a:rPr lang="en-GB" sz="2400" dirty="0">
                <a:latin typeface="+mj-lt"/>
              </a:rPr>
              <a:t>T</a:t>
            </a:r>
            <a:r>
              <a:rPr lang="en-GB" sz="2400" dirty="0" smtClean="0">
                <a:latin typeface="+mj-lt"/>
              </a:rPr>
              <a:t>his makes the device faster to turn ON than OFF</a:t>
            </a:r>
          </a:p>
          <a:p>
            <a:pPr lvl="1" algn="just"/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ome switching circuits increase speed by preventing the transistors from entering saturation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28600"/>
            <a:ext cx="6966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The bipolar transistor as a logical switch</a:t>
            </a:r>
          </a:p>
        </p:txBody>
      </p:sp>
    </p:spTree>
    <p:extLst>
      <p:ext uri="{BB962C8B-B14F-4D97-AF65-F5344CB8AC3E}">
        <p14:creationId xmlns:p14="http://schemas.microsoft.com/office/powerpoint/2010/main" val="5363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116806"/>
            <a:ext cx="8382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/>
              <a:t>A</a:t>
            </a:r>
            <a:r>
              <a:rPr lang="en-GB" sz="2400" dirty="0" smtClean="0"/>
              <a:t>ll gates have a certain propagation delay time, </a:t>
            </a:r>
            <a:r>
              <a:rPr lang="en-GB" sz="2400" i="1" dirty="0" err="1" smtClean="0"/>
              <a:t>t</a:t>
            </a:r>
            <a:r>
              <a:rPr lang="en-GB" sz="2400" i="1" baseline="-25000" dirty="0" err="1" smtClean="0"/>
              <a:t>PD</a:t>
            </a:r>
            <a:r>
              <a:rPr lang="en-GB" sz="2400" i="1" dirty="0" smtClean="0"/>
              <a:t> </a:t>
            </a:r>
            <a:endParaRPr lang="en-GB" sz="2400" dirty="0" smtClean="0"/>
          </a:p>
          <a:p>
            <a:pPr lvl="1"/>
            <a:r>
              <a:rPr lang="en-GB" sz="2400" dirty="0"/>
              <a:t>T</a:t>
            </a:r>
            <a:r>
              <a:rPr lang="en-GB" sz="2400" dirty="0" smtClean="0"/>
              <a:t>his is the average of the two switching times </a:t>
            </a:r>
          </a:p>
        </p:txBody>
      </p:sp>
      <p:pic>
        <p:nvPicPr>
          <p:cNvPr id="3" name="Picture 4" descr="C25NF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94" y="2743200"/>
            <a:ext cx="41148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303037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6551613" y="3321050"/>
          <a:ext cx="2111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2628900" imgH="457200" progId="Equation.3">
                  <p:embed/>
                </p:oleObj>
              </mc:Choice>
              <mc:Fallback>
                <p:oleObj name="Equation" r:id="rId4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3321050"/>
                        <a:ext cx="2111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0" y="226767"/>
            <a:ext cx="391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Timing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99532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74794" y="228600"/>
            <a:ext cx="4876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Schottky</a:t>
            </a:r>
            <a:r>
              <a:rPr lang="en-US" sz="3200" b="1" dirty="0"/>
              <a:t> Transistors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922" y="1295400"/>
            <a:ext cx="9906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Addition of </a:t>
            </a:r>
            <a:r>
              <a:rPr lang="en-US" sz="2400" dirty="0" err="1" smtClean="0"/>
              <a:t>Schottky</a:t>
            </a:r>
            <a:r>
              <a:rPr lang="en-US" sz="2400" dirty="0" smtClean="0"/>
              <a:t> diodes between base and collector prevent saturation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Schottky</a:t>
            </a:r>
            <a:r>
              <a:rPr lang="en-US" sz="2400" dirty="0" smtClean="0"/>
              <a:t> diode has lower forward bias voltage drop (0.25 v).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Resulting design is called a </a:t>
            </a:r>
            <a:r>
              <a:rPr lang="en-US" sz="2400" dirty="0" err="1" smtClean="0"/>
              <a:t>Schottky</a:t>
            </a:r>
            <a:r>
              <a:rPr lang="en-US" sz="2400" dirty="0" smtClean="0"/>
              <a:t> transistor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Speeds switching time by reducing charge storage in saturation</a:t>
            </a:r>
          </a:p>
        </p:txBody>
      </p:sp>
    </p:spTree>
    <p:extLst>
      <p:ext uri="{BB962C8B-B14F-4D97-AF65-F5344CB8AC3E}">
        <p14:creationId xmlns:p14="http://schemas.microsoft.com/office/powerpoint/2010/main" val="248307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 smtClean="0"/>
              <a:t>Unlike </a:t>
            </a:r>
            <a:r>
              <a:rPr lang="en-GB" sz="2400" dirty="0"/>
              <a:t>linear amplifiers, the circuits is used with a rapid transition between the non-linear </a:t>
            </a:r>
            <a:r>
              <a:rPr lang="en-GB" sz="2400" dirty="0" smtClean="0"/>
              <a:t>regions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/>
              <a:t>Both FETs and bipolar transistors make good </a:t>
            </a:r>
            <a:r>
              <a:rPr lang="en-GB" sz="2400" dirty="0" smtClean="0"/>
              <a:t>switches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/>
              <a:t>Some switching circuits increase speed by preventing the transistors from entering saturation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logic device </a:t>
            </a:r>
            <a:r>
              <a:rPr lang="en-IN" sz="2400" dirty="0" smtClean="0"/>
              <a:t>pin-outs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Explain gate characteristics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transistors </a:t>
            </a:r>
            <a:r>
              <a:rPr lang="en-IN" sz="2400" dirty="0"/>
              <a:t>as switches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27</a:t>
            </a:r>
            <a:br>
              <a:rPr lang="en-US" dirty="0" smtClean="0"/>
            </a:br>
            <a:r>
              <a:rPr lang="en-GB" b="1" dirty="0"/>
              <a:t>Transistors as switches</a:t>
            </a:r>
            <a:br>
              <a:rPr lang="en-GB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L</a:t>
            </a:r>
            <a:r>
              <a:rPr lang="en-IN" sz="2400" dirty="0" smtClean="0"/>
              <a:t>ogic </a:t>
            </a:r>
            <a:r>
              <a:rPr lang="en-IN" sz="2400" dirty="0"/>
              <a:t>device </a:t>
            </a:r>
            <a:r>
              <a:rPr lang="en-IN" sz="2400" dirty="0" smtClean="0"/>
              <a:t>pin-outs</a:t>
            </a:r>
          </a:p>
          <a:p>
            <a:r>
              <a:rPr lang="en-IN" sz="2400" dirty="0" smtClean="0"/>
              <a:t>Transistors as switches</a:t>
            </a:r>
          </a:p>
          <a:p>
            <a:r>
              <a:rPr lang="en-IN" sz="2400" dirty="0"/>
              <a:t>Rise and fall </a:t>
            </a:r>
            <a:r>
              <a:rPr lang="en-IN" sz="2400" dirty="0" smtClean="0"/>
              <a:t>times</a:t>
            </a:r>
          </a:p>
          <a:p>
            <a:r>
              <a:rPr lang="en-IN" sz="2400" dirty="0" err="1"/>
              <a:t>Schottky</a:t>
            </a:r>
            <a:r>
              <a:rPr lang="en-IN" sz="2400" dirty="0"/>
              <a:t> Transistors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04900" y="1651000"/>
            <a:ext cx="8382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 smtClean="0">
              <a:solidFill>
                <a:srgbClr val="0000FF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900365" cy="452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228600"/>
            <a:ext cx="4939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Typical logic device pin-outs</a:t>
            </a:r>
          </a:p>
        </p:txBody>
      </p:sp>
    </p:spTree>
    <p:extLst>
      <p:ext uri="{BB962C8B-B14F-4D97-AF65-F5344CB8AC3E}">
        <p14:creationId xmlns:p14="http://schemas.microsoft.com/office/powerpoint/2010/main" val="26531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371600"/>
            <a:ext cx="9906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20000"/>
              </a:lnSpc>
            </a:pPr>
            <a:r>
              <a:rPr lang="en-GB" sz="2400" dirty="0"/>
              <a:t>B</a:t>
            </a:r>
            <a:r>
              <a:rPr lang="en-GB" sz="2400" dirty="0" smtClean="0"/>
              <a:t>oth FETs and bipolar transistors make good switches</a:t>
            </a:r>
          </a:p>
          <a:p>
            <a:pPr lvl="1" algn="just">
              <a:lnSpc>
                <a:spcPct val="120000"/>
              </a:lnSpc>
            </a:pPr>
            <a:r>
              <a:rPr lang="en-GB" sz="2400" dirty="0"/>
              <a:t>N</a:t>
            </a:r>
            <a:r>
              <a:rPr lang="en-GB" sz="2400" dirty="0" smtClean="0"/>
              <a:t>either form produce ideal switches and their characteristics are slightly different</a:t>
            </a:r>
          </a:p>
          <a:p>
            <a:pPr lvl="1" algn="just">
              <a:lnSpc>
                <a:spcPct val="120000"/>
              </a:lnSpc>
            </a:pPr>
            <a:r>
              <a:rPr lang="en-GB" sz="2400" dirty="0"/>
              <a:t>B</a:t>
            </a:r>
            <a:r>
              <a:rPr lang="en-GB" sz="2400" dirty="0" smtClean="0"/>
              <a:t>oth forms of device take a finite time to switch and this produces a slight delay in the operation of the gate</a:t>
            </a:r>
          </a:p>
          <a:p>
            <a:pPr lvl="1" algn="just">
              <a:lnSpc>
                <a:spcPct val="120000"/>
              </a:lnSpc>
            </a:pPr>
            <a:r>
              <a:rPr lang="en-GB" sz="2400" dirty="0"/>
              <a:t>T</a:t>
            </a:r>
            <a:r>
              <a:rPr lang="en-GB" sz="2400" dirty="0" smtClean="0"/>
              <a:t>his is termed the propagation delay of the circuit</a:t>
            </a:r>
          </a:p>
          <a:p>
            <a:pPr lvl="1" algn="just"/>
            <a:endParaRPr lang="en-GB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24200" y="228600"/>
            <a:ext cx="403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Transistors as switches</a:t>
            </a:r>
          </a:p>
        </p:txBody>
      </p:sp>
    </p:spTree>
    <p:extLst>
      <p:ext uri="{BB962C8B-B14F-4D97-AF65-F5344CB8AC3E}">
        <p14:creationId xmlns:p14="http://schemas.microsoft.com/office/powerpoint/2010/main" val="16826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773238"/>
            <a:ext cx="8382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 smtClean="0">
              <a:solidFill>
                <a:srgbClr val="0000FF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389938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304800"/>
            <a:ext cx="462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The FET as a logical switch</a:t>
            </a:r>
          </a:p>
        </p:txBody>
      </p:sp>
    </p:spTree>
    <p:extLst>
      <p:ext uri="{BB962C8B-B14F-4D97-AF65-F5344CB8AC3E}">
        <p14:creationId xmlns:p14="http://schemas.microsoft.com/office/powerpoint/2010/main" val="1214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990600"/>
            <a:ext cx="9906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/>
              <a:t>B</a:t>
            </a:r>
            <a:r>
              <a:rPr lang="en-GB" sz="2400" dirty="0" smtClean="0"/>
              <a:t>ecause the waveforms are not perfectly square we need a way of measuring switching times</a:t>
            </a:r>
          </a:p>
          <a:p>
            <a:pPr lvl="1"/>
            <a:r>
              <a:rPr lang="en-GB" sz="2400" dirty="0"/>
              <a:t>W</a:t>
            </a:r>
            <a:r>
              <a:rPr lang="en-GB" sz="2400" dirty="0" smtClean="0"/>
              <a:t>e measure the </a:t>
            </a:r>
            <a:r>
              <a:rPr lang="en-GB" sz="2400" b="1" dirty="0" smtClean="0">
                <a:solidFill>
                  <a:srgbClr val="0000FF"/>
                </a:solidFill>
              </a:rPr>
              <a:t>rise time</a:t>
            </a:r>
            <a:r>
              <a:rPr lang="en-GB" sz="2400" dirty="0" smtClean="0"/>
              <a:t>, </a:t>
            </a:r>
            <a:r>
              <a:rPr lang="en-GB" sz="2400" b="1" i="1" dirty="0" err="1" smtClean="0">
                <a:solidFill>
                  <a:srgbClr val="0000FF"/>
                </a:solidFill>
              </a:rPr>
              <a:t>t</a:t>
            </a:r>
            <a:r>
              <a:rPr lang="en-GB" sz="2400" b="1" i="1" baseline="-25000" dirty="0" err="1" smtClean="0">
                <a:solidFill>
                  <a:srgbClr val="0000FF"/>
                </a:solidFill>
              </a:rPr>
              <a:t>r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0000FF"/>
                </a:solidFill>
              </a:rPr>
              <a:t>fall time</a:t>
            </a:r>
            <a:r>
              <a:rPr lang="en-GB" sz="2400" dirty="0" smtClean="0"/>
              <a:t>, </a:t>
            </a:r>
            <a:r>
              <a:rPr lang="en-GB" sz="2400" b="1" i="1" dirty="0" err="1" smtClean="0">
                <a:solidFill>
                  <a:srgbClr val="0000FF"/>
                </a:solidFill>
              </a:rPr>
              <a:t>t</a:t>
            </a:r>
            <a:r>
              <a:rPr lang="en-GB" sz="2400" b="1" i="1" baseline="-25000" dirty="0" err="1" smtClean="0">
                <a:solidFill>
                  <a:srgbClr val="0000FF"/>
                </a:solidFill>
              </a:rPr>
              <a:t>f</a:t>
            </a:r>
            <a:r>
              <a:rPr lang="en-GB" sz="2400" b="1" i="1" dirty="0" smtClean="0"/>
              <a:t> </a:t>
            </a:r>
            <a:r>
              <a:rPr lang="en-GB" sz="2400" dirty="0" smtClean="0"/>
              <a:t> as shown below</a:t>
            </a:r>
          </a:p>
        </p:txBody>
      </p:sp>
      <p:pic>
        <p:nvPicPr>
          <p:cNvPr id="3" name="Picture 4" descr="C25NF06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58992"/>
            <a:ext cx="5391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180400"/>
            <a:ext cx="3281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Rise and fall times</a:t>
            </a:r>
          </a:p>
        </p:txBody>
      </p:sp>
    </p:spTree>
    <p:extLst>
      <p:ext uri="{BB962C8B-B14F-4D97-AF65-F5344CB8AC3E}">
        <p14:creationId xmlns:p14="http://schemas.microsoft.com/office/powerpoint/2010/main" val="310883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773238"/>
            <a:ext cx="8382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 smtClean="0"/>
          </a:p>
        </p:txBody>
      </p:sp>
      <p:pic>
        <p:nvPicPr>
          <p:cNvPr id="3" name="Picture 4" descr="C25N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3899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228600"/>
            <a:ext cx="6966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+mj-lt"/>
                <a:ea typeface="+mj-ea"/>
                <a:cs typeface="+mj-cs"/>
              </a:rPr>
              <a:t>The bipolar transistor as a logical switch</a:t>
            </a:r>
          </a:p>
        </p:txBody>
      </p:sp>
    </p:spTree>
    <p:extLst>
      <p:ext uri="{BB962C8B-B14F-4D97-AF65-F5344CB8AC3E}">
        <p14:creationId xmlns:p14="http://schemas.microsoft.com/office/powerpoint/2010/main" val="14972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345</Words>
  <Application>Microsoft Office PowerPoint</Application>
  <PresentationFormat>A4 Paper (210x297 mm)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Wingdings</vt:lpstr>
      <vt:lpstr>Office Theme</vt:lpstr>
      <vt:lpstr>Equation</vt:lpstr>
      <vt:lpstr>PowerPoint Presentation</vt:lpstr>
      <vt:lpstr>Objectives </vt:lpstr>
      <vt:lpstr>Lecture 27 Transistors as switches 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452</cp:revision>
  <dcterms:created xsi:type="dcterms:W3CDTF">2006-08-16T00:00:00Z</dcterms:created>
  <dcterms:modified xsi:type="dcterms:W3CDTF">2017-07-07T06:27:47Z</dcterms:modified>
</cp:coreProperties>
</file>