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65" r:id="rId2"/>
    <p:sldId id="466" r:id="rId3"/>
    <p:sldId id="468" r:id="rId4"/>
    <p:sldId id="467" r:id="rId5"/>
    <p:sldId id="607" r:id="rId6"/>
    <p:sldId id="608" r:id="rId7"/>
    <p:sldId id="609" r:id="rId8"/>
    <p:sldId id="606" r:id="rId9"/>
    <p:sldId id="610" r:id="rId10"/>
    <p:sldId id="611" r:id="rId11"/>
    <p:sldId id="612" r:id="rId12"/>
    <p:sldId id="613" r:id="rId13"/>
    <p:sldId id="614" r:id="rId14"/>
    <p:sldId id="615" r:id="rId15"/>
    <p:sldId id="616" r:id="rId16"/>
    <p:sldId id="617" r:id="rId17"/>
    <p:sldId id="618" r:id="rId18"/>
    <p:sldId id="619" r:id="rId19"/>
    <p:sldId id="620" r:id="rId20"/>
    <p:sldId id="621" r:id="rId21"/>
    <p:sldId id="585" r:id="rId2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901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2001AABF-665F-4E4C-9F3E-D88F25952E7B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96913"/>
            <a:ext cx="4962525" cy="3436937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noFill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73329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19186" y="6637340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00" y="6663141"/>
            <a:ext cx="2176461" cy="286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5362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2485" y="6133674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Logic </a:t>
            </a:r>
            <a:r>
              <a:rPr lang="en-US" b="1" dirty="0" smtClean="0"/>
              <a:t>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152400"/>
            <a:ext cx="32544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Power Dissipation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93708" y="1143000"/>
            <a:ext cx="9372600" cy="4114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 dirty="0" smtClean="0"/>
              <a:t>Static</a:t>
            </a:r>
          </a:p>
          <a:p>
            <a:pPr lvl="1">
              <a:defRPr/>
            </a:pPr>
            <a:r>
              <a:rPr lang="en-US" sz="24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R losses due to passive components, no input signal</a:t>
            </a:r>
          </a:p>
          <a:p>
            <a:pPr lvl="1"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800" b="1" dirty="0" smtClean="0"/>
              <a:t>Dynamic</a:t>
            </a:r>
          </a:p>
          <a:p>
            <a:pPr lvl="1">
              <a:defRPr/>
            </a:pPr>
            <a:r>
              <a:rPr lang="en-US" sz="24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R losses due to charging and discharging capacitances through resistances, due to input signal</a:t>
            </a:r>
          </a:p>
        </p:txBody>
      </p:sp>
    </p:spTree>
    <p:extLst>
      <p:ext uri="{BB962C8B-B14F-4D97-AF65-F5344CB8AC3E}">
        <p14:creationId xmlns:p14="http://schemas.microsoft.com/office/powerpoint/2010/main" val="152818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0" y="152400"/>
            <a:ext cx="24577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Noise Margin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750313"/>
            <a:ext cx="97536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10000"/>
              </a:spcBef>
              <a:defRPr/>
            </a:pPr>
            <a:r>
              <a:rPr lang="en-US" sz="2400" dirty="0" smtClean="0"/>
              <a:t>Manufacturers specify voltage limits to represent the logical 0 or 1</a:t>
            </a:r>
          </a:p>
          <a:p>
            <a:pPr algn="just">
              <a:lnSpc>
                <a:spcPct val="150000"/>
              </a:lnSpc>
              <a:spcBef>
                <a:spcPct val="10000"/>
              </a:spcBef>
              <a:defRPr/>
            </a:pPr>
            <a:r>
              <a:rPr lang="en-US" sz="2400" dirty="0" smtClean="0"/>
              <a:t>These limits are not the same at the input and output sides</a:t>
            </a:r>
          </a:p>
          <a:p>
            <a:pPr marL="669925" lvl="1" indent="-325438" algn="just">
              <a:lnSpc>
                <a:spcPct val="150000"/>
              </a:lnSpc>
              <a:spcBef>
                <a:spcPct val="10000"/>
              </a:spcBef>
              <a:defRPr/>
            </a:pPr>
            <a:r>
              <a:rPr lang="en-US" sz="2400" dirty="0" smtClean="0"/>
              <a:t>For example, a particular Gate A may output a voltage of 4.8V when it is supposed to output a HIGH but, at its input side, it can take a voltage of 3V as HIGH</a:t>
            </a:r>
          </a:p>
          <a:p>
            <a:pPr algn="just">
              <a:lnSpc>
                <a:spcPct val="150000"/>
              </a:lnSpc>
              <a:spcBef>
                <a:spcPct val="10000"/>
              </a:spcBef>
              <a:defRPr/>
            </a:pPr>
            <a:r>
              <a:rPr lang="en-US" sz="2400" dirty="0" smtClean="0"/>
              <a:t>In this way, if any noise should corrupt the signal, there is some margin for error</a:t>
            </a:r>
          </a:p>
          <a:p>
            <a:pPr algn="just">
              <a:lnSpc>
                <a:spcPct val="150000"/>
              </a:lnSpc>
              <a:defRPr/>
            </a:pPr>
            <a:endParaRPr lang="en-US" dirty="0" smtClean="0"/>
          </a:p>
        </p:txBody>
      </p:sp>
      <p:graphicFrame>
        <p:nvGraphicFramePr>
          <p:cNvPr id="4" name="Object 28"/>
          <p:cNvGraphicFramePr>
            <a:graphicFrameLocks noChangeAspect="1"/>
          </p:cNvGraphicFramePr>
          <p:nvPr>
            <p:extLst/>
          </p:nvPr>
        </p:nvGraphicFramePr>
        <p:xfrm>
          <a:off x="2266950" y="4648200"/>
          <a:ext cx="55245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CorelPhotoPaint.Image.10" r:id="rId3" imgW="4961905" imgH="1219048" progId="CorelPhotoPaint.Image.10">
                  <p:embed/>
                </p:oleObj>
              </mc:Choice>
              <mc:Fallback>
                <p:oleObj name="CorelPhotoPaint.Image.10" r:id="rId3" imgW="4961905" imgH="1219048" progId="CorelPhotoPaint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4648200"/>
                        <a:ext cx="552450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ap="flat" cmpd="sng">
                            <a:solidFill>
                              <a:srgbClr val="FFFF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78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71600" y="153988"/>
            <a:ext cx="6810375" cy="73660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/>
              <a:t>Noise Margin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042797"/>
            <a:ext cx="73152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If noise in the circuit is high enough it can push a logic 0 up or drop a logic 1 down into the indeterminate or “illegal” region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The magnitude of the voltage required to reach this level is the noise margin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Noise margin for logic high is:</a:t>
            </a:r>
          </a:p>
          <a:p>
            <a:pPr marL="669925" lvl="1" indent="-325438">
              <a:lnSpc>
                <a:spcPct val="90000"/>
              </a:lnSpc>
              <a:defRPr/>
            </a:pPr>
            <a:r>
              <a:rPr lang="en-US" sz="2000" dirty="0" smtClean="0"/>
              <a:t>N</a:t>
            </a:r>
            <a:r>
              <a:rPr lang="en-US" sz="2000" baseline="-25000" dirty="0" smtClean="0"/>
              <a:t>MH</a:t>
            </a:r>
            <a:r>
              <a:rPr lang="en-US" sz="2000" dirty="0" smtClean="0"/>
              <a:t> =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OHmin</a:t>
            </a:r>
            <a:r>
              <a:rPr lang="en-US" sz="2000" dirty="0" smtClean="0"/>
              <a:t> –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IHmin</a:t>
            </a:r>
            <a:endParaRPr lang="en-US" sz="2000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991600" y="2287588"/>
            <a:ext cx="838200" cy="34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med" len="lg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V</a:t>
            </a:r>
            <a:r>
              <a:rPr lang="en-US" sz="1800" baseline="-25000">
                <a:latin typeface="Arial" panose="020B0604020202020204" pitchFamily="34" charset="0"/>
              </a:rPr>
              <a:t>OHmin</a:t>
            </a:r>
            <a:endParaRPr lang="en-US" sz="1800">
              <a:latin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V</a:t>
            </a:r>
            <a:r>
              <a:rPr lang="en-US" sz="1800" baseline="-25000">
                <a:latin typeface="Arial" panose="020B0604020202020204" pitchFamily="34" charset="0"/>
              </a:rPr>
              <a:t>IHmin</a:t>
            </a:r>
          </a:p>
          <a:p>
            <a:pPr algn="l">
              <a:spcBef>
                <a:spcPct val="50000"/>
              </a:spcBef>
            </a:pPr>
            <a:endParaRPr lang="en-US" sz="1800">
              <a:latin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endParaRPr lang="en-US" sz="1800">
              <a:latin typeface="Arial" panose="020B0604020202020204" pitchFamily="34" charset="0"/>
            </a:endParaRPr>
          </a:p>
          <a:p>
            <a:pPr algn="l">
              <a:spcBef>
                <a:spcPct val="10000"/>
              </a:spcBef>
            </a:pPr>
            <a:endParaRPr lang="en-US" sz="1800">
              <a:latin typeface="Arial" panose="020B0604020202020204" pitchFamily="34" charset="0"/>
            </a:endParaRPr>
          </a:p>
          <a:p>
            <a:pPr algn="l">
              <a:spcBef>
                <a:spcPct val="10000"/>
              </a:spcBef>
            </a:pPr>
            <a:endParaRPr lang="en-US" sz="1800">
              <a:latin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endParaRPr lang="en-US" sz="1800">
              <a:latin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V</a:t>
            </a:r>
            <a:r>
              <a:rPr lang="en-US" sz="1800" baseline="-25000">
                <a:latin typeface="Arial" panose="020B0604020202020204" pitchFamily="34" charset="0"/>
              </a:rPr>
              <a:t>ILmax</a:t>
            </a:r>
          </a:p>
          <a:p>
            <a:pPr algn="l">
              <a:spcBef>
                <a:spcPct val="50000"/>
              </a:spcBef>
            </a:pPr>
            <a:r>
              <a:rPr lang="en-US" sz="1800">
                <a:latin typeface="Arial" panose="020B0604020202020204" pitchFamily="34" charset="0"/>
              </a:rPr>
              <a:t>V</a:t>
            </a:r>
            <a:r>
              <a:rPr lang="en-US" sz="1800" baseline="-25000">
                <a:latin typeface="Arial" panose="020B0604020202020204" pitchFamily="34" charset="0"/>
              </a:rPr>
              <a:t>OLmax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496175" y="2362200"/>
            <a:ext cx="1524000" cy="3311525"/>
            <a:chOff x="274" y="1341"/>
            <a:chExt cx="960" cy="208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88" y="3024"/>
              <a:ext cx="946" cy="39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lg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rgbClr val="FFCC00"/>
                </a:buClr>
                <a:buSzPct val="70000"/>
                <a:buFont typeface="CommonBullets" pitchFamily="34" charset="2"/>
                <a:buBlip>
                  <a:blip r:embed="rId2"/>
                </a:buBlip>
                <a:defRPr kumimoji="1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indent="-112713" algn="l">
                <a:spcBef>
                  <a:spcPct val="20000"/>
                </a:spcBef>
                <a:buClr>
                  <a:srgbClr val="000063"/>
                </a:buClr>
                <a:buSzPct val="85000"/>
                <a:buFont typeface="CommonBullets" pitchFamily="34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indent="-242888" algn="l">
                <a:spcBef>
                  <a:spcPct val="20000"/>
                </a:spcBef>
                <a:buClr>
                  <a:srgbClr val="FFCC00"/>
                </a:buClr>
                <a:buSzPct val="60000"/>
                <a:buFont typeface="CommonBullets" pitchFamily="34" charset="2"/>
                <a:buBlip>
                  <a:blip r:embed="rId4"/>
                </a:buBlip>
                <a:defRPr kumimoj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1257300" indent="-233363" algn="l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indent="-487363" algn="l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indent="-4873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indent="-4873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indent="-4873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indent="-4873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CommonBullets" pitchFamily="34" charset="2"/>
                <a:buNone/>
                <a:defRPr/>
              </a:pPr>
              <a:r>
                <a:rPr lang="en-US" smtClean="0"/>
                <a:t>logic 0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88" y="1341"/>
              <a:ext cx="946" cy="38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lg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rgbClr val="FFCC00"/>
                </a:buClr>
                <a:buSzPct val="70000"/>
                <a:buFont typeface="CommonBullets" pitchFamily="34" charset="2"/>
                <a:buBlip>
                  <a:blip r:embed="rId2"/>
                </a:buBlip>
                <a:defRPr kumimoji="1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1pPr>
              <a:lvl2pPr indent="-112713" algn="l">
                <a:spcBef>
                  <a:spcPct val="20000"/>
                </a:spcBef>
                <a:buClr>
                  <a:srgbClr val="000063"/>
                </a:buClr>
                <a:buSzPct val="85000"/>
                <a:buFont typeface="CommonBullets" pitchFamily="34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2pPr>
              <a:lvl3pPr indent="-242888" algn="l">
                <a:spcBef>
                  <a:spcPct val="20000"/>
                </a:spcBef>
                <a:buClr>
                  <a:srgbClr val="FFCC00"/>
                </a:buClr>
                <a:buSzPct val="60000"/>
                <a:buFont typeface="CommonBullets" pitchFamily="34" charset="2"/>
                <a:buBlip>
                  <a:blip r:embed="rId4"/>
                </a:buBlip>
                <a:defRPr kumimoji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3pPr>
              <a:lvl4pPr marL="1257300" indent="-233363" algn="l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4pPr>
              <a:lvl5pPr indent="-487363" algn="l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5pPr>
              <a:lvl6pPr indent="-4873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6pPr>
              <a:lvl7pPr indent="-4873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7pPr>
              <a:lvl8pPr indent="-4873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8pPr>
              <a:lvl9pPr indent="-4873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CommonBullets" pitchFamily="34" charset="2"/>
                <a:buNone/>
                <a:defRPr/>
              </a:pPr>
              <a:r>
                <a:rPr lang="en-US" smtClean="0"/>
                <a:t>logic 1</a:t>
              </a:r>
            </a:p>
          </p:txBody>
        </p:sp>
        <p:sp>
          <p:nvSpPr>
            <p:cNvPr id="8" name="Rectangle 8" descr="Narrow horizontal"/>
            <p:cNvSpPr>
              <a:spLocks noChangeArrowheads="1"/>
            </p:cNvSpPr>
            <p:nvPr/>
          </p:nvSpPr>
          <p:spPr bwMode="auto">
            <a:xfrm>
              <a:off x="288" y="1716"/>
              <a:ext cx="946" cy="1340"/>
            </a:xfrm>
            <a:prstGeom prst="rect">
              <a:avLst/>
            </a:prstGeom>
            <a:pattFill prst="narHorz">
              <a:fgClr>
                <a:srgbClr val="FFCC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lg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rgbClr val="FFCC00"/>
                </a:buClr>
                <a:buSzPct val="70000"/>
                <a:buFont typeface="CommonBullets" pitchFamily="34" charset="2"/>
                <a:buBlip>
                  <a:blip r:embed="rId2"/>
                </a:buBlip>
                <a:defRPr kumimoji="1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defRPr>
              </a:lvl1pPr>
              <a:lvl2pPr indent="-112713" algn="l">
                <a:spcBef>
                  <a:spcPct val="20000"/>
                </a:spcBef>
                <a:buClr>
                  <a:srgbClr val="000063"/>
                </a:buClr>
                <a:buSzPct val="85000"/>
                <a:buFont typeface="CommonBullets" pitchFamily="34" charset="2"/>
                <a:buBlip>
                  <a:blip r:embed="rId3"/>
                </a:buBlip>
                <a:defRPr kumimoji="1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defRPr>
              </a:lvl2pPr>
              <a:lvl3pPr indent="-242888" algn="l">
                <a:spcBef>
                  <a:spcPct val="20000"/>
                </a:spcBef>
                <a:buClr>
                  <a:srgbClr val="FFCC00"/>
                </a:buClr>
                <a:buSzPct val="60000"/>
                <a:buFont typeface="CommonBullets" pitchFamily="34" charset="2"/>
                <a:buBlip>
                  <a:blip r:embed="rId4"/>
                </a:buBlip>
                <a:defRPr kumimoji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defRPr>
              </a:lvl3pPr>
              <a:lvl4pPr marL="1257300" indent="-233363" algn="l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defRPr>
              </a:lvl4pPr>
              <a:lvl5pPr indent="-487363" algn="l">
                <a:spcBef>
                  <a:spcPct val="20000"/>
                </a:spcBef>
                <a:buChar char="»"/>
                <a:defRPr kumimoji="1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defRPr>
              </a:lvl5pPr>
              <a:lvl6pPr indent="-4873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defRPr>
              </a:lvl6pPr>
              <a:lvl7pPr indent="-4873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defRPr>
              </a:lvl7pPr>
              <a:lvl8pPr indent="-4873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defRPr>
              </a:lvl8pPr>
              <a:lvl9pPr indent="-48736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CommonBullets" pitchFamily="34" charset="2"/>
                <a:buNone/>
                <a:defRPr/>
              </a:pPr>
              <a:r>
                <a:rPr lang="en-US" sz="1600" smtClean="0"/>
                <a:t>indeterminate</a:t>
              </a:r>
            </a:p>
            <a:p>
              <a:pPr algn="ctr">
                <a:buFont typeface="CommonBullets" pitchFamily="34" charset="2"/>
                <a:buNone/>
                <a:defRPr/>
              </a:pPr>
              <a:r>
                <a:rPr lang="en-US" sz="1600" smtClean="0"/>
                <a:t>input voltage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88" y="3062"/>
              <a:ext cx="9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88" y="1722"/>
              <a:ext cx="9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74" y="1363"/>
              <a:ext cx="960" cy="2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6505575" y="2819400"/>
            <a:ext cx="1203325" cy="1828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6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66800" y="152400"/>
            <a:ext cx="77724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/>
              <a:t>Noise Margin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143000"/>
            <a:ext cx="9906000" cy="4114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dirty="0" smtClean="0"/>
              <a:t>Difference between the worst case output voltage of one stage and worst case input voltage of next stage </a:t>
            </a:r>
          </a:p>
          <a:p>
            <a:pPr algn="just">
              <a:defRPr/>
            </a:pPr>
            <a:r>
              <a:rPr lang="en-US" sz="2400" dirty="0" smtClean="0"/>
              <a:t>Greater the difference, the more unwanted signal that can be added without causing incorrect gate operation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62200" y="3224048"/>
            <a:ext cx="5181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NM</a:t>
            </a:r>
            <a:r>
              <a:rPr kumimoji="1" lang="en-US" sz="24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high</a:t>
            </a:r>
            <a:r>
              <a:rPr kumimoji="1"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= </a:t>
            </a:r>
            <a:r>
              <a:rPr kumimoji="1"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kumimoji="1" lang="en-US" sz="24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OHmin</a:t>
            </a:r>
            <a:r>
              <a:rPr kumimoji="1"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-  </a:t>
            </a:r>
            <a:r>
              <a:rPr kumimoji="1"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kumimoji="1" lang="en-US" sz="24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IHmin</a:t>
            </a:r>
            <a:endParaRPr kumimoji="1" lang="en-US" sz="2400" baseline="-25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endParaRPr kumimoji="1"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endParaRPr kumimoji="1" 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kumimoji="1"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NM</a:t>
            </a:r>
            <a:r>
              <a:rPr kumimoji="1" lang="en-US" sz="24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low</a:t>
            </a:r>
            <a:r>
              <a:rPr kumimoji="1"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kumimoji="1"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kumimoji="1" lang="en-US" sz="24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ILmax</a:t>
            </a:r>
            <a:r>
              <a:rPr kumimoji="1"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-  </a:t>
            </a:r>
            <a:r>
              <a:rPr kumimoji="1" lang="en-US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kumimoji="1" lang="en-US" sz="24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OLmax</a:t>
            </a:r>
            <a:endParaRPr kumimoji="1" lang="en-US" sz="2400" baseline="-25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504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9063" y="936625"/>
            <a:ext cx="9677400" cy="2133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Noise immunity of a logic circuit refers to the circuit’s ability to tolerate noise voltages on its inputs.  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A quantitative measure of noise immunity is called </a:t>
            </a:r>
            <a:r>
              <a:rPr lang="en-US" altLang="zh-TW" sz="2400" b="1" u="sng" dirty="0" smtClean="0">
                <a:ea typeface="新細明體" panose="02020500000000000000" pitchFamily="18" charset="-120"/>
              </a:rPr>
              <a:t>noise margin</a:t>
            </a:r>
            <a:endParaRPr lang="en-US" altLang="zh-TW" sz="2400" dirty="0" smtClean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High Level Noise Margin, V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NH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= V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OH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(min) - V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IH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(min)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Low Level Noise Margin, V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NL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= V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IL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(max) - V</a:t>
            </a:r>
            <a:r>
              <a:rPr lang="en-US" altLang="zh-TW" sz="2400" baseline="-25000" dirty="0" smtClean="0">
                <a:ea typeface="新細明體" panose="02020500000000000000" pitchFamily="18" charset="-120"/>
              </a:rPr>
              <a:t>OL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(max)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59656" y="184149"/>
            <a:ext cx="7772400" cy="5984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200" b="1" dirty="0"/>
              <a:t>Noise Margin &amp; Noise Immunity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00350" y="3276600"/>
            <a:ext cx="1465263" cy="2179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07113" y="3276600"/>
            <a:ext cx="1465262" cy="21796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795588" y="3798888"/>
            <a:ext cx="1476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795588" y="4932363"/>
            <a:ext cx="1476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6100763" y="4630738"/>
            <a:ext cx="1476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6100763" y="4102100"/>
            <a:ext cx="1476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132138" y="3336925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1800">
                <a:ea typeface="新細明體" panose="02020500000000000000" pitchFamily="18" charset="-120"/>
              </a:rPr>
              <a:t>Logic 1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367463" y="4922838"/>
            <a:ext cx="889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1800">
                <a:ea typeface="新細明體" panose="02020500000000000000" pitchFamily="18" charset="-120"/>
              </a:rPr>
              <a:t>Logic 0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132138" y="5073650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1800">
                <a:ea typeface="新細明體" panose="02020500000000000000" pitchFamily="18" charset="-120"/>
              </a:rPr>
              <a:t>Logic 0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367463" y="3411538"/>
            <a:ext cx="889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1800">
                <a:ea typeface="新細明體" panose="02020500000000000000" pitchFamily="18" charset="-120"/>
              </a:rPr>
              <a:t>Logic 1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513013" y="3798888"/>
            <a:ext cx="282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2513013" y="4932363"/>
            <a:ext cx="282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7577138" y="4630738"/>
            <a:ext cx="282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7577138" y="4102100"/>
            <a:ext cx="282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514475" y="3638550"/>
            <a:ext cx="1114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1800">
                <a:ea typeface="新細明體" panose="02020500000000000000" pitchFamily="18" charset="-120"/>
              </a:rPr>
              <a:t>V</a:t>
            </a:r>
            <a:r>
              <a:rPr lang="en-US" altLang="zh-TW" sz="1200">
                <a:ea typeface="新細明體" panose="02020500000000000000" pitchFamily="18" charset="-120"/>
              </a:rPr>
              <a:t>OH </a:t>
            </a:r>
            <a:r>
              <a:rPr lang="en-US" altLang="zh-TW" sz="1800">
                <a:ea typeface="新細明體" panose="02020500000000000000" pitchFamily="18" charset="-120"/>
              </a:rPr>
              <a:t>(min)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514475" y="4772025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1800">
                <a:ea typeface="新細明體" panose="02020500000000000000" pitchFamily="18" charset="-120"/>
              </a:rPr>
              <a:t>V</a:t>
            </a:r>
            <a:r>
              <a:rPr lang="en-US" altLang="zh-TW" sz="1200">
                <a:ea typeface="新細明體" panose="02020500000000000000" pitchFamily="18" charset="-120"/>
              </a:rPr>
              <a:t>OL </a:t>
            </a:r>
            <a:r>
              <a:rPr lang="en-US" altLang="zh-TW" sz="1800">
                <a:ea typeface="新細明體" panose="02020500000000000000" pitchFamily="18" charset="-120"/>
              </a:rPr>
              <a:t>(max)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7915275" y="3940175"/>
            <a:ext cx="1055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1800">
                <a:ea typeface="新細明體" panose="02020500000000000000" pitchFamily="18" charset="-120"/>
              </a:rPr>
              <a:t>V</a:t>
            </a:r>
            <a:r>
              <a:rPr lang="en-US" altLang="zh-TW" sz="1200">
                <a:ea typeface="新細明體" panose="02020500000000000000" pitchFamily="18" charset="-120"/>
              </a:rPr>
              <a:t>IH </a:t>
            </a:r>
            <a:r>
              <a:rPr lang="en-US" altLang="zh-TW" sz="1800">
                <a:ea typeface="新細明體" panose="02020500000000000000" pitchFamily="18" charset="-120"/>
              </a:rPr>
              <a:t>(min)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7915275" y="4470400"/>
            <a:ext cx="1076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1800">
                <a:ea typeface="新細明體" panose="02020500000000000000" pitchFamily="18" charset="-120"/>
              </a:rPr>
              <a:t>V</a:t>
            </a:r>
            <a:r>
              <a:rPr lang="en-US" altLang="zh-TW" sz="1200">
                <a:ea typeface="新細明體" panose="02020500000000000000" pitchFamily="18" charset="-120"/>
              </a:rPr>
              <a:t>IL </a:t>
            </a:r>
            <a:r>
              <a:rPr lang="en-US" altLang="zh-TW" sz="1800">
                <a:ea typeface="新細明體" panose="02020500000000000000" pitchFamily="18" charset="-120"/>
              </a:rPr>
              <a:t>(max)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4271963" y="3798888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341813" y="41021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4341813" y="4630738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4341813" y="4932363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4891088" y="3789363"/>
            <a:ext cx="566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1800">
                <a:ea typeface="新細明體" panose="02020500000000000000" pitchFamily="18" charset="-120"/>
              </a:rPr>
              <a:t>V</a:t>
            </a:r>
            <a:r>
              <a:rPr lang="en-US" altLang="zh-TW" sz="1200">
                <a:ea typeface="新細明體" panose="02020500000000000000" pitchFamily="18" charset="-120"/>
              </a:rPr>
              <a:t>NH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891088" y="46212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1800">
                <a:ea typeface="新細明體" panose="02020500000000000000" pitchFamily="18" charset="-120"/>
              </a:rPr>
              <a:t>V</a:t>
            </a:r>
            <a:r>
              <a:rPr lang="en-US" altLang="zh-TW" sz="1200">
                <a:ea typeface="新細明體" panose="02020500000000000000" pitchFamily="18" charset="-120"/>
              </a:rPr>
              <a:t>NL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2382838" y="5410200"/>
            <a:ext cx="2295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1600">
                <a:solidFill>
                  <a:srgbClr val="CC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Output Voltage Ranges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5822950" y="5394325"/>
            <a:ext cx="2136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zh-TW" sz="1600">
                <a:solidFill>
                  <a:srgbClr val="CC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Input Voltage Ranges</a:t>
            </a:r>
          </a:p>
        </p:txBody>
      </p:sp>
    </p:spTree>
    <p:extLst>
      <p:ext uri="{BB962C8B-B14F-4D97-AF65-F5344CB8AC3E}">
        <p14:creationId xmlns:p14="http://schemas.microsoft.com/office/powerpoint/2010/main" val="393145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14400" y="1524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/>
              <a:t>Further Important Characteristics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143000"/>
            <a:ext cx="9906000" cy="4114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defRPr/>
            </a:pPr>
            <a:endParaRPr lang="en-US" sz="2400" dirty="0" smtClean="0"/>
          </a:p>
          <a:p>
            <a:pPr algn="just">
              <a:defRPr/>
            </a:pPr>
            <a:r>
              <a:rPr lang="en-US" sz="2400" b="1" dirty="0" smtClean="0"/>
              <a:t>The propagation delay (</a:t>
            </a:r>
            <a:r>
              <a:rPr lang="en-US" sz="2400" b="1" dirty="0" err="1" smtClean="0"/>
              <a:t>t</a:t>
            </a:r>
            <a:r>
              <a:rPr lang="en-US" sz="2400" b="1" baseline="-25000" dirty="0" err="1" smtClean="0"/>
              <a:t>pd</a:t>
            </a:r>
            <a:r>
              <a:rPr lang="en-US" sz="2400" b="1" dirty="0" smtClean="0"/>
              <a:t>) </a:t>
            </a:r>
            <a:r>
              <a:rPr lang="en-US" sz="2400" dirty="0" smtClean="0"/>
              <a:t>which is the time taken for a change at the input to appear at the output</a:t>
            </a:r>
          </a:p>
          <a:p>
            <a:pPr algn="just"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b="1" dirty="0" smtClean="0"/>
              <a:t>The fan-out</a:t>
            </a:r>
            <a:r>
              <a:rPr lang="en-US" sz="2400" dirty="0" smtClean="0"/>
              <a:t>, which is the maximum number of inputs that can be driven successfully to either logic level before the output becomes invalid</a:t>
            </a:r>
          </a:p>
        </p:txBody>
      </p:sp>
    </p:spTree>
    <p:extLst>
      <p:ext uri="{BB962C8B-B14F-4D97-AF65-F5344CB8AC3E}">
        <p14:creationId xmlns:p14="http://schemas.microsoft.com/office/powerpoint/2010/main" val="213080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54075" y="157163"/>
            <a:ext cx="77724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/>
              <a:t>Speed: Rise &amp; Fall Times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073980"/>
            <a:ext cx="9372600" cy="2133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  <a:defRPr/>
            </a:pPr>
            <a:r>
              <a:rPr lang="en-US" sz="2800" dirty="0" smtClean="0"/>
              <a:t>Rise Time</a:t>
            </a:r>
          </a:p>
          <a:p>
            <a:pPr lvl="1">
              <a:spcBef>
                <a:spcPct val="10000"/>
              </a:spcBef>
              <a:defRPr/>
            </a:pPr>
            <a:r>
              <a:rPr lang="en-US" sz="2400" dirty="0" smtClean="0"/>
              <a:t>Time from 10% to 90% of signal, Low to High</a:t>
            </a:r>
          </a:p>
          <a:p>
            <a:pPr>
              <a:spcBef>
                <a:spcPct val="10000"/>
              </a:spcBef>
              <a:defRPr/>
            </a:pPr>
            <a:r>
              <a:rPr lang="en-US" sz="2800" dirty="0" smtClean="0"/>
              <a:t>Fall Time</a:t>
            </a:r>
          </a:p>
          <a:p>
            <a:pPr lvl="1">
              <a:spcBef>
                <a:spcPct val="10000"/>
              </a:spcBef>
              <a:defRPr/>
            </a:pPr>
            <a:r>
              <a:rPr lang="en-US" sz="2400" dirty="0" smtClean="0"/>
              <a:t>Time from 90% to 10% of signal, High to Low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463675" y="3810000"/>
            <a:ext cx="3641725" cy="2209800"/>
            <a:chOff x="3322" y="1216"/>
            <a:chExt cx="2294" cy="139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322" y="2195"/>
              <a:ext cx="10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4320" y="1392"/>
              <a:ext cx="400" cy="8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714" y="1404"/>
              <a:ext cx="9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038" y="2055"/>
              <a:ext cx="12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339" y="1554"/>
              <a:ext cx="9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4489" y="2128"/>
              <a:ext cx="96" cy="48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4969" y="1600"/>
              <a:ext cx="96" cy="1008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393" y="1216"/>
              <a:ext cx="0" cy="816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633" y="1216"/>
              <a:ext cx="0" cy="336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009" y="1264"/>
              <a:ext cx="38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4633" y="1264"/>
              <a:ext cx="43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325688" y="34290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Arial" panose="020B0604020202020204" pitchFamily="34" charset="0"/>
              </a:rPr>
              <a:t>rise time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2955925" y="59690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CC0000"/>
                </a:solidFill>
                <a:latin typeface="Arial" panose="020B0604020202020204" pitchFamily="34" charset="0"/>
              </a:rPr>
              <a:t>10%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741738" y="59690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CC0000"/>
                </a:solidFill>
                <a:latin typeface="Arial" panose="020B0604020202020204" pitchFamily="34" charset="0"/>
              </a:rPr>
              <a:t>90%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H="1">
            <a:off x="5349875" y="4108450"/>
            <a:ext cx="1431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33"/>
          <p:cNvGrpSpPr>
            <a:grpSpLocks/>
          </p:cNvGrpSpPr>
          <p:nvPr/>
        </p:nvGrpSpPr>
        <p:grpSpPr bwMode="auto">
          <a:xfrm>
            <a:off x="5946775" y="3810000"/>
            <a:ext cx="3044825" cy="2209800"/>
            <a:chOff x="3122" y="2490"/>
            <a:chExt cx="1918" cy="1392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4038" y="3469"/>
              <a:ext cx="10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642" y="2666"/>
              <a:ext cx="400" cy="8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122" y="3329"/>
              <a:ext cx="12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>
              <a:off x="3122" y="2828"/>
              <a:ext cx="9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 flipV="1">
              <a:off x="3777" y="3402"/>
              <a:ext cx="96" cy="48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 flipV="1">
              <a:off x="3297" y="2874"/>
              <a:ext cx="96" cy="1008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>
              <a:off x="3969" y="2490"/>
              <a:ext cx="0" cy="816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H="1">
              <a:off x="3729" y="2490"/>
              <a:ext cx="0" cy="336"/>
            </a:xfrm>
            <a:prstGeom prst="line">
              <a:avLst/>
            </a:prstGeom>
            <a:noFill/>
            <a:ln w="12700">
              <a:solidFill>
                <a:srgbClr val="FF505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H="1">
              <a:off x="3969" y="2538"/>
              <a:ext cx="38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3297" y="2538"/>
              <a:ext cx="43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5995988" y="597217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CC0000"/>
                </a:solidFill>
                <a:latin typeface="Arial" panose="020B0604020202020204" pitchFamily="34" charset="0"/>
              </a:rPr>
              <a:t>90%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6781800" y="597217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CC0000"/>
                </a:solidFill>
                <a:latin typeface="Arial" panose="020B0604020202020204" pitchFamily="34" charset="0"/>
              </a:rPr>
              <a:t>10%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6038850" y="34290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Arial" panose="020B0604020202020204" pitchFamily="34" charset="0"/>
              </a:rPr>
              <a:t>fall time</a:t>
            </a:r>
          </a:p>
        </p:txBody>
      </p:sp>
    </p:spTree>
    <p:extLst>
      <p:ext uri="{BB962C8B-B14F-4D97-AF65-F5344CB8AC3E}">
        <p14:creationId xmlns:p14="http://schemas.microsoft.com/office/powerpoint/2010/main" val="111319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90616" y="989558"/>
            <a:ext cx="9615384" cy="2209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A logic gate always takes some time to change states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2400" i="1" dirty="0" err="1" smtClean="0">
                <a:ea typeface="新細明體" panose="02020500000000000000" pitchFamily="18" charset="-120"/>
              </a:rPr>
              <a:t>t</a:t>
            </a:r>
            <a:r>
              <a:rPr lang="en-US" altLang="zh-TW" sz="2400" baseline="-25000" dirty="0" err="1" smtClean="0">
                <a:ea typeface="新細明體" panose="02020500000000000000" pitchFamily="18" charset="-120"/>
              </a:rPr>
              <a:t>PLH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the delay time before output changes from low to high 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2400" i="1" dirty="0" err="1" smtClean="0">
                <a:ea typeface="新細明體" panose="02020500000000000000" pitchFamily="18" charset="-120"/>
              </a:rPr>
              <a:t>t</a:t>
            </a:r>
            <a:r>
              <a:rPr lang="en-US" altLang="zh-TW" sz="2400" baseline="-25000" dirty="0" err="1" smtClean="0">
                <a:ea typeface="新細明體" panose="02020500000000000000" pitchFamily="18" charset="-120"/>
              </a:rPr>
              <a:t>PHL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the delay time before output changes from high to low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both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t</a:t>
            </a:r>
            <a:r>
              <a:rPr lang="en-US" altLang="zh-TW" sz="2400" baseline="-25000" dirty="0" err="1" smtClean="0">
                <a:ea typeface="新細明體" panose="02020500000000000000" pitchFamily="18" charset="-120"/>
              </a:rPr>
              <a:t>PLH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&amp; </a:t>
            </a:r>
            <a:r>
              <a:rPr lang="en-US" altLang="zh-TW" sz="2400" i="1" dirty="0" err="1" smtClean="0">
                <a:ea typeface="新細明體" panose="02020500000000000000" pitchFamily="18" charset="-120"/>
              </a:rPr>
              <a:t>t</a:t>
            </a:r>
            <a:r>
              <a:rPr lang="en-US" altLang="zh-TW" sz="2400" baseline="-25000" dirty="0" err="1" smtClean="0">
                <a:ea typeface="新細明體" panose="02020500000000000000" pitchFamily="18" charset="-120"/>
              </a:rPr>
              <a:t>PHL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 are measured between the 50% points on the input and output transitions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02402" y="123825"/>
            <a:ext cx="7772400" cy="8064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200" b="1" dirty="0"/>
              <a:t>Speed: Propagation Delay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335338" y="3276600"/>
            <a:ext cx="4291012" cy="2133600"/>
            <a:chOff x="1200" y="2112"/>
            <a:chExt cx="2928" cy="1344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200" y="264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1680" y="2112"/>
              <a:ext cx="14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824" y="2112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216" y="2112"/>
              <a:ext cx="14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360" y="264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200" y="2928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968" y="2928"/>
              <a:ext cx="14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112" y="3456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3504" y="2928"/>
              <a:ext cx="14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648" y="292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209800" y="3276600"/>
            <a:ext cx="5830888" cy="2841625"/>
            <a:chOff x="480" y="2064"/>
            <a:chExt cx="3927" cy="179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210" y="2352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258" y="321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786" y="2064"/>
              <a:ext cx="0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074" y="2064"/>
              <a:ext cx="0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274" y="2064"/>
              <a:ext cx="0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610" y="2064"/>
              <a:ext cx="0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032" y="2250"/>
              <a:ext cx="3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zh-TW" altLang="en-US" sz="1800">
                  <a:ea typeface="新細明體" panose="02020500000000000000" pitchFamily="18" charset="-120"/>
                </a:rPr>
                <a:t>50%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528" y="2114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Input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80" y="2930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Output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912" y="2498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zh-TW" altLang="en-US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960" y="3314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zh-TW" altLang="en-US"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1786" y="355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274" y="355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776" y="3566"/>
              <a:ext cx="3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t</a:t>
              </a:r>
              <a:r>
                <a:rPr lang="en-US" altLang="zh-TW" sz="1200">
                  <a:ea typeface="新細明體" panose="02020500000000000000" pitchFamily="18" charset="-120"/>
                </a:rPr>
                <a:t>PHL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3264" y="3566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zh-TW">
                  <a:ea typeface="新細明體" panose="02020500000000000000" pitchFamily="18" charset="-120"/>
                </a:rPr>
                <a:t>t</a:t>
              </a:r>
              <a:r>
                <a:rPr lang="en-US" altLang="zh-TW" sz="1200">
                  <a:ea typeface="新細明體" panose="02020500000000000000" pitchFamily="18" charset="-120"/>
                </a:rPr>
                <a:t>PLH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42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0985" y="1143000"/>
            <a:ext cx="9829800" cy="4419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Speed (propagation delay) and power consumption are the two most important performance parameters of a digital IC.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A simple means for measuring and comparing the overall performance of an IC family is the speed-power product (the smaller, the better).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For example, an IC has </a:t>
            </a:r>
          </a:p>
          <a:p>
            <a:pPr lvl="1" algn="just">
              <a:lnSpc>
                <a:spcPct val="90000"/>
              </a:lnSpc>
              <a:spcBef>
                <a:spcPct val="10000"/>
              </a:spcBef>
              <a:buSzPct val="110000"/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an average propagation delay of 10 ns  </a:t>
            </a:r>
          </a:p>
          <a:p>
            <a:pPr lvl="1" algn="just">
              <a:lnSpc>
                <a:spcPct val="90000"/>
              </a:lnSpc>
              <a:spcBef>
                <a:spcPct val="10000"/>
              </a:spcBef>
              <a:buSzPct val="110000"/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an average power dissipation of 5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mW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 </a:t>
            </a:r>
          </a:p>
          <a:p>
            <a:pPr lvl="1" algn="just">
              <a:lnSpc>
                <a:spcPct val="90000"/>
              </a:lnSpc>
              <a:spcBef>
                <a:spcPct val="10000"/>
              </a:spcBef>
              <a:buSzPct val="110000"/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the speed-power product    = (10 ns) x (5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mW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</a:t>
            </a:r>
          </a:p>
          <a:p>
            <a:pPr lvl="1" algn="just">
              <a:lnSpc>
                <a:spcPct val="90000"/>
              </a:lnSpc>
              <a:spcBef>
                <a:spcPct val="10000"/>
              </a:spcBef>
              <a:buSzPct val="110000"/>
              <a:buFont typeface="CommonBullets" pitchFamily="34" charset="2"/>
              <a:buNone/>
              <a:defRPr/>
            </a:pPr>
            <a:r>
              <a:rPr lang="en-US" altLang="zh-TW" sz="2400" dirty="0" smtClean="0">
                <a:ea typeface="新細明體" panose="02020500000000000000" pitchFamily="18" charset="-120"/>
              </a:rPr>
              <a:t> 					     = 50 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picoJoules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(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pJ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90600" y="152400"/>
            <a:ext cx="7772400" cy="796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200" b="1" dirty="0"/>
              <a:t>Speed-Power Product</a:t>
            </a:r>
          </a:p>
        </p:txBody>
      </p:sp>
    </p:spTree>
    <p:extLst>
      <p:ext uri="{BB962C8B-B14F-4D97-AF65-F5344CB8AC3E}">
        <p14:creationId xmlns:p14="http://schemas.microsoft.com/office/powerpoint/2010/main" val="2728193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14400" y="228600"/>
            <a:ext cx="77724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dirty="0"/>
              <a:t>Logic Family Tradeoffs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279478"/>
            <a:ext cx="41148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Looking for the best speed/power product</a:t>
            </a:r>
          </a:p>
          <a:p>
            <a:pPr>
              <a:defRPr/>
            </a:pPr>
            <a:r>
              <a:rPr lang="en-US" sz="2400" dirty="0" err="1" smtClean="0"/>
              <a:t>t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 and </a:t>
            </a:r>
            <a:r>
              <a:rPr lang="en-US" sz="2400" dirty="0" err="1" smtClean="0"/>
              <a:t>Pd</a:t>
            </a:r>
            <a:r>
              <a:rPr lang="en-US" sz="2400" dirty="0" smtClean="0"/>
              <a:t> are normally included in the data sheet for each device</a:t>
            </a:r>
          </a:p>
          <a:p>
            <a:pPr>
              <a:defRPr/>
            </a:pPr>
            <a:r>
              <a:rPr lang="en-US" sz="2400" dirty="0" smtClean="0"/>
              <a:t>Older logic families are the worst</a:t>
            </a:r>
          </a:p>
          <a:p>
            <a:pPr>
              <a:defRPr/>
            </a:pPr>
            <a:r>
              <a:rPr lang="en-US" sz="2400" dirty="0" smtClean="0"/>
              <a:t>CMOS is one of the best</a:t>
            </a:r>
          </a:p>
          <a:p>
            <a:pPr>
              <a:defRPr/>
            </a:pPr>
            <a:r>
              <a:rPr lang="en-US" sz="2400" dirty="0" smtClean="0"/>
              <a:t>FPGAs use CMOS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4800600" y="1295400"/>
          <a:ext cx="4953000" cy="433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CorelPhotoPaint.Image.10" r:id="rId3" imgW="6384762" imgH="5592381" progId="CorelPhotoPaint.Image.10">
                  <p:embed/>
                </p:oleObj>
              </mc:Choice>
              <mc:Fallback>
                <p:oleObj name="CorelPhotoPaint.Image.10" r:id="rId3" imgW="6384762" imgH="5592381" progId="CorelPhotoPaint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95400"/>
                        <a:ext cx="4953000" cy="433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ap="flat" cmpd="sng">
                            <a:solidFill>
                              <a:srgbClr val="FFFF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170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29</a:t>
            </a:r>
            <a:br>
              <a:rPr lang="en-US" dirty="0" smtClean="0"/>
            </a:br>
            <a:r>
              <a:rPr lang="en-US" b="1" dirty="0"/>
              <a:t>Gate</a:t>
            </a:r>
            <a:r>
              <a:rPr lang="en-US" dirty="0" smtClean="0"/>
              <a:t> </a:t>
            </a:r>
            <a:r>
              <a:rPr lang="en-US" b="1" dirty="0" smtClean="0"/>
              <a:t>C</a:t>
            </a:r>
            <a:r>
              <a:rPr lang="en-US" altLang="zh-TW" b="1" dirty="0" smtClean="0"/>
              <a:t>haracteristics</a:t>
            </a:r>
            <a:r>
              <a:rPr lang="en-GB" b="1" dirty="0"/>
              <a:t/>
            </a:r>
            <a:br>
              <a:rPr lang="en-GB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879143" y="152400"/>
            <a:ext cx="77724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3200" b="1" dirty="0"/>
              <a:t>Comparison of Logic Families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/>
          </p:nvPr>
        </p:nvGraphicFramePr>
        <p:xfrm>
          <a:off x="561039" y="1295400"/>
          <a:ext cx="8659161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CorelPhotoPaint.Image.10" r:id="rId3" imgW="11192381" imgH="5516190" progId="CorelPhotoPaint.Image.10">
                  <p:embed/>
                </p:oleObj>
              </mc:Choice>
              <mc:Fallback>
                <p:oleObj name="CorelPhotoPaint.Image.10" r:id="rId3" imgW="11192381" imgH="5516190" progId="CorelPhotoPaint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39" y="1295400"/>
                        <a:ext cx="8659161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4721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An inverting amplifier cab be used as a logical inverter but using only the non-linear </a:t>
            </a:r>
            <a:r>
              <a:rPr lang="en-US" sz="2400" dirty="0" smtClean="0"/>
              <a:t>region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sz="2400" dirty="0"/>
              <a:t>An input values is </a:t>
            </a:r>
            <a:r>
              <a:rPr lang="en-GB" sz="2400" smtClean="0"/>
              <a:t>choosen </a:t>
            </a:r>
            <a:r>
              <a:rPr lang="en-GB" sz="2400" dirty="0"/>
              <a:t>to ensure that we are always outside of the linear region</a:t>
            </a:r>
            <a:endParaRPr lang="en-US" sz="2400" dirty="0"/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sz="2400" dirty="0"/>
              <a:t>Unlike linear amplifiers, the circuits is used with a rapid transition between the non-linear </a:t>
            </a:r>
            <a:r>
              <a:rPr lang="en-GB" sz="2400" dirty="0" smtClean="0"/>
              <a:t>regions</a:t>
            </a:r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The propagation delay (</a:t>
            </a:r>
            <a:r>
              <a:rPr lang="en-US" sz="2400" dirty="0" err="1"/>
              <a:t>t</a:t>
            </a:r>
            <a:r>
              <a:rPr lang="en-US" sz="2400" baseline="-25000" dirty="0" err="1"/>
              <a:t>pd</a:t>
            </a:r>
            <a:r>
              <a:rPr lang="en-US" sz="2400" dirty="0"/>
              <a:t>) which is the time taken for a change at the input to appear at the output</a:t>
            </a:r>
          </a:p>
          <a:p>
            <a:pPr marL="342900" lvl="1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GB" sz="2400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12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/>
              <a:t>Acquire the knowledge of logic device </a:t>
            </a:r>
            <a:r>
              <a:rPr lang="en-IN" sz="2400" dirty="0" smtClean="0"/>
              <a:t>pin-outs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Explain gate characteristics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Describe transistors </a:t>
            </a:r>
            <a:r>
              <a:rPr lang="en-IN" sz="2400" dirty="0"/>
              <a:t>as switches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 smtClean="0"/>
              <a:t>Gate Characteristics</a:t>
            </a:r>
          </a:p>
          <a:p>
            <a:r>
              <a:rPr lang="en-IN" sz="2400" dirty="0"/>
              <a:t>Electrical </a:t>
            </a:r>
            <a:r>
              <a:rPr lang="en-IN" sz="2400" dirty="0" smtClean="0"/>
              <a:t>Characteristics</a:t>
            </a:r>
          </a:p>
          <a:p>
            <a:r>
              <a:rPr lang="en-IN" sz="2400" dirty="0"/>
              <a:t>Power Dissipation</a:t>
            </a:r>
          </a:p>
          <a:p>
            <a:r>
              <a:rPr lang="en-US" sz="2400" dirty="0"/>
              <a:t>Noise Margin</a:t>
            </a: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228600"/>
            <a:ext cx="3560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Gate Characteristics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066800"/>
            <a:ext cx="8331200" cy="4319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 smtClean="0"/>
              <a:t>The inverter or NOT gate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consider the characteristics of a simple inverting amplifier as shown below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we normally use only the linear region</a:t>
            </a:r>
          </a:p>
        </p:txBody>
      </p:sp>
      <p:pic>
        <p:nvPicPr>
          <p:cNvPr id="4" name="Picture 10" descr="C25NF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3429000"/>
            <a:ext cx="71183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93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1899" y="1295400"/>
            <a:ext cx="9525000" cy="4319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An inverting amplifier cab be used as a logical inverter but using only the non-linear region</a:t>
            </a:r>
          </a:p>
        </p:txBody>
      </p:sp>
      <p:pic>
        <p:nvPicPr>
          <p:cNvPr id="3" name="Picture 4" descr="C25N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852738"/>
            <a:ext cx="3904124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24200" y="228600"/>
            <a:ext cx="3560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Gate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56784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25NF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65513"/>
            <a:ext cx="8118475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1899" y="1066800"/>
            <a:ext cx="9525000" cy="43195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GB" sz="2400" dirty="0" smtClean="0"/>
              <a:t>An </a:t>
            </a:r>
            <a:r>
              <a:rPr lang="en-GB" sz="2400" dirty="0"/>
              <a:t>input values is </a:t>
            </a:r>
            <a:r>
              <a:rPr lang="en-GB" sz="2400" dirty="0" smtClean="0"/>
              <a:t>choose to ensure that we are always outside of the linear region – as in (a)</a:t>
            </a:r>
          </a:p>
          <a:p>
            <a:pPr lvl="1" algn="just"/>
            <a:r>
              <a:rPr lang="en-GB" sz="2400" dirty="0"/>
              <a:t>U</a:t>
            </a:r>
            <a:r>
              <a:rPr lang="en-GB" sz="2400" dirty="0" smtClean="0"/>
              <a:t>nlike linear amplifiers, the circuits is used with a rapid transition between the non-linear regions – as in (b)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228600"/>
            <a:ext cx="3560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Gate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85816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438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altLang="zh-TW" sz="3200" b="1" dirty="0"/>
              <a:t>Characteristics: TTL and MOS</a:t>
            </a:r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3200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TTL stands for Transistor-Transistor Logic</a:t>
            </a:r>
          </a:p>
          <a:p>
            <a:pPr lvl="1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uses BJTs</a:t>
            </a:r>
          </a:p>
          <a:p>
            <a:pPr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MOS stands for Metal Oxide Semiconductor</a:t>
            </a:r>
          </a:p>
          <a:p>
            <a:pPr lvl="1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uses FETs</a:t>
            </a:r>
          </a:p>
          <a:p>
            <a:pPr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MOS can be classified into three sub-families:</a:t>
            </a:r>
          </a:p>
          <a:p>
            <a:pPr lvl="1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PMOS (P-channel)</a:t>
            </a:r>
          </a:p>
          <a:p>
            <a:pPr lvl="1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NMOS (N-channel)</a:t>
            </a:r>
          </a:p>
          <a:p>
            <a:pPr lvl="1"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 CMOS (Complementary MOS, most common)</a:t>
            </a: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0" y="914400"/>
            <a:ext cx="373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Remember:</a:t>
            </a:r>
          </a:p>
        </p:txBody>
      </p:sp>
    </p:spTree>
    <p:extLst>
      <p:ext uri="{BB962C8B-B14F-4D97-AF65-F5344CB8AC3E}">
        <p14:creationId xmlns:p14="http://schemas.microsoft.com/office/powerpoint/2010/main" val="211342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6200" y="152400"/>
            <a:ext cx="91440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Electrical Characteristics</a:t>
            </a:r>
            <a:endParaRPr lang="en-GB" sz="32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838200"/>
            <a:ext cx="96774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sz="2400" dirty="0">
                <a:latin typeface="+mj-lt"/>
              </a:rPr>
              <a:t>The characteristics of digital logic families are usually compared by analyzing the circuit of the basic gate in each </a:t>
            </a:r>
            <a:r>
              <a:rPr lang="en-US" sz="2400" dirty="0" smtClean="0">
                <a:latin typeface="+mj-lt"/>
              </a:rPr>
              <a:t>family</a:t>
            </a:r>
            <a:endParaRPr lang="en-US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T</a:t>
            </a:r>
            <a:r>
              <a:rPr lang="en-US" sz="2400" dirty="0" smtClean="0">
                <a:latin typeface="+mj-lt"/>
              </a:rPr>
              <a:t>he </a:t>
            </a:r>
            <a:r>
              <a:rPr lang="en-US" sz="2400" dirty="0">
                <a:latin typeface="+mj-lt"/>
              </a:rPr>
              <a:t>most important parameters </a:t>
            </a:r>
            <a:r>
              <a:rPr lang="en-US" sz="2400" dirty="0" smtClean="0">
                <a:latin typeface="+mj-lt"/>
              </a:rPr>
              <a:t>are:</a:t>
            </a:r>
            <a:endParaRPr lang="en-US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F</a:t>
            </a:r>
            <a:r>
              <a:rPr lang="en-US" sz="2400" dirty="0" smtClean="0">
                <a:latin typeface="+mj-lt"/>
              </a:rPr>
              <a:t>an-out </a:t>
            </a:r>
            <a:r>
              <a:rPr lang="en-US" sz="2400" dirty="0">
                <a:latin typeface="+mj-lt"/>
              </a:rPr>
              <a:t>specifies the number of standard loads that the output can drive without impairing its normal operation</a:t>
            </a:r>
            <a:r>
              <a:rPr lang="en-US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A standard load is usually defined as the amount of current needed by an input of another similar gate of the same family.</a:t>
            </a:r>
          </a:p>
          <a:p>
            <a:pPr algn="just"/>
            <a:r>
              <a:rPr lang="en-US" sz="2400" dirty="0">
                <a:latin typeface="+mj-lt"/>
              </a:rPr>
              <a:t>Power dissipation is the power consumed by the gate</a:t>
            </a:r>
          </a:p>
          <a:p>
            <a:pPr algn="just"/>
            <a:r>
              <a:rPr lang="en-US" sz="2400" dirty="0">
                <a:latin typeface="+mj-lt"/>
              </a:rPr>
              <a:t>P</a:t>
            </a:r>
            <a:r>
              <a:rPr lang="en-US" sz="2400" dirty="0" smtClean="0">
                <a:latin typeface="+mj-lt"/>
              </a:rPr>
              <a:t>ropagation </a:t>
            </a:r>
            <a:r>
              <a:rPr lang="en-US" sz="2400" dirty="0">
                <a:latin typeface="+mj-lt"/>
              </a:rPr>
              <a:t>delay is the average transition delay time for the signal to propagate from input to </a:t>
            </a:r>
            <a:r>
              <a:rPr lang="en-US" sz="2400" dirty="0" smtClean="0">
                <a:latin typeface="+mj-lt"/>
              </a:rPr>
              <a:t>output</a:t>
            </a:r>
            <a:endParaRPr lang="en-US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Noise margin is the minimum external noise </a:t>
            </a:r>
            <a:r>
              <a:rPr lang="en-US" sz="2400" dirty="0" err="1">
                <a:latin typeface="+mj-lt"/>
              </a:rPr>
              <a:t>vo,ltage</a:t>
            </a:r>
            <a:r>
              <a:rPr lang="en-US" sz="2400" dirty="0">
                <a:latin typeface="+mj-lt"/>
              </a:rPr>
              <a:t> that causes an undesirable change in the circuit </a:t>
            </a:r>
            <a:r>
              <a:rPr lang="en-US" sz="2400" dirty="0" smtClean="0">
                <a:latin typeface="+mj-lt"/>
              </a:rPr>
              <a:t>output</a:t>
            </a:r>
            <a:endParaRPr lang="en-US" sz="2400" dirty="0">
              <a:latin typeface="+mj-lt"/>
            </a:endParaRPr>
          </a:p>
          <a:p>
            <a:pPr algn="just"/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538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973</Words>
  <Application>Microsoft Office PowerPoint</Application>
  <PresentationFormat>A4 Paper (210x297 mm)</PresentationFormat>
  <Paragraphs>167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新細明體</vt:lpstr>
      <vt:lpstr>Arial</vt:lpstr>
      <vt:lpstr>Calibri</vt:lpstr>
      <vt:lpstr>CommonBullets</vt:lpstr>
      <vt:lpstr>Times New Roman</vt:lpstr>
      <vt:lpstr>Wingdings</vt:lpstr>
      <vt:lpstr>Office Theme</vt:lpstr>
      <vt:lpstr>CorelPhotoPaint.Image.10</vt:lpstr>
      <vt:lpstr>PowerPoint Presentation</vt:lpstr>
      <vt:lpstr>Lecture 29 Gate Characteristics  </vt:lpstr>
      <vt:lpstr>Objectives </vt:lpstr>
      <vt:lpstr>Topics</vt:lpstr>
      <vt:lpstr>PowerPoint Presentation</vt:lpstr>
      <vt:lpstr>PowerPoint Presentation</vt:lpstr>
      <vt:lpstr>PowerPoint Presentation</vt:lpstr>
      <vt:lpstr>Characteristics: TTL and 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457</cp:revision>
  <dcterms:created xsi:type="dcterms:W3CDTF">2006-08-16T00:00:00Z</dcterms:created>
  <dcterms:modified xsi:type="dcterms:W3CDTF">2017-07-07T06:30:13Z</dcterms:modified>
</cp:coreProperties>
</file>