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65" r:id="rId2"/>
    <p:sldId id="466" r:id="rId3"/>
    <p:sldId id="468" r:id="rId4"/>
    <p:sldId id="467" r:id="rId5"/>
    <p:sldId id="473" r:id="rId6"/>
    <p:sldId id="505" r:id="rId7"/>
    <p:sldId id="504" r:id="rId8"/>
    <p:sldId id="506" r:id="rId9"/>
    <p:sldId id="507" r:id="rId10"/>
    <p:sldId id="519" r:id="rId11"/>
    <p:sldId id="520" r:id="rId12"/>
    <p:sldId id="521" r:id="rId13"/>
    <p:sldId id="522" r:id="rId14"/>
    <p:sldId id="523" r:id="rId15"/>
    <p:sldId id="525" r:id="rId16"/>
    <p:sldId id="524" r:id="rId17"/>
    <p:sldId id="516" r:id="rId18"/>
    <p:sldId id="517" r:id="rId19"/>
    <p:sldId id="526" r:id="rId20"/>
    <p:sldId id="527" r:id="rId21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BF119E"/>
    <a:srgbClr val="CA0684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5" autoAdjust="0"/>
    <p:restoredTop sz="94662" autoAdjust="0"/>
  </p:normalViewPr>
  <p:slideViewPr>
    <p:cSldViewPr>
      <p:cViewPr varScale="1">
        <p:scale>
          <a:sx n="70" d="100"/>
          <a:sy n="70" d="100"/>
        </p:scale>
        <p:origin x="1314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9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019186" y="6654842"/>
            <a:ext cx="2505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6654842"/>
            <a:ext cx="2176461" cy="2865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</a:t>
            </a:r>
            <a:r>
              <a:rPr lang="en-US" sz="1050" baseline="0" dirty="0" smtClean="0">
                <a:solidFill>
                  <a:schemeClr val="bg1"/>
                </a:solidFill>
              </a:rPr>
              <a:t>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7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133674"/>
            <a:ext cx="457240" cy="5121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1600200"/>
            <a:ext cx="84201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Combinational digital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2312" y="228600"/>
            <a:ext cx="76013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/>
              <a:t>Realization of logic expressions using NAND</a:t>
            </a:r>
            <a:endParaRPr lang="en-US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0" y="990600"/>
            <a:ext cx="76200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A convenient way to implement a Boolean function with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NAND gates is to implement the Boolean function using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basic gates (AND, OR and NOT)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The conversion of an algebraic expression from AND, OR,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and complement to NAND can be done by simple circuit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manipulation techniques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Also the implementation of Boolean functions with NAND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gates requires that the functions be in sum-of-products 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form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52312" y="228600"/>
            <a:ext cx="76013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/>
              <a:t>Realization of logic expressions using NAND</a:t>
            </a:r>
            <a:endParaRPr lang="en-US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12192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 an example consider the Boolean expression </a:t>
            </a:r>
          </a:p>
          <a:p>
            <a:pPr algn="ctr"/>
            <a:r>
              <a:rPr lang="en-US" sz="2400" i="1" dirty="0" smtClean="0"/>
              <a:t>F = AB + CD</a:t>
            </a:r>
            <a:r>
              <a:rPr lang="en-US" sz="24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The above expression can be realized using basic gates as shown</a:t>
            </a:r>
          </a:p>
          <a:p>
            <a:r>
              <a:rPr lang="en-US" sz="2400" dirty="0" smtClean="0"/>
              <a:t>   below:</a:t>
            </a:r>
            <a:endParaRPr lang="en-US" sz="2400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3352800"/>
            <a:ext cx="4319522" cy="200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307340" y="5562600"/>
            <a:ext cx="5291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Figure: Realization of Boolean expression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2312" y="228600"/>
            <a:ext cx="76013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/>
              <a:t>Realization of logic expressions using NAND</a:t>
            </a:r>
            <a:endParaRPr lang="en-US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990600"/>
            <a:ext cx="739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In the figure below it is observed that two bubbles are</a:t>
            </a:r>
          </a:p>
          <a:p>
            <a:r>
              <a:rPr lang="en-US" sz="2400" dirty="0" smtClean="0"/>
              <a:t>  added in each line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Two bubbles along the same line represent double</a:t>
            </a:r>
          </a:p>
          <a:p>
            <a:r>
              <a:rPr lang="en-US" sz="2400" dirty="0" smtClean="0"/>
              <a:t>   complementation hence the output is same as previous </a:t>
            </a:r>
          </a:p>
          <a:p>
            <a:r>
              <a:rPr lang="en-US" sz="2400" dirty="0" smtClean="0"/>
              <a:t>   circuit</a:t>
            </a:r>
          </a:p>
          <a:p>
            <a:endParaRPr lang="en-US" sz="2400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667000"/>
            <a:ext cx="5240666" cy="250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307340" y="5562600"/>
            <a:ext cx="5291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Figure: Realization of Boolean expression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2312" y="228600"/>
            <a:ext cx="76013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/>
              <a:t>Realization of logic expressions using NAND</a:t>
            </a:r>
            <a:endParaRPr lang="en-US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990600"/>
            <a:ext cx="876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The bubbled OR gate in the second stage can be replaced by a  NAND gate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Hence the circuit reduces as shown below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438400"/>
            <a:ext cx="5118668" cy="229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524273" y="4953000"/>
            <a:ext cx="7020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Figure: Realization of Boolean expression using NANDC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53340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Thus a Boolean expression can be realized using NAND as discussed above.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2312" y="228600"/>
            <a:ext cx="73320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/>
              <a:t>Realization of logic expressions using NOR</a:t>
            </a:r>
            <a:endParaRPr lang="en-US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066800"/>
            <a:ext cx="853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Realization using NOR gates requires that the function be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simplified into product-of-sums form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A convenient way to implement a Boolean function with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NOR gates is to implement the Boolean function using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basic gates (AND, OR and NOT)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The conversion of an algebraic expression from AND, OR,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and complement to NOR can be done by simple circuit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manipulation techniques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2312" y="228600"/>
            <a:ext cx="73320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/>
              <a:t>Realization of logic expressions using NOR</a:t>
            </a:r>
            <a:endParaRPr lang="en-US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219200"/>
            <a:ext cx="784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As an example consider the Boolean expression </a:t>
            </a:r>
          </a:p>
          <a:p>
            <a:pPr lvl="0" algn="ctr"/>
            <a:r>
              <a:rPr lang="pt-BR" sz="2400" i="1" dirty="0" smtClean="0"/>
              <a:t>F = (A + B)(C + D)E</a:t>
            </a:r>
          </a:p>
          <a:p>
            <a:pPr lvl="0"/>
            <a:r>
              <a:rPr lang="en-US" sz="2400" dirty="0" smtClean="0">
                <a:solidFill>
                  <a:prstClr val="black"/>
                </a:solidFill>
              </a:rPr>
              <a:t> The above expression can be realized using basic gates (with some manipulation) as shown below:</a:t>
            </a:r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743200"/>
            <a:ext cx="5038879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524000" y="5105400"/>
            <a:ext cx="66618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Figure: Realization of Boolean expression using NOR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371600"/>
            <a:ext cx="78486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 The bubbled AND gate in the second stage can be replaced by a NOR gate </a:t>
            </a:r>
          </a:p>
          <a:p>
            <a:pPr lvl="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52312" y="228600"/>
            <a:ext cx="73320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/>
              <a:t>Realization of logic expressions using NOR</a:t>
            </a:r>
            <a:endParaRPr lang="en-US" sz="3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7688" y="2895600"/>
            <a:ext cx="9358312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838200" y="48006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Thus a Boolean expression can be realized using </a:t>
            </a:r>
            <a:r>
              <a:rPr lang="en-US" sz="2400" smtClean="0"/>
              <a:t>NOR gate </a:t>
            </a:r>
            <a:r>
              <a:rPr lang="en-US" sz="2400" dirty="0" smtClean="0"/>
              <a:t>as discussed above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51271" y="4191000"/>
            <a:ext cx="4203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Figure: NOR gate representation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1821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/>
              <a:t>Realization of logic expressions using AOI</a:t>
            </a:r>
            <a:endParaRPr lang="en-US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295400"/>
            <a:ext cx="8686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371600"/>
            <a:ext cx="899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  Most Boolean reductions result in a Product-of-Sums (POS)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     expression or a Sum-of-Products (SOP) expression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  The Sum-of-Products means the variables are </a:t>
            </a:r>
            <a:r>
              <a:rPr lang="en-US" sz="2400" dirty="0" err="1" smtClean="0"/>
              <a:t>ANDed</a:t>
            </a:r>
            <a:r>
              <a:rPr lang="en-US" sz="2400" dirty="0" smtClean="0"/>
              <a:t> to form a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     term and the terms are </a:t>
            </a:r>
            <a:r>
              <a:rPr lang="en-US" sz="2400" dirty="0" err="1" smtClean="0"/>
              <a:t>ORed</a:t>
            </a:r>
            <a:r>
              <a:rPr lang="en-US" sz="2400" dirty="0" smtClean="0"/>
              <a:t>. X = AB + CD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  AND-OR-Inverter gate combinations (AOI) are available in standard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     ICs and can be used to implement SOP expressions</a:t>
            </a:r>
          </a:p>
          <a:p>
            <a:pPr algn="just"/>
            <a:endParaRPr lang="en-US" sz="2400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228600"/>
            <a:ext cx="71821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/>
              <a:t>Realization of logic expressions using AOI</a:t>
            </a:r>
            <a:endParaRPr lang="en-US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371600"/>
            <a:ext cx="8839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The AND-OR-Invert (AOI) gate is a two-level complex logic cell</a:t>
            </a:r>
          </a:p>
          <a:p>
            <a:r>
              <a:rPr lang="en-US" sz="2400" dirty="0" smtClean="0"/>
              <a:t>  constructed from one or more AND gates followed by a NOR gate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Two symbols most commonly used to represent an AND-OR</a:t>
            </a:r>
          </a:p>
          <a:p>
            <a:r>
              <a:rPr lang="en-US" sz="2400" dirty="0" smtClean="0"/>
              <a:t>   Invert gate is shown below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050" name="AutoShape 2" descr="CMOS AOI Ga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CMOS AOI Ga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CMOS AOI Ga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276600"/>
            <a:ext cx="28575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3210921" y="5105400"/>
            <a:ext cx="34841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Figure: AOI representation</a:t>
            </a:r>
            <a:endParaRPr lang="en-US" sz="2400" dirty="0">
              <a:solidFill>
                <a:prstClr val="black"/>
              </a:solidFill>
            </a:endParaRPr>
          </a:p>
        </p:txBody>
      </p: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4953000" y="3657600"/>
            <a:ext cx="3384550" cy="1143000"/>
            <a:chOff x="552" y="2964"/>
            <a:chExt cx="2132" cy="720"/>
          </a:xfrm>
        </p:grpSpPr>
        <p:grpSp>
          <p:nvGrpSpPr>
            <p:cNvPr id="11" name="Group 21"/>
            <p:cNvGrpSpPr>
              <a:grpSpLocks/>
            </p:cNvGrpSpPr>
            <p:nvPr/>
          </p:nvGrpSpPr>
          <p:grpSpPr bwMode="auto">
            <a:xfrm>
              <a:off x="2084" y="2964"/>
              <a:ext cx="520" cy="720"/>
              <a:chOff x="2084" y="2964"/>
              <a:chExt cx="520" cy="720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2092" y="2964"/>
                <a:ext cx="464" cy="72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0"/>
              <p:cNvSpPr>
                <a:spLocks noChangeArrowheads="1"/>
              </p:cNvSpPr>
              <p:nvPr/>
            </p:nvSpPr>
            <p:spPr bwMode="auto">
              <a:xfrm>
                <a:off x="2092" y="2964"/>
                <a:ext cx="224" cy="36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11"/>
              <p:cNvSpPr>
                <a:spLocks noChangeArrowheads="1"/>
              </p:cNvSpPr>
              <p:nvPr/>
            </p:nvSpPr>
            <p:spPr bwMode="auto">
              <a:xfrm>
                <a:off x="2092" y="3324"/>
                <a:ext cx="224" cy="36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12"/>
              <p:cNvSpPr>
                <a:spLocks noChangeArrowheads="1"/>
              </p:cNvSpPr>
              <p:nvPr/>
            </p:nvSpPr>
            <p:spPr bwMode="auto">
              <a:xfrm>
                <a:off x="2128" y="3048"/>
                <a:ext cx="16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>
                  <a:lnSpc>
                    <a:spcPts val="1400"/>
                  </a:lnSpc>
                </a:pPr>
                <a:r>
                  <a:rPr lang="en-US" sz="1600">
                    <a:solidFill>
                      <a:srgbClr val="000000"/>
                    </a:solidFill>
                    <a:latin typeface="Tahoma" pitchFamily="34" charset="0"/>
                  </a:rPr>
                  <a:t>&amp;</a:t>
                </a:r>
              </a:p>
            </p:txBody>
          </p:sp>
          <p:sp>
            <p:nvSpPr>
              <p:cNvPr id="22" name="Rectangle 13"/>
              <p:cNvSpPr>
                <a:spLocks noChangeArrowheads="1"/>
              </p:cNvSpPr>
              <p:nvPr/>
            </p:nvSpPr>
            <p:spPr bwMode="auto">
              <a:xfrm>
                <a:off x="2120" y="3408"/>
                <a:ext cx="16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>
                  <a:lnSpc>
                    <a:spcPts val="1400"/>
                  </a:lnSpc>
                </a:pPr>
                <a:r>
                  <a:rPr lang="en-US" sz="1600">
                    <a:solidFill>
                      <a:srgbClr val="000000"/>
                    </a:solidFill>
                    <a:latin typeface="Tahoma" pitchFamily="34" charset="0"/>
                  </a:rPr>
                  <a:t>&amp;</a:t>
                </a:r>
              </a:p>
            </p:txBody>
          </p:sp>
          <p:sp>
            <p:nvSpPr>
              <p:cNvPr id="23" name="Oval 14"/>
              <p:cNvSpPr>
                <a:spLocks noChangeArrowheads="1"/>
              </p:cNvSpPr>
              <p:nvPr/>
            </p:nvSpPr>
            <p:spPr bwMode="auto">
              <a:xfrm>
                <a:off x="2084" y="3244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Oval 15"/>
              <p:cNvSpPr>
                <a:spLocks noChangeArrowheads="1"/>
              </p:cNvSpPr>
              <p:nvPr/>
            </p:nvSpPr>
            <p:spPr bwMode="auto">
              <a:xfrm>
                <a:off x="2084" y="3404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Oval 16"/>
              <p:cNvSpPr>
                <a:spLocks noChangeArrowheads="1"/>
              </p:cNvSpPr>
              <p:nvPr/>
            </p:nvSpPr>
            <p:spPr bwMode="auto">
              <a:xfrm>
                <a:off x="2084" y="3604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Oval 17"/>
              <p:cNvSpPr>
                <a:spLocks noChangeArrowheads="1"/>
              </p:cNvSpPr>
              <p:nvPr/>
            </p:nvSpPr>
            <p:spPr bwMode="auto">
              <a:xfrm>
                <a:off x="2596" y="3324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Oval 18"/>
              <p:cNvSpPr>
                <a:spLocks noChangeArrowheads="1"/>
              </p:cNvSpPr>
              <p:nvPr/>
            </p:nvSpPr>
            <p:spPr bwMode="auto">
              <a:xfrm>
                <a:off x="2084" y="3044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19"/>
              <p:cNvSpPr>
                <a:spLocks noChangeArrowheads="1"/>
              </p:cNvSpPr>
              <p:nvPr/>
            </p:nvSpPr>
            <p:spPr bwMode="auto">
              <a:xfrm>
                <a:off x="2352" y="3224"/>
                <a:ext cx="16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>
                  <a:lnSpc>
                    <a:spcPts val="1400"/>
                  </a:lnSpc>
                </a:pPr>
                <a:r>
                  <a:rPr lang="en-US" sz="1600">
                    <a:solidFill>
                      <a:srgbClr val="000000"/>
                    </a:solidFill>
                    <a:latin typeface="Tahoma" pitchFamily="34" charset="0"/>
                  </a:rPr>
                  <a:t>+</a:t>
                </a:r>
              </a:p>
            </p:txBody>
          </p:sp>
          <p:sp>
            <p:nvSpPr>
              <p:cNvPr id="29" name="Oval 20"/>
              <p:cNvSpPr>
                <a:spLocks noChangeArrowheads="1"/>
              </p:cNvSpPr>
              <p:nvPr/>
            </p:nvSpPr>
            <p:spPr bwMode="auto">
              <a:xfrm>
                <a:off x="2556" y="3308"/>
                <a:ext cx="32" cy="3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2012" y="304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2012" y="324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2012" y="340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>
              <a:off x="2012" y="360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>
              <a:off x="2612" y="3320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552" y="3128"/>
              <a:ext cx="1400" cy="3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Tahoma" pitchFamily="34" charset="0"/>
                </a:rPr>
                <a:t>2x2 AOI gate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Tahoma" pitchFamily="34" charset="0"/>
                </a:rPr>
                <a:t>symbol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1921" y="228600"/>
            <a:ext cx="71821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/>
              <a:t>Realization of logic expressions using AOI</a:t>
            </a:r>
            <a:endParaRPr lang="en-US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838200"/>
            <a:ext cx="9296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General procedure to convert a logical expression to AOI form:</a:t>
            </a:r>
          </a:p>
          <a:p>
            <a:pPr marL="750888" lvl="1">
              <a:buFont typeface="Arial" pitchFamily="34" charset="0"/>
              <a:buChar char="•"/>
            </a:pPr>
            <a:r>
              <a:rPr lang="en-US" sz="2400" dirty="0" smtClean="0"/>
              <a:t>Compute complement of the function in sum-of-products form</a:t>
            </a:r>
          </a:p>
          <a:p>
            <a:pPr marL="750888" lvl="1">
              <a:buFont typeface="Arial" pitchFamily="34" charset="0"/>
              <a:buChar char="•"/>
            </a:pPr>
            <a:r>
              <a:rPr lang="en-US" sz="2400" dirty="0" smtClean="0"/>
              <a:t>By grouping the 0s in the </a:t>
            </a:r>
            <a:r>
              <a:rPr lang="en-US" sz="2400" dirty="0" err="1" smtClean="0"/>
              <a:t>Karnaugh</a:t>
            </a:r>
            <a:r>
              <a:rPr lang="en-US" sz="2400" dirty="0" smtClean="0"/>
              <a:t> map</a:t>
            </a:r>
          </a:p>
          <a:p>
            <a:pPr marL="750888" lvl="1"/>
            <a:endParaRPr lang="en-US" sz="2400" dirty="0" smtClean="0"/>
          </a:p>
          <a:p>
            <a:pPr marL="293688">
              <a:buFont typeface="Arial" pitchFamily="34" charset="0"/>
              <a:buChar char="•"/>
            </a:pPr>
            <a:r>
              <a:rPr lang="en-US" sz="2400" dirty="0" smtClean="0"/>
              <a:t>Example:  XOR implementation––A </a:t>
            </a:r>
            <a:r>
              <a:rPr lang="en-US" sz="2400" dirty="0" err="1" smtClean="0"/>
              <a:t>xor</a:t>
            </a:r>
            <a:r>
              <a:rPr lang="en-US" sz="2400" dirty="0" smtClean="0"/>
              <a:t> B = A' B  +  A B'</a:t>
            </a:r>
          </a:p>
          <a:p>
            <a:pPr marL="750888" lvl="1"/>
            <a:r>
              <a:rPr lang="en-US" sz="2400" dirty="0" smtClean="0"/>
              <a:t>AOI form:	F = (A' B'  +  A B)'</a:t>
            </a:r>
          </a:p>
          <a:p>
            <a:pPr marL="750888" lvl="1"/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1676400" y="3276600"/>
            <a:ext cx="1524000" cy="1600200"/>
            <a:chOff x="1056" y="2496"/>
            <a:chExt cx="960" cy="1008"/>
          </a:xfrm>
        </p:grpSpPr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1288" y="2736"/>
              <a:ext cx="584" cy="7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>
                <a:lnSpc>
                  <a:spcPts val="2200"/>
                </a:lnSpc>
                <a:spcAft>
                  <a:spcPts val="2000"/>
                </a:spcAft>
                <a:tabLst>
                  <a:tab pos="571500" algn="l"/>
                  <a:tab pos="914400" algn="l"/>
                  <a:tab pos="13716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Tahoma" pitchFamily="34" charset="0"/>
                </a:rPr>
                <a:t>0	1</a:t>
              </a:r>
            </a:p>
            <a:p>
              <a:pPr>
                <a:lnSpc>
                  <a:spcPts val="2200"/>
                </a:lnSpc>
                <a:spcAft>
                  <a:spcPts val="2000"/>
                </a:spcAft>
                <a:tabLst>
                  <a:tab pos="571500" algn="l"/>
                  <a:tab pos="914400" algn="l"/>
                  <a:tab pos="13716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Tahoma" pitchFamily="34" charset="0"/>
                </a:rPr>
                <a:t>1	0</a:t>
              </a:r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1192" y="2688"/>
              <a:ext cx="656" cy="64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1520" y="2696"/>
              <a:ext cx="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>
              <a:off x="1200" y="3016"/>
              <a:ext cx="6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1632" y="2496"/>
              <a:ext cx="384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>
                <a:lnSpc>
                  <a:spcPts val="2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Tahoma" pitchFamily="34" charset="0"/>
                </a:rPr>
                <a:t>A</a:t>
              </a:r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1056" y="3072"/>
              <a:ext cx="384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>
                <a:lnSpc>
                  <a:spcPts val="2200"/>
                </a:lnSpc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Tahoma" pitchFamily="34" charset="0"/>
                </a:rPr>
                <a:t>B</a:t>
              </a:r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1520" y="2688"/>
              <a:ext cx="32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1200" y="3016"/>
              <a:ext cx="0" cy="3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8"/>
            <p:cNvSpPr>
              <a:spLocks noChangeArrowheads="1"/>
            </p:cNvSpPr>
            <p:nvPr/>
          </p:nvSpPr>
          <p:spPr bwMode="auto">
            <a:xfrm>
              <a:off x="1232" y="2728"/>
              <a:ext cx="248" cy="2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9"/>
            <p:cNvSpPr>
              <a:spLocks noChangeArrowheads="1"/>
            </p:cNvSpPr>
            <p:nvPr/>
          </p:nvSpPr>
          <p:spPr bwMode="auto">
            <a:xfrm>
              <a:off x="1560" y="3048"/>
              <a:ext cx="248" cy="25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49"/>
          <p:cNvGrpSpPr>
            <a:grpSpLocks/>
          </p:cNvGrpSpPr>
          <p:nvPr/>
        </p:nvGrpSpPr>
        <p:grpSpPr bwMode="auto">
          <a:xfrm>
            <a:off x="4648200" y="3416300"/>
            <a:ext cx="2514600" cy="1308100"/>
            <a:chOff x="2928" y="2584"/>
            <a:chExt cx="1584" cy="824"/>
          </a:xfrm>
        </p:grpSpPr>
        <p:grpSp>
          <p:nvGrpSpPr>
            <p:cNvPr id="16" name="Group 32"/>
            <p:cNvGrpSpPr>
              <a:grpSpLocks/>
            </p:cNvGrpSpPr>
            <p:nvPr/>
          </p:nvGrpSpPr>
          <p:grpSpPr bwMode="auto">
            <a:xfrm>
              <a:off x="3468" y="2620"/>
              <a:ext cx="520" cy="720"/>
              <a:chOff x="3468" y="2332"/>
              <a:chExt cx="520" cy="720"/>
            </a:xfrm>
          </p:grpSpPr>
          <p:sp>
            <p:nvSpPr>
              <p:cNvPr id="27" name="Rectangle 20"/>
              <p:cNvSpPr>
                <a:spLocks noChangeArrowheads="1"/>
              </p:cNvSpPr>
              <p:nvPr/>
            </p:nvSpPr>
            <p:spPr bwMode="auto">
              <a:xfrm>
                <a:off x="3476" y="2332"/>
                <a:ext cx="464" cy="72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21"/>
              <p:cNvSpPr>
                <a:spLocks noChangeArrowheads="1"/>
              </p:cNvSpPr>
              <p:nvPr/>
            </p:nvSpPr>
            <p:spPr bwMode="auto">
              <a:xfrm>
                <a:off x="3476" y="2332"/>
                <a:ext cx="224" cy="36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22"/>
              <p:cNvSpPr>
                <a:spLocks noChangeArrowheads="1"/>
              </p:cNvSpPr>
              <p:nvPr/>
            </p:nvSpPr>
            <p:spPr bwMode="auto">
              <a:xfrm>
                <a:off x="3476" y="2692"/>
                <a:ext cx="224" cy="36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23"/>
              <p:cNvSpPr>
                <a:spLocks noChangeArrowheads="1"/>
              </p:cNvSpPr>
              <p:nvPr/>
            </p:nvSpPr>
            <p:spPr bwMode="auto">
              <a:xfrm>
                <a:off x="3512" y="2416"/>
                <a:ext cx="16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>
                  <a:lnSpc>
                    <a:spcPts val="1400"/>
                  </a:lnSpc>
                </a:pPr>
                <a:r>
                  <a:rPr lang="en-US" sz="1600">
                    <a:solidFill>
                      <a:srgbClr val="000000"/>
                    </a:solidFill>
                    <a:latin typeface="Tahoma" pitchFamily="34" charset="0"/>
                  </a:rPr>
                  <a:t>&amp;</a:t>
                </a:r>
              </a:p>
            </p:txBody>
          </p:sp>
          <p:sp>
            <p:nvSpPr>
              <p:cNvPr id="31" name="Rectangle 24"/>
              <p:cNvSpPr>
                <a:spLocks noChangeArrowheads="1"/>
              </p:cNvSpPr>
              <p:nvPr/>
            </p:nvSpPr>
            <p:spPr bwMode="auto">
              <a:xfrm>
                <a:off x="3504" y="2776"/>
                <a:ext cx="16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>
                  <a:lnSpc>
                    <a:spcPts val="1400"/>
                  </a:lnSpc>
                </a:pPr>
                <a:r>
                  <a:rPr lang="en-US" sz="1600">
                    <a:solidFill>
                      <a:srgbClr val="000000"/>
                    </a:solidFill>
                    <a:latin typeface="Tahoma" pitchFamily="34" charset="0"/>
                  </a:rPr>
                  <a:t>&amp;</a:t>
                </a:r>
              </a:p>
            </p:txBody>
          </p:sp>
          <p:sp>
            <p:nvSpPr>
              <p:cNvPr id="32" name="Oval 25"/>
              <p:cNvSpPr>
                <a:spLocks noChangeArrowheads="1"/>
              </p:cNvSpPr>
              <p:nvPr/>
            </p:nvSpPr>
            <p:spPr bwMode="auto">
              <a:xfrm>
                <a:off x="3468" y="2612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Oval 26"/>
              <p:cNvSpPr>
                <a:spLocks noChangeArrowheads="1"/>
              </p:cNvSpPr>
              <p:nvPr/>
            </p:nvSpPr>
            <p:spPr bwMode="auto">
              <a:xfrm>
                <a:off x="3468" y="2772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Oval 27"/>
              <p:cNvSpPr>
                <a:spLocks noChangeArrowheads="1"/>
              </p:cNvSpPr>
              <p:nvPr/>
            </p:nvSpPr>
            <p:spPr bwMode="auto">
              <a:xfrm>
                <a:off x="3468" y="2972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Oval 28"/>
              <p:cNvSpPr>
                <a:spLocks noChangeArrowheads="1"/>
              </p:cNvSpPr>
              <p:nvPr/>
            </p:nvSpPr>
            <p:spPr bwMode="auto">
              <a:xfrm>
                <a:off x="3980" y="2692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Oval 29"/>
              <p:cNvSpPr>
                <a:spLocks noChangeArrowheads="1"/>
              </p:cNvSpPr>
              <p:nvPr/>
            </p:nvSpPr>
            <p:spPr bwMode="auto">
              <a:xfrm>
                <a:off x="3468" y="2412"/>
                <a:ext cx="8" cy="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Rectangle 30"/>
              <p:cNvSpPr>
                <a:spLocks noChangeArrowheads="1"/>
              </p:cNvSpPr>
              <p:nvPr/>
            </p:nvSpPr>
            <p:spPr bwMode="auto">
              <a:xfrm>
                <a:off x="3736" y="2592"/>
                <a:ext cx="16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9050" tIns="26988" rIns="19050" bIns="26988"/>
              <a:lstStyle/>
              <a:p>
                <a:pPr>
                  <a:lnSpc>
                    <a:spcPts val="1400"/>
                  </a:lnSpc>
                </a:pPr>
                <a:r>
                  <a:rPr lang="en-US" sz="1600">
                    <a:solidFill>
                      <a:srgbClr val="000000"/>
                    </a:solidFill>
                    <a:latin typeface="Tahoma" pitchFamily="34" charset="0"/>
                  </a:rPr>
                  <a:t>+</a:t>
                </a:r>
              </a:p>
            </p:txBody>
          </p:sp>
          <p:sp>
            <p:nvSpPr>
              <p:cNvPr id="38" name="Oval 31"/>
              <p:cNvSpPr>
                <a:spLocks noChangeArrowheads="1"/>
              </p:cNvSpPr>
              <p:nvPr/>
            </p:nvSpPr>
            <p:spPr bwMode="auto">
              <a:xfrm>
                <a:off x="3940" y="2676"/>
                <a:ext cx="32" cy="3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Line 33"/>
            <p:cNvSpPr>
              <a:spLocks noChangeShapeType="1"/>
            </p:cNvSpPr>
            <p:nvPr/>
          </p:nvSpPr>
          <p:spPr bwMode="auto">
            <a:xfrm>
              <a:off x="3396" y="2696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4"/>
            <p:cNvSpPr>
              <a:spLocks noChangeShapeType="1"/>
            </p:cNvSpPr>
            <p:nvPr/>
          </p:nvSpPr>
          <p:spPr bwMode="auto">
            <a:xfrm>
              <a:off x="3396" y="2896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5"/>
            <p:cNvSpPr>
              <a:spLocks noChangeShapeType="1"/>
            </p:cNvSpPr>
            <p:nvPr/>
          </p:nvSpPr>
          <p:spPr bwMode="auto">
            <a:xfrm>
              <a:off x="3396" y="3056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6"/>
            <p:cNvSpPr>
              <a:spLocks noChangeShapeType="1"/>
            </p:cNvSpPr>
            <p:nvPr/>
          </p:nvSpPr>
          <p:spPr bwMode="auto">
            <a:xfrm>
              <a:off x="3396" y="3256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7"/>
            <p:cNvSpPr>
              <a:spLocks noChangeShapeType="1"/>
            </p:cNvSpPr>
            <p:nvPr/>
          </p:nvSpPr>
          <p:spPr bwMode="auto">
            <a:xfrm>
              <a:off x="3996" y="2976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38"/>
            <p:cNvSpPr>
              <a:spLocks noChangeArrowheads="1"/>
            </p:cNvSpPr>
            <p:nvPr/>
          </p:nvSpPr>
          <p:spPr bwMode="auto">
            <a:xfrm>
              <a:off x="2928" y="2584"/>
              <a:ext cx="392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r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Tahoma" pitchFamily="34" charset="0"/>
                </a:rPr>
                <a:t>A'</a:t>
              </a:r>
            </a:p>
          </p:txBody>
        </p:sp>
        <p:sp>
          <p:nvSpPr>
            <p:cNvPr id="23" name="Rectangle 39"/>
            <p:cNvSpPr>
              <a:spLocks noChangeArrowheads="1"/>
            </p:cNvSpPr>
            <p:nvPr/>
          </p:nvSpPr>
          <p:spPr bwMode="auto">
            <a:xfrm>
              <a:off x="2928" y="2784"/>
              <a:ext cx="392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r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Tahoma" pitchFamily="34" charset="0"/>
                </a:rPr>
                <a:t>B'</a:t>
              </a:r>
            </a:p>
          </p:txBody>
        </p:sp>
        <p:sp>
          <p:nvSpPr>
            <p:cNvPr id="24" name="Rectangle 40"/>
            <p:cNvSpPr>
              <a:spLocks noChangeArrowheads="1"/>
            </p:cNvSpPr>
            <p:nvPr/>
          </p:nvSpPr>
          <p:spPr bwMode="auto">
            <a:xfrm>
              <a:off x="2936" y="2952"/>
              <a:ext cx="368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r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Tahoma" pitchFamily="34" charset="0"/>
                </a:rPr>
                <a:t>A</a:t>
              </a:r>
            </a:p>
          </p:txBody>
        </p:sp>
        <p:sp>
          <p:nvSpPr>
            <p:cNvPr id="25" name="Rectangle 41"/>
            <p:cNvSpPr>
              <a:spLocks noChangeArrowheads="1"/>
            </p:cNvSpPr>
            <p:nvPr/>
          </p:nvSpPr>
          <p:spPr bwMode="auto">
            <a:xfrm>
              <a:off x="2936" y="3152"/>
              <a:ext cx="368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r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Tahoma" pitchFamily="34" charset="0"/>
                </a:rPr>
                <a:t>B</a:t>
              </a:r>
            </a:p>
          </p:txBody>
        </p:sp>
        <p:sp>
          <p:nvSpPr>
            <p:cNvPr id="26" name="Rectangle 42"/>
            <p:cNvSpPr>
              <a:spLocks noChangeArrowheads="1"/>
            </p:cNvSpPr>
            <p:nvPr/>
          </p:nvSpPr>
          <p:spPr bwMode="auto">
            <a:xfrm>
              <a:off x="4152" y="2872"/>
              <a:ext cx="360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sz="1600">
                  <a:solidFill>
                    <a:srgbClr val="000000"/>
                  </a:solidFill>
                  <a:latin typeface="Tahoma" pitchFamily="34" charset="0"/>
                </a:rPr>
                <a:t>F</a:t>
              </a:r>
            </a:p>
          </p:txBody>
        </p:sp>
      </p:grpSp>
      <p:sp>
        <p:nvSpPr>
          <p:cNvPr id="39" name="Rectangle 38"/>
          <p:cNvSpPr/>
          <p:nvPr/>
        </p:nvSpPr>
        <p:spPr>
          <a:xfrm>
            <a:off x="3210921" y="5105400"/>
            <a:ext cx="29872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Figure: AOI conversion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44" y="1676400"/>
            <a:ext cx="9067800" cy="928688"/>
          </a:xfrm>
        </p:spPr>
        <p:txBody>
          <a:bodyPr>
            <a:noAutofit/>
          </a:bodyPr>
          <a:lstStyle/>
          <a:p>
            <a:r>
              <a:rPr lang="en-US" dirty="0" smtClean="0"/>
              <a:t>Lecture 30</a:t>
            </a:r>
            <a:br>
              <a:rPr lang="en-US" dirty="0" smtClean="0"/>
            </a:br>
            <a:r>
              <a:rPr lang="en-IN" b="1" dirty="0" smtClean="0"/>
              <a:t>Introduction to combinational circuit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082823" y="3862389"/>
            <a:ext cx="3678443" cy="117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8606" indent="-278606" algn="ctr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Lecture delivered by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:</a:t>
            </a:r>
          </a:p>
          <a:p>
            <a:pPr marL="687705" algn="ctr">
              <a:spcBef>
                <a:spcPts val="765"/>
              </a:spcBef>
              <a:defRPr/>
            </a:pPr>
            <a:r>
              <a:rPr lang="en-US" sz="3200" spc="10" dirty="0">
                <a:solidFill>
                  <a:srgbClr val="888888"/>
                </a:solidFill>
                <a:cs typeface="Calibri"/>
              </a:rPr>
              <a:t>Deepak V.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0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7180" y="152400"/>
            <a:ext cx="180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066800"/>
            <a:ext cx="8610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  A combinational circuit consists of logic gates whose outputs at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     any time are determined from only the present combination of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     inputs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  Any Boolean expression can be implemented using NAND gate or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     NOR gate.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  The AND-OR-Invert (AOI) gate is a two-level complex logic cell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     constructed from one or more AND gates followed by a NOR gate</a:t>
            </a:r>
          </a:p>
          <a:p>
            <a:pPr algn="just"/>
            <a:endParaRPr lang="en-US" sz="2400" dirty="0" smtClean="0"/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/>
          <a:lstStyle/>
          <a:p>
            <a:r>
              <a:rPr lang="ms-MY" sz="3200" b="1" dirty="0" smtClean="0"/>
              <a:t>Objectives</a:t>
            </a:r>
            <a:r>
              <a:rPr lang="ms-MY" sz="3200" b="1" dirty="0"/>
              <a:t/>
            </a:r>
            <a:br>
              <a:rPr lang="ms-MY" sz="3200" b="1" dirty="0"/>
            </a:b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9200"/>
            <a:ext cx="9905999" cy="367734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At the end of this lecture, student will be able to: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981200"/>
            <a:ext cx="83058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Acquire the knowledge of </a:t>
            </a:r>
            <a:r>
              <a:rPr lang="en-IN" sz="2400" dirty="0" smtClean="0"/>
              <a:t>combinational circuit</a:t>
            </a:r>
            <a:endParaRPr lang="en-IN" sz="2400" dirty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Describe </a:t>
            </a:r>
            <a:r>
              <a:rPr lang="en-US" sz="2400" dirty="0"/>
              <a:t>AOI, NOR, NAND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91535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243763" cy="928688"/>
          </a:xfrm>
        </p:spPr>
        <p:txBody>
          <a:bodyPr/>
          <a:lstStyle/>
          <a:p>
            <a:r>
              <a:rPr lang="en-US" sz="3200" b="1" dirty="0" smtClean="0"/>
              <a:t>Topics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31130"/>
            <a:ext cx="7243763" cy="3677345"/>
          </a:xfrm>
        </p:spPr>
        <p:txBody>
          <a:bodyPr>
            <a:noAutofit/>
          </a:bodyPr>
          <a:lstStyle/>
          <a:p>
            <a:r>
              <a:rPr lang="en-US" sz="2400" dirty="0" smtClean="0"/>
              <a:t>Introduction to Combinational Circuit</a:t>
            </a:r>
          </a:p>
          <a:p>
            <a:r>
              <a:rPr lang="en-US" sz="2400" dirty="0" smtClean="0"/>
              <a:t>Realization of logic expressions using </a:t>
            </a:r>
            <a:r>
              <a:rPr lang="en-US" sz="2400" dirty="0"/>
              <a:t>AND-OR-Inverter gate combinations </a:t>
            </a:r>
            <a:r>
              <a:rPr lang="en-US" sz="2400" dirty="0" smtClean="0"/>
              <a:t>(AOI), NOR, NAND</a:t>
            </a:r>
          </a:p>
          <a:p>
            <a:endParaRPr lang="en-US" sz="2400" dirty="0"/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72403" y="115728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4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228600"/>
            <a:ext cx="6445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/>
              <a:t>Introduction to combinational circuit</a:t>
            </a:r>
            <a:endParaRPr lang="en-US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" y="990600"/>
            <a:ext cx="9753600" cy="5181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953364"/>
            <a:ext cx="49673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What is </a:t>
            </a:r>
            <a:r>
              <a:rPr lang="en-US" sz="2800" b="1" dirty="0" smtClean="0">
                <a:solidFill>
                  <a:srgbClr val="C00000"/>
                </a:solidFill>
              </a:rPr>
              <a:t>a combinational circuit?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676400"/>
            <a:ext cx="8686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A combinational circuit consists of logic gates whose outputs at any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  time are determined from only the present combination of inputs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In a combinational circuit combinational logic gates react to the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  values of the signals at their inputs and produce the value of the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  output signal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In contrast to sequential circuits combinational circuits do not 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   employ storage elements in addition to logic gates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10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228600"/>
            <a:ext cx="6445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/>
              <a:t>Introduction to combinational circuit</a:t>
            </a:r>
            <a:endParaRPr lang="en-US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219200"/>
            <a:ext cx="33292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combinational circuit</a:t>
            </a:r>
            <a:endParaRPr 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057400"/>
            <a:ext cx="5943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524000" y="4724400"/>
            <a:ext cx="662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Figure: Block diagram of combinational circuit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228600"/>
            <a:ext cx="6445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/>
              <a:t>Introduction to combinational circuit</a:t>
            </a:r>
            <a:endParaRPr lang="en-US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600200"/>
            <a:ext cx="75438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For n input variables, there are 2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 possible combinations  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of the binary inputs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For each possible input combination, there is one possible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value for each output variable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A combinational circuit can be specified with a truth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table that lists the output values for each combination of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input variables</a:t>
            </a:r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228600"/>
            <a:ext cx="6445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/>
              <a:t>Introduction to combinational circuit</a:t>
            </a:r>
            <a:endParaRPr lang="en-US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295400"/>
            <a:ext cx="18250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 smtClean="0">
                <a:solidFill>
                  <a:srgbClr val="C00000"/>
                </a:solidFill>
              </a:rPr>
              <a:t>Truth table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905000"/>
            <a:ext cx="8001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A truth table for a combinational circuit consists of input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columns and output columns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The input columns are obtained from the 2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 binary numbers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for the n input variables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The binary values for the outputs are determined from the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stated specifications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228600"/>
            <a:ext cx="6445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/>
              <a:t>Introduction to combinational circuit</a:t>
            </a:r>
            <a:endParaRPr lang="en-US" sz="3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/>
          <a:srcRect t="3008"/>
          <a:stretch>
            <a:fillRect/>
          </a:stretch>
        </p:blipFill>
        <p:spPr bwMode="auto">
          <a:xfrm>
            <a:off x="457200" y="2209800"/>
            <a:ext cx="89154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762000" y="1295400"/>
            <a:ext cx="4267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 smtClean="0">
                <a:solidFill>
                  <a:srgbClr val="C00000"/>
                </a:solidFill>
              </a:rPr>
              <a:t>Truth table representation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8400" y="4953000"/>
            <a:ext cx="662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Figure: Example of truth table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2221</TotalTime>
  <Words>867</Words>
  <Application>Microsoft Office PowerPoint</Application>
  <PresentationFormat>A4 Paper (210x297 mm)</PresentationFormat>
  <Paragraphs>175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Tahoma</vt:lpstr>
      <vt:lpstr>Wingdings</vt:lpstr>
      <vt:lpstr>Office Theme</vt:lpstr>
      <vt:lpstr>PowerPoint Presentation</vt:lpstr>
      <vt:lpstr>Lecture 30 Introduction to combinational circuit</vt:lpstr>
      <vt:lpstr>Objectives 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Deepak</cp:lastModifiedBy>
  <cp:revision>398</cp:revision>
  <dcterms:created xsi:type="dcterms:W3CDTF">2006-08-16T00:00:00Z</dcterms:created>
  <dcterms:modified xsi:type="dcterms:W3CDTF">2017-07-07T06:31:32Z</dcterms:modified>
</cp:coreProperties>
</file>