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5" r:id="rId2"/>
    <p:sldId id="466" r:id="rId3"/>
    <p:sldId id="468" r:id="rId4"/>
    <p:sldId id="467" r:id="rId5"/>
    <p:sldId id="485" r:id="rId6"/>
    <p:sldId id="497" r:id="rId7"/>
    <p:sldId id="499" r:id="rId8"/>
    <p:sldId id="500" r:id="rId9"/>
    <p:sldId id="501" r:id="rId10"/>
    <p:sldId id="506" r:id="rId11"/>
    <p:sldId id="503" r:id="rId12"/>
    <p:sldId id="507" r:id="rId13"/>
    <p:sldId id="508" r:id="rId14"/>
    <p:sldId id="509" r:id="rId15"/>
    <p:sldId id="510" r:id="rId16"/>
    <p:sldId id="513" r:id="rId17"/>
    <p:sldId id="515" r:id="rId18"/>
    <p:sldId id="514" r:id="rId19"/>
    <p:sldId id="516" r:id="rId20"/>
    <p:sldId id="517" r:id="rId21"/>
    <p:sldId id="518" r:id="rId22"/>
    <p:sldId id="484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43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0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3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06854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 smtClean="0"/>
              <a:t>Sequential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7" y="1447800"/>
            <a:ext cx="9529013" cy="4525963"/>
          </a:xfrm>
        </p:spPr>
        <p:txBody>
          <a:bodyPr/>
          <a:lstStyle/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 Mealy Machine is an FSM whose output depends on the present state as well as the present </a:t>
            </a:r>
            <a:r>
              <a:rPr lang="en-US" sz="2400" dirty="0" smtClean="0"/>
              <a:t>input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It can be described by a 6 tuple (Q, ∑, O, δ, X, q</a:t>
            </a:r>
            <a:r>
              <a:rPr lang="en-US" sz="2400" baseline="-25000" dirty="0"/>
              <a:t>0</a:t>
            </a:r>
            <a:r>
              <a:rPr lang="en-US" sz="2400" dirty="0"/>
              <a:t>) where </a:t>
            </a:r>
            <a:r>
              <a:rPr lang="en-US" sz="2400" dirty="0" smtClean="0"/>
              <a:t>−</a:t>
            </a:r>
          </a:p>
          <a:p>
            <a:r>
              <a:rPr lang="en-US" sz="2400" b="1" dirty="0"/>
              <a:t>Q</a:t>
            </a:r>
            <a:r>
              <a:rPr lang="en-US" sz="2400" dirty="0"/>
              <a:t> is a finite set of </a:t>
            </a:r>
            <a:r>
              <a:rPr lang="en-US" sz="2400" dirty="0" smtClean="0"/>
              <a:t>states </a:t>
            </a:r>
            <a:endParaRPr lang="en-US" sz="2400" dirty="0"/>
          </a:p>
          <a:p>
            <a:r>
              <a:rPr lang="en-US" sz="2400" b="1" dirty="0"/>
              <a:t>∑</a:t>
            </a:r>
            <a:r>
              <a:rPr lang="en-US" sz="2400" dirty="0"/>
              <a:t> is a finite set of symbols called the input </a:t>
            </a:r>
            <a:r>
              <a:rPr lang="en-US" sz="2400" dirty="0" smtClean="0"/>
              <a:t>alphabet </a:t>
            </a:r>
            <a:endParaRPr lang="en-US" sz="2400" dirty="0"/>
          </a:p>
          <a:p>
            <a:r>
              <a:rPr lang="en-US" sz="2400" b="1" dirty="0"/>
              <a:t>O</a:t>
            </a:r>
            <a:r>
              <a:rPr lang="en-US" sz="2400" dirty="0"/>
              <a:t> is a finite set of symbols called the output </a:t>
            </a:r>
            <a:r>
              <a:rPr lang="en-US" sz="2400" dirty="0" smtClean="0"/>
              <a:t>alphabet </a:t>
            </a:r>
            <a:endParaRPr lang="en-US" sz="2400" dirty="0"/>
          </a:p>
          <a:p>
            <a:r>
              <a:rPr lang="en-US" sz="2400" b="1" dirty="0"/>
              <a:t>δ</a:t>
            </a:r>
            <a:r>
              <a:rPr lang="en-US" sz="2400" dirty="0"/>
              <a:t> is the input transition function where δ: Q × ∑ → Q</a:t>
            </a:r>
          </a:p>
          <a:p>
            <a:r>
              <a:rPr lang="en-US" sz="2400" b="1" dirty="0"/>
              <a:t>X</a:t>
            </a:r>
            <a:r>
              <a:rPr lang="en-US" sz="2400" dirty="0"/>
              <a:t> is the output transition function where X: Q → O</a:t>
            </a:r>
          </a:p>
          <a:p>
            <a:r>
              <a:rPr lang="en-US" sz="2400" b="1" dirty="0"/>
              <a:t>q</a:t>
            </a:r>
            <a:r>
              <a:rPr lang="en-US" sz="2400" b="1" baseline="-25000" dirty="0"/>
              <a:t>0</a:t>
            </a:r>
            <a:r>
              <a:rPr lang="en-US" sz="2400" dirty="0"/>
              <a:t> is the initial state from where any input is processed (q</a:t>
            </a:r>
            <a:r>
              <a:rPr lang="en-US" sz="2400" baseline="-25000" dirty="0"/>
              <a:t>0</a:t>
            </a:r>
            <a:r>
              <a:rPr lang="en-US" sz="2400" dirty="0"/>
              <a:t> ∈ Q</a:t>
            </a:r>
            <a:r>
              <a:rPr lang="en-US" sz="2400" dirty="0" smtClean="0"/>
              <a:t>) </a:t>
            </a:r>
            <a:endParaRPr lang="en-US" sz="2400" dirty="0"/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Mealy </a:t>
            </a:r>
            <a:r>
              <a:rPr lang="en-US" sz="2800" b="1" dirty="0"/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24190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69" y="1398587"/>
            <a:ext cx="9529013" cy="4525963"/>
          </a:xfrm>
        </p:spPr>
        <p:txBody>
          <a:bodyPr/>
          <a:lstStyle/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The state diagram of a Mealy Machine is shown below </a:t>
            </a:r>
            <a:r>
              <a:rPr lang="en-US" sz="2400" dirty="0" smtClean="0"/>
              <a:t>−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Mealy </a:t>
            </a:r>
            <a:r>
              <a:rPr lang="en-US" sz="2800" b="1" dirty="0"/>
              <a:t>Machines</a:t>
            </a:r>
          </a:p>
        </p:txBody>
      </p:sp>
      <p:pic>
        <p:nvPicPr>
          <p:cNvPr id="1026" name="Picture 2" descr="State Diagram of Mealy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694499" cy="311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5532236"/>
            <a:ext cx="4496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state diagram of a Mealy Machine </a:t>
            </a:r>
          </a:p>
        </p:txBody>
      </p:sp>
    </p:spTree>
    <p:extLst>
      <p:ext uri="{BB962C8B-B14F-4D97-AF65-F5344CB8AC3E}">
        <p14:creationId xmlns:p14="http://schemas.microsoft.com/office/powerpoint/2010/main" val="25184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7" y="1447800"/>
            <a:ext cx="9529013" cy="4525963"/>
          </a:xfrm>
        </p:spPr>
        <p:txBody>
          <a:bodyPr/>
          <a:lstStyle/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Moore machine is an FSM whose outputs depend on only the present </a:t>
            </a:r>
            <a:r>
              <a:rPr lang="en-US" sz="2400" dirty="0" smtClean="0"/>
              <a:t>state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 Moore machine can be described by a 6 tuple (Q, ∑, O, δ, X, q</a:t>
            </a:r>
            <a:r>
              <a:rPr lang="en-US" sz="2400" baseline="-25000" dirty="0"/>
              <a:t>0</a:t>
            </a:r>
            <a:r>
              <a:rPr lang="en-US" sz="2400" dirty="0"/>
              <a:t>) </a:t>
            </a:r>
            <a:r>
              <a:rPr lang="en-US" sz="2400" dirty="0" smtClean="0"/>
              <a:t>where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/>
              <a:t>Q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finite set of </a:t>
            </a:r>
            <a:r>
              <a:rPr lang="en-US" altLang="en-US" sz="2400" dirty="0" smtClean="0"/>
              <a:t>states </a:t>
            </a:r>
            <a:endParaRPr lang="en-US" alt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∑</a:t>
            </a:r>
            <a:r>
              <a:rPr lang="en-US" altLang="en-US" sz="2400" dirty="0"/>
              <a:t> is a finite set of symbols called the input </a:t>
            </a:r>
            <a:r>
              <a:rPr lang="en-US" altLang="en-US" sz="2400" dirty="0" smtClean="0"/>
              <a:t>alphabet </a:t>
            </a:r>
            <a:endParaRPr lang="en-US" alt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O</a:t>
            </a:r>
            <a:r>
              <a:rPr lang="en-US" altLang="en-US" sz="2400" dirty="0"/>
              <a:t> is a finite set of symbols called the output </a:t>
            </a:r>
            <a:r>
              <a:rPr lang="en-US" altLang="en-US" sz="2400" dirty="0" smtClean="0"/>
              <a:t>alphabet </a:t>
            </a:r>
            <a:endParaRPr lang="en-US" alt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δ</a:t>
            </a:r>
            <a:r>
              <a:rPr lang="en-US" altLang="en-US" sz="2400" dirty="0"/>
              <a:t> is the input transition function where δ: Q × Σ → 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X</a:t>
            </a:r>
            <a:r>
              <a:rPr lang="en-US" altLang="en-US" sz="2400" dirty="0"/>
              <a:t> is the output transition function where X: Q × Σ → 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q</a:t>
            </a:r>
            <a:r>
              <a:rPr lang="en-US" altLang="en-US" sz="2400" b="1" baseline="-30000" dirty="0"/>
              <a:t>0</a:t>
            </a:r>
            <a:r>
              <a:rPr lang="en-US" altLang="en-US" sz="2400" dirty="0"/>
              <a:t> is the initial state from where any input is processed (q</a:t>
            </a:r>
            <a:r>
              <a:rPr lang="en-US" altLang="en-US" sz="2400" baseline="-30000" dirty="0"/>
              <a:t>0</a:t>
            </a:r>
            <a:r>
              <a:rPr lang="en-US" altLang="en-US" sz="2400" dirty="0"/>
              <a:t> ∈ Q)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2567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Moore Machine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6228" y="1395412"/>
            <a:ext cx="9529013" cy="4525963"/>
          </a:xfrm>
        </p:spPr>
        <p:txBody>
          <a:bodyPr/>
          <a:lstStyle/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The state diagram of a Moore Machine is shown below </a:t>
            </a:r>
            <a:r>
              <a:rPr lang="en-US" sz="2400" dirty="0" smtClean="0"/>
              <a:t>−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2567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Moore Machine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Moore Machine Stat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867400" cy="34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1935" y="5799026"/>
            <a:ext cx="4565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state diagram of a Moore Machine </a:t>
            </a:r>
          </a:p>
        </p:txBody>
      </p:sp>
    </p:spTree>
    <p:extLst>
      <p:ext uri="{BB962C8B-B14F-4D97-AF65-F5344CB8AC3E}">
        <p14:creationId xmlns:p14="http://schemas.microsoft.com/office/powerpoint/2010/main" val="20009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6228" y="1143710"/>
            <a:ext cx="9529013" cy="4525963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following table highlights the points that differentiate a Mealy Machine from a Moore Machine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228" y="700029"/>
            <a:ext cx="5328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Mealy Machine </a:t>
            </a:r>
            <a:r>
              <a:rPr lang="en-US" sz="2800" dirty="0" smtClean="0"/>
              <a:t>vs  </a:t>
            </a:r>
            <a:r>
              <a:rPr lang="en-US" sz="2800" dirty="0"/>
              <a:t>Moore Machine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01511"/>
              </p:ext>
            </p:extLst>
          </p:nvPr>
        </p:nvGraphicFramePr>
        <p:xfrm>
          <a:off x="912855" y="1846665"/>
          <a:ext cx="8675758" cy="47341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22758"/>
                <a:gridCol w="4953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Mealy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Moore Machine</a:t>
                      </a:r>
                    </a:p>
                  </a:txBody>
                  <a:tcPr anchor="ctr"/>
                </a:tc>
              </a:tr>
              <a:tr h="10765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Output </a:t>
                      </a:r>
                      <a:r>
                        <a:rPr lang="en-US" sz="2400" dirty="0"/>
                        <a:t>depends both upon present state and present </a:t>
                      </a:r>
                      <a:r>
                        <a:rPr lang="en-US" sz="2400" dirty="0" smtClean="0"/>
                        <a:t>input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 depends only upon the present </a:t>
                      </a:r>
                      <a:r>
                        <a:rPr lang="en-US" sz="2400" dirty="0" smtClean="0"/>
                        <a:t>state </a:t>
                      </a:r>
                      <a:endParaRPr lang="en-US" sz="2400" dirty="0"/>
                    </a:p>
                  </a:txBody>
                  <a:tcPr anchor="ctr"/>
                </a:tc>
              </a:tr>
              <a:tr h="745322">
                <a:tc>
                  <a:txBody>
                    <a:bodyPr/>
                    <a:lstStyle/>
                    <a:p>
                      <a:r>
                        <a:rPr lang="en-US" sz="2400" dirty="0"/>
                        <a:t>Generally, it has fewer states than Moore </a:t>
                      </a:r>
                      <a:r>
                        <a:rPr lang="en-US" sz="2400" dirty="0" smtClean="0"/>
                        <a:t>Machine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Generally, it has more states than Mealy </a:t>
                      </a:r>
                      <a:r>
                        <a:rPr lang="en-US" sz="2400" dirty="0" smtClean="0"/>
                        <a:t>Machine </a:t>
                      </a:r>
                      <a:endParaRPr lang="en-US" sz="2400" dirty="0"/>
                    </a:p>
                  </a:txBody>
                  <a:tcPr anchor="ctr"/>
                </a:tc>
              </a:tr>
              <a:tr h="1076577">
                <a:tc>
                  <a:txBody>
                    <a:bodyPr/>
                    <a:lstStyle/>
                    <a:p>
                      <a:r>
                        <a:rPr lang="en-US" sz="2400" dirty="0"/>
                        <a:t>Output changes at the clock </a:t>
                      </a:r>
                      <a:r>
                        <a:rPr lang="en-US" sz="2400" dirty="0" smtClean="0"/>
                        <a:t>edges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Input change can cause change in output change as soon as logic is </a:t>
                      </a:r>
                      <a:r>
                        <a:rPr lang="en-US" sz="2400" dirty="0" smtClean="0"/>
                        <a:t>done </a:t>
                      </a:r>
                      <a:endParaRPr lang="en-US" sz="2400" dirty="0"/>
                    </a:p>
                  </a:txBody>
                  <a:tcPr anchor="ctr"/>
                </a:tc>
              </a:tr>
              <a:tr h="1076577">
                <a:tc>
                  <a:txBody>
                    <a:bodyPr/>
                    <a:lstStyle/>
                    <a:p>
                      <a:r>
                        <a:rPr lang="en-US" sz="2400" dirty="0"/>
                        <a:t>Mealy machines react faster to </a:t>
                      </a:r>
                      <a:r>
                        <a:rPr lang="en-US" sz="2400" dirty="0" smtClean="0"/>
                        <a:t>inputs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Moore machines, more logic is needed to decode the outputs since it has more circuit delays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7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535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Moore Machine to Mealy Machine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08328"/>
              </p:ext>
            </p:extLst>
          </p:nvPr>
        </p:nvGraphicFramePr>
        <p:xfrm>
          <a:off x="533400" y="1371730"/>
          <a:ext cx="8543926" cy="4846320"/>
        </p:xfrm>
        <a:graphic>
          <a:graphicData uri="http://schemas.openxmlformats.org/drawingml/2006/table">
            <a:tbl>
              <a:tblPr/>
              <a:tblGrid>
                <a:gridCol w="2514600"/>
                <a:gridCol w="6029326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Input: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Moore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Output: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Mealy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Step 1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Take a blank Mealy Machine transition table </a:t>
                      </a:r>
                      <a:r>
                        <a:rPr lang="en-US" sz="2400" dirty="0" smtClean="0">
                          <a:effectLst/>
                        </a:rPr>
                        <a:t>format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Step 2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Copy all the Moore Machine transition states into this table </a:t>
                      </a:r>
                      <a:r>
                        <a:rPr lang="en-US" sz="2400" dirty="0" smtClean="0">
                          <a:effectLst/>
                        </a:rPr>
                        <a:t>format 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Step 3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Check the present states and their corresponding outputs in the Moore Machine state table; if for a state Q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output is m, copy it into the output columns of the Mealy Machine state table wherever Q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appears in the next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9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Example</a:t>
            </a:r>
            <a:endParaRPr lang="en-US" sz="32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us consider the following Moore machine −</a:t>
            </a:r>
          </a:p>
          <a:p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20936"/>
              </p:ext>
            </p:extLst>
          </p:nvPr>
        </p:nvGraphicFramePr>
        <p:xfrm>
          <a:off x="517071" y="2438400"/>
          <a:ext cx="8543924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5981"/>
                <a:gridCol w="2135981"/>
                <a:gridCol w="2135981"/>
                <a:gridCol w="2135981"/>
              </a:tblGrid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Present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a=1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→a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34360" y="5562600"/>
            <a:ext cx="2237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Moore machine </a:t>
            </a:r>
          </a:p>
        </p:txBody>
      </p:sp>
    </p:spTree>
    <p:extLst>
      <p:ext uri="{BB962C8B-B14F-4D97-AF65-F5344CB8AC3E}">
        <p14:creationId xmlns:p14="http://schemas.microsoft.com/office/powerpoint/2010/main" val="10149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535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Moore Machine to Mealy Machine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we apply Algorithm 4 </a:t>
            </a:r>
            <a:r>
              <a:rPr lang="en-US" sz="2400" dirty="0" smtClean="0"/>
              <a:t>to </a:t>
            </a:r>
            <a:r>
              <a:rPr lang="en-US" sz="2400" dirty="0"/>
              <a:t>convert it to Mealy </a:t>
            </a:r>
            <a:r>
              <a:rPr lang="en-US" sz="2400" dirty="0" smtClean="0"/>
              <a:t>Machine</a:t>
            </a:r>
          </a:p>
          <a:p>
            <a:r>
              <a:rPr lang="en-US" sz="2400" b="1" dirty="0"/>
              <a:t>Step 1 &amp; 2</a:t>
            </a:r>
          </a:p>
          <a:p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09070"/>
              </p:ext>
            </p:extLst>
          </p:nvPr>
        </p:nvGraphicFramePr>
        <p:xfrm>
          <a:off x="681038" y="2721134"/>
          <a:ext cx="8543925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8785"/>
                <a:gridCol w="1708785"/>
                <a:gridCol w="1708785"/>
                <a:gridCol w="1708785"/>
                <a:gridCol w="1708785"/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Present State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a=0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→a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535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Moore Machine to Mealy Machine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Step </a:t>
            </a:r>
            <a:r>
              <a:rPr lang="en-US" sz="2400" b="1" dirty="0"/>
              <a:t>3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95485"/>
              </p:ext>
            </p:extLst>
          </p:nvPr>
        </p:nvGraphicFramePr>
        <p:xfrm>
          <a:off x="681038" y="2721134"/>
          <a:ext cx="8543925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8785"/>
                <a:gridCol w="1708785"/>
                <a:gridCol w="1708785"/>
                <a:gridCol w="1708785"/>
                <a:gridCol w="1708785"/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Present State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a=0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⇒a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6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535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Mealy Machine to Moore Machine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49290"/>
              </p:ext>
            </p:extLst>
          </p:nvPr>
        </p:nvGraphicFramePr>
        <p:xfrm>
          <a:off x="762000" y="1752600"/>
          <a:ext cx="8543926" cy="4480560"/>
        </p:xfrm>
        <a:graphic>
          <a:graphicData uri="http://schemas.openxmlformats.org/drawingml/2006/table">
            <a:tbl>
              <a:tblPr/>
              <a:tblGrid>
                <a:gridCol w="2743200"/>
                <a:gridCol w="5800726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Input: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Mealy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Output: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Moore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Step 1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Calculate the number of different outputs for each state (Q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) that are available in the state table of the Mealy </a:t>
                      </a:r>
                      <a:r>
                        <a:rPr lang="en-US" sz="2400" dirty="0" smtClean="0">
                          <a:effectLst/>
                        </a:rPr>
                        <a:t>machine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Step 2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If all the outputs of Q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are same, copy state </a:t>
                      </a:r>
                      <a:r>
                        <a:rPr lang="en-US" sz="2400" dirty="0" smtClean="0">
                          <a:effectLst/>
                        </a:rPr>
                        <a:t>Q</a:t>
                      </a:r>
                      <a:r>
                        <a:rPr lang="en-US" sz="2400" baseline="-25000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  </a:t>
                      </a:r>
                      <a:r>
                        <a:rPr lang="en-US" sz="2400" dirty="0">
                          <a:effectLst/>
                        </a:rPr>
                        <a:t>If it has </a:t>
                      </a:r>
                      <a:r>
                        <a:rPr lang="en-US" sz="2400" b="1" dirty="0">
                          <a:effectLst/>
                        </a:rPr>
                        <a:t>n</a:t>
                      </a:r>
                      <a:r>
                        <a:rPr lang="en-US" sz="2400" dirty="0">
                          <a:effectLst/>
                        </a:rPr>
                        <a:t> distinct outputs, break Q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 into </a:t>
                      </a:r>
                      <a:r>
                        <a:rPr lang="en-US" sz="2400" b="1" dirty="0">
                          <a:effectLst/>
                        </a:rPr>
                        <a:t>n</a:t>
                      </a:r>
                      <a:r>
                        <a:rPr lang="en-US" sz="2400" dirty="0">
                          <a:effectLst/>
                        </a:rPr>
                        <a:t> states as Q</a:t>
                      </a:r>
                      <a:r>
                        <a:rPr lang="en-US" sz="2400" baseline="-25000" dirty="0">
                          <a:effectLst/>
                        </a:rPr>
                        <a:t>in</a:t>
                      </a:r>
                      <a:r>
                        <a:rPr lang="en-US" sz="2400" dirty="0">
                          <a:effectLst/>
                        </a:rPr>
                        <a:t> where </a:t>
                      </a:r>
                      <a:r>
                        <a:rPr lang="en-US" sz="2400" b="1" dirty="0">
                          <a:effectLst/>
                        </a:rPr>
                        <a:t>n</a:t>
                      </a:r>
                      <a:r>
                        <a:rPr lang="en-US" sz="2400" dirty="0">
                          <a:effectLst/>
                        </a:rPr>
                        <a:t> = 0, 1, </a:t>
                      </a:r>
                      <a:r>
                        <a:rPr lang="en-US" sz="2400" dirty="0" smtClean="0">
                          <a:effectLst/>
                        </a:rPr>
                        <a:t>2      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</a:rPr>
                        <a:t>Step 3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If the output of the initial state is 1, insert a new initial state at the beginning which gives 0 </a:t>
                      </a:r>
                      <a:r>
                        <a:rPr lang="en-US" sz="2400" dirty="0" smtClean="0">
                          <a:effectLst/>
                        </a:rPr>
                        <a:t>output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35</a:t>
            </a:r>
            <a:br>
              <a:rPr lang="en-US" dirty="0" smtClean="0"/>
            </a:br>
            <a:r>
              <a:rPr lang="en-US" b="1" dirty="0" smtClean="0"/>
              <a:t>Introduction to Sequential digital circuit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dirty="0"/>
              <a:t>us consider the following Mealy Machine −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34393"/>
              </p:ext>
            </p:extLst>
          </p:nvPr>
        </p:nvGraphicFramePr>
        <p:xfrm>
          <a:off x="685800" y="2133600"/>
          <a:ext cx="8543925" cy="2773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8785"/>
                <a:gridCol w="1708785"/>
                <a:gridCol w="1708785"/>
                <a:gridCol w="1708785"/>
                <a:gridCol w="1708785"/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Present State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a=0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a=1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Next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Next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→a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6987" y="4896808"/>
            <a:ext cx="9148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states ‘a’ and ‘d’ give only 1 and 0 outputs respectively, so we retain states ‘a’ and ‘d</a:t>
            </a:r>
            <a:r>
              <a:rPr lang="en-US" sz="2400" dirty="0" smtClean="0"/>
              <a:t>’  </a:t>
            </a:r>
            <a:r>
              <a:rPr lang="en-US" sz="2400" dirty="0"/>
              <a:t>But states ‘b’ and ‘c’ produce different outputs (1 and 0</a:t>
            </a:r>
            <a:r>
              <a:rPr lang="en-US" sz="2400" dirty="0" smtClean="0"/>
              <a:t>)  </a:t>
            </a:r>
            <a:r>
              <a:rPr lang="en-US" sz="2400" dirty="0"/>
              <a:t>So, we divide b into b0, b1 and c into c0, c1</a:t>
            </a:r>
          </a:p>
        </p:txBody>
      </p:sp>
    </p:spTree>
    <p:extLst>
      <p:ext uri="{BB962C8B-B14F-4D97-AF65-F5344CB8AC3E}">
        <p14:creationId xmlns:p14="http://schemas.microsoft.com/office/powerpoint/2010/main" val="17317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87" y="877539"/>
            <a:ext cx="535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Mealy Machine to Moore Machine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54"/>
            <a:ext cx="2648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235140"/>
              </p:ext>
            </p:extLst>
          </p:nvPr>
        </p:nvGraphicFramePr>
        <p:xfrm>
          <a:off x="681038" y="2400141"/>
          <a:ext cx="8543924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5981"/>
                <a:gridCol w="2135981"/>
                <a:gridCol w="2135981"/>
                <a:gridCol w="2135981"/>
              </a:tblGrid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Present State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Output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a=1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→a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  <a:r>
                        <a:rPr lang="en-US" sz="2400" baseline="-250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  <a:r>
                        <a:rPr lang="en-US" sz="2400" baseline="-25000"/>
                        <a:t>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  <a:r>
                        <a:rPr lang="en-US" sz="2400" baseline="-250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  <a:r>
                        <a:rPr lang="en-US" sz="2400" baseline="-25000"/>
                        <a:t>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  <a:r>
                        <a:rPr lang="en-US" sz="2400" baseline="-250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  <a:r>
                        <a:rPr lang="en-US" sz="2400" baseline="-250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  <a:r>
                        <a:rPr lang="en-US" sz="2400" baseline="-2500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  <a:r>
                        <a:rPr lang="en-US" sz="2400" baseline="-25000"/>
                        <a:t>0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smtClean="0"/>
              <a:t>Sequential </a:t>
            </a:r>
            <a:r>
              <a:rPr lang="en-US" sz="2400" dirty="0"/>
              <a:t>circuit consists of a </a:t>
            </a:r>
            <a:r>
              <a:rPr lang="en-US" sz="2400" dirty="0" smtClean="0"/>
              <a:t>Combinational </a:t>
            </a:r>
            <a:r>
              <a:rPr lang="en-US" sz="2400" dirty="0"/>
              <a:t>circuit to which storage elements are connected to form a feedback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smtClean="0"/>
              <a:t>Sequential </a:t>
            </a:r>
            <a:r>
              <a:rPr lang="en-US" sz="2400" dirty="0"/>
              <a:t>circuit is specified by a time sequence of inputs, outputs, and internal states 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 Mealy Machine is an FSM whose output depends on the present state as well as the present input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Moore machine is an FSM whose outputs depend on only the present state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Sequential circuits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Identify the </a:t>
            </a:r>
            <a:r>
              <a:rPr lang="en-IN" sz="2400" dirty="0"/>
              <a:t>differences between </a:t>
            </a:r>
            <a:r>
              <a:rPr lang="en-IN" sz="2400" dirty="0" smtClean="0"/>
              <a:t>Sequential circuits and Combinational circuits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Understand the working principle of basic Sequential circuits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Define Moore and mealy machines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to Sequential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Moore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Mealy 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6" y="758694"/>
            <a:ext cx="9529013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Sequential circuit consists </a:t>
            </a:r>
            <a:r>
              <a:rPr lang="en-US" sz="2400" dirty="0"/>
              <a:t>of a </a:t>
            </a:r>
            <a:r>
              <a:rPr lang="en-US" sz="2400" dirty="0" smtClean="0"/>
              <a:t>Combinational </a:t>
            </a:r>
            <a:r>
              <a:rPr lang="en-US" sz="2400" dirty="0"/>
              <a:t>circuit to which storage elements are connected to form a feedback </a:t>
            </a:r>
            <a:r>
              <a:rPr lang="en-US" sz="2400" dirty="0" smtClean="0"/>
              <a:t>path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storage elements are devices capable of storing binary </a:t>
            </a:r>
            <a:r>
              <a:rPr lang="en-US" sz="2400" dirty="0" smtClean="0"/>
              <a:t>information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Sequential </a:t>
            </a:r>
            <a:r>
              <a:rPr lang="en-US" sz="2400" dirty="0"/>
              <a:t>circuit receives binary information from external inputs that, together with the present state of the storage elements, determine the binary value of the </a:t>
            </a:r>
            <a:r>
              <a:rPr lang="en-US" sz="2400" dirty="0" smtClean="0"/>
              <a:t>outputs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The block diagram demonstrates that the outputs in a </a:t>
            </a:r>
            <a:r>
              <a:rPr lang="en-US" sz="2400" dirty="0" smtClean="0"/>
              <a:t>Sequential </a:t>
            </a:r>
            <a:r>
              <a:rPr lang="en-US" sz="2400" dirty="0"/>
              <a:t>circuit are a function not only of the inputs, but also of the present state of the storage elements 	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44709" y="152400"/>
            <a:ext cx="7416582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/>
              <a:t>Introduction to </a:t>
            </a:r>
            <a:r>
              <a:rPr lang="en-US" sz="3200" b="1" dirty="0" smtClean="0"/>
              <a:t>Sequential </a:t>
            </a:r>
            <a:r>
              <a:rPr lang="en-US" sz="3200" b="1" dirty="0"/>
              <a:t>digital circuit</a:t>
            </a:r>
            <a:br>
              <a:rPr lang="en-US" sz="3200" b="1" dirty="0"/>
            </a:b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2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6" y="758694"/>
            <a:ext cx="9529013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44709" y="152400"/>
            <a:ext cx="7416582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/>
              <a:t>Introduction to </a:t>
            </a:r>
            <a:r>
              <a:rPr lang="en-US" sz="3200" b="1" dirty="0" smtClean="0"/>
              <a:t>Sequential </a:t>
            </a:r>
            <a:r>
              <a:rPr lang="en-US" sz="3200" b="1" dirty="0"/>
              <a:t>digital circuit</a:t>
            </a:r>
            <a:br>
              <a:rPr lang="en-US" sz="3200" b="1" dirty="0"/>
            </a:b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333"/>
          <a:stretch/>
        </p:blipFill>
        <p:spPr>
          <a:xfrm>
            <a:off x="914400" y="2711338"/>
            <a:ext cx="7891090" cy="26059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35828" y="5458315"/>
            <a:ext cx="4611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Block diagram of </a:t>
            </a:r>
            <a:r>
              <a:rPr lang="en-US" sz="2400" dirty="0" smtClean="0"/>
              <a:t>Sequential </a:t>
            </a:r>
            <a:r>
              <a:rPr lang="en-US" sz="2400" dirty="0"/>
              <a:t>circuit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591" y="103132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</a:t>
            </a:r>
            <a:r>
              <a:rPr lang="en-US" sz="2400" dirty="0" smtClean="0"/>
              <a:t> Sequential </a:t>
            </a:r>
            <a:r>
              <a:rPr lang="en-US" sz="2400" dirty="0"/>
              <a:t>circuit is specified by a time sequence of inputs, outputs, and internal states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contrast, the outputs of </a:t>
            </a:r>
            <a:r>
              <a:rPr lang="en-US" sz="2400" dirty="0" smtClean="0"/>
              <a:t>Combinational </a:t>
            </a:r>
            <a:r>
              <a:rPr lang="en-US" sz="2400" dirty="0"/>
              <a:t>logic depend only on the present values of the input</a:t>
            </a:r>
          </a:p>
        </p:txBody>
      </p:sp>
    </p:spTree>
    <p:extLst>
      <p:ext uri="{BB962C8B-B14F-4D97-AF65-F5344CB8AC3E}">
        <p14:creationId xmlns:p14="http://schemas.microsoft.com/office/powerpoint/2010/main" val="3028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6" y="758694"/>
            <a:ext cx="9529013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There are two main types of </a:t>
            </a:r>
            <a:r>
              <a:rPr lang="en-US" sz="2400" dirty="0" smtClean="0"/>
              <a:t>Sequential </a:t>
            </a:r>
            <a:r>
              <a:rPr lang="en-US" sz="2400" dirty="0"/>
              <a:t>circuits, and their classification is a function of the timing of their </a:t>
            </a:r>
            <a:r>
              <a:rPr lang="en-US" sz="2400" dirty="0" smtClean="0"/>
              <a:t>signals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 synchronous  </a:t>
            </a:r>
            <a:r>
              <a:rPr lang="en-US" sz="2400" dirty="0" smtClean="0"/>
              <a:t>Sequential </a:t>
            </a:r>
            <a:r>
              <a:rPr lang="en-US" sz="2400" dirty="0"/>
              <a:t>circuit is a system whose behavior can be defined from the knowledge of its signals at discrete instants of </a:t>
            </a:r>
            <a:r>
              <a:rPr lang="en-US" sz="2400" dirty="0" smtClean="0"/>
              <a:t>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The behavior of an  asynchronous  </a:t>
            </a:r>
            <a:r>
              <a:rPr lang="en-US" sz="2400" dirty="0" smtClean="0"/>
              <a:t>Sequential </a:t>
            </a:r>
            <a:r>
              <a:rPr lang="en-US" sz="2400" dirty="0"/>
              <a:t>circuit depends upon the input signals at any instant of time  and  the order in which the inputs </a:t>
            </a:r>
            <a:r>
              <a:rPr lang="en-US" sz="2400" dirty="0" smtClean="0"/>
              <a:t>change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44709" y="152400"/>
            <a:ext cx="7416582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/>
              <a:t>Introduction to </a:t>
            </a:r>
            <a:r>
              <a:rPr lang="en-US" sz="3200" b="1" dirty="0" smtClean="0"/>
              <a:t>Sequential </a:t>
            </a:r>
            <a:r>
              <a:rPr lang="en-US" sz="3200" b="1" dirty="0"/>
              <a:t>digital circuit</a:t>
            </a:r>
            <a:br>
              <a:rPr lang="en-US" sz="3200" b="1" dirty="0"/>
            </a:b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3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709" y="152400"/>
            <a:ext cx="7416582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b="1" dirty="0"/>
              <a:t>Introduction to </a:t>
            </a:r>
            <a:r>
              <a:rPr lang="en-US" sz="3200" b="1" dirty="0" smtClean="0"/>
              <a:t>Sequential </a:t>
            </a:r>
            <a:r>
              <a:rPr lang="en-US" sz="3200" b="1" dirty="0"/>
              <a:t>digital circuit</a:t>
            </a:r>
            <a:br>
              <a:rPr lang="en-US" sz="3200" b="1" dirty="0"/>
            </a:b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17"/>
          <p:cNvSpPr txBox="1">
            <a:spLocks noChangeArrowheads="1"/>
          </p:cNvSpPr>
          <p:nvPr/>
        </p:nvSpPr>
        <p:spPr>
          <a:xfrm>
            <a:off x="992188" y="1089025"/>
            <a:ext cx="8280400" cy="304323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Asynchronous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Synchronous</a:t>
            </a:r>
            <a:endParaRPr lang="en-US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73150" y="4329113"/>
            <a:ext cx="7526338" cy="1979612"/>
            <a:chOff x="436" y="2727"/>
            <a:chExt cx="4741" cy="1247"/>
          </a:xfrm>
        </p:grpSpPr>
        <p:sp>
          <p:nvSpPr>
            <p:cNvPr id="6" name="AutoShape 19"/>
            <p:cNvSpPr>
              <a:spLocks noChangeArrowheads="1"/>
            </p:cNvSpPr>
            <p:nvPr/>
          </p:nvSpPr>
          <p:spPr bwMode="auto">
            <a:xfrm>
              <a:off x="1519" y="2727"/>
              <a:ext cx="1247" cy="79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dirty="0" smtClean="0">
                  <a:latin typeface="Times New Roman" charset="0"/>
                  <a:cs typeface="Times New Roman" charset="0"/>
                </a:rPr>
                <a:t>Combinational</a:t>
              </a:r>
              <a:endParaRPr lang="en-US" sz="2000" b="1" dirty="0">
                <a:latin typeface="Times New Roman" charset="0"/>
                <a:cs typeface="Times New Roman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dirty="0">
                  <a:latin typeface="Times New Roman" charset="0"/>
                  <a:cs typeface="Times New Roman" charset="0"/>
                </a:rPr>
                <a:t>Circuit</a:t>
              </a:r>
            </a:p>
          </p:txBody>
        </p:sp>
        <p:sp>
          <p:nvSpPr>
            <p:cNvPr id="7" name="AutoShape 20"/>
            <p:cNvSpPr>
              <a:spLocks noChangeArrowheads="1"/>
            </p:cNvSpPr>
            <p:nvPr/>
          </p:nvSpPr>
          <p:spPr bwMode="auto">
            <a:xfrm>
              <a:off x="3220" y="3294"/>
              <a:ext cx="907" cy="45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>
                  <a:latin typeface="Times New Roman" charset="0"/>
                  <a:cs typeface="Times New Roman" charset="0"/>
                </a:rPr>
                <a:t>Flip-flops</a:t>
              </a: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2766" y="3407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2767" y="2954"/>
              <a:ext cx="181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4127" y="352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4354" y="3520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1179" y="3974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179" y="3294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1179" y="3294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952" y="2954"/>
              <a:ext cx="56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6" y="2827"/>
              <a:ext cx="448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latin typeface="Times New Roman" charset="0"/>
                  <a:cs typeface="Times New Roman" charset="0"/>
                </a:rPr>
                <a:t>Inputs</a:t>
              </a: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13" y="2840"/>
              <a:ext cx="564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latin typeface="Times New Roman" charset="0"/>
                  <a:cs typeface="Times New Roman" charset="0"/>
                </a:rPr>
                <a:t>Outputs</a:t>
              </a: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767" y="3634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313" y="3586"/>
              <a:ext cx="404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latin typeface="Times New Roman" charset="0"/>
                  <a:cs typeface="Times New Roman" charset="0"/>
                </a:rPr>
                <a:t>Clock</a:t>
              </a:r>
            </a:p>
          </p:txBody>
        </p:sp>
      </p:grp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1254126" y="1628776"/>
            <a:ext cx="7358063" cy="1800225"/>
            <a:chOff x="550" y="1026"/>
            <a:chExt cx="4635" cy="1134"/>
          </a:xfrm>
        </p:grpSpPr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>
              <a:off x="1633" y="1026"/>
              <a:ext cx="1247" cy="79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dirty="0" smtClean="0">
                  <a:latin typeface="Times New Roman" charset="0"/>
                  <a:cs typeface="Times New Roman" charset="0"/>
                </a:rPr>
                <a:t>Combinational</a:t>
              </a:r>
              <a:endParaRPr lang="en-US" sz="2000" b="1" dirty="0">
                <a:latin typeface="Times New Roman" charset="0"/>
                <a:cs typeface="Times New Roman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dirty="0">
                  <a:latin typeface="Times New Roman" charset="0"/>
                  <a:cs typeface="Times New Roman" charset="0"/>
                </a:rPr>
                <a:t>Circuit</a:t>
              </a:r>
            </a:p>
          </p:txBody>
        </p:sp>
        <p:sp>
          <p:nvSpPr>
            <p:cNvPr id="54" name="AutoShape 6"/>
            <p:cNvSpPr>
              <a:spLocks noChangeArrowheads="1"/>
            </p:cNvSpPr>
            <p:nvPr/>
          </p:nvSpPr>
          <p:spPr bwMode="auto">
            <a:xfrm>
              <a:off x="3334" y="1480"/>
              <a:ext cx="907" cy="45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>
                  <a:latin typeface="Times New Roman" charset="0"/>
                  <a:cs typeface="Times New Roman" charset="0"/>
                </a:rPr>
                <a:t>Memory</a:t>
              </a:r>
              <a:br>
                <a:rPr lang="en-US" sz="2000" b="1">
                  <a:latin typeface="Times New Roman" charset="0"/>
                  <a:cs typeface="Times New Roman" charset="0"/>
                </a:rPr>
              </a:br>
              <a:r>
                <a:rPr lang="en-US" sz="2000" b="1">
                  <a:latin typeface="Times New Roman" charset="0"/>
                  <a:cs typeface="Times New Roman" charset="0"/>
                </a:rPr>
                <a:t>Elements</a:t>
              </a:r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2880" y="1706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>
              <a:off x="2880" y="1253"/>
              <a:ext cx="170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>
              <a:off x="4241" y="170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>
              <a:off x="4468" y="170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1293" y="2160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1293" y="1593"/>
              <a:ext cx="0" cy="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93" y="1593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1066" y="1253"/>
              <a:ext cx="56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550" y="1126"/>
              <a:ext cx="448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latin typeface="Times New Roman" charset="0"/>
                  <a:cs typeface="Times New Roman" charset="0"/>
                </a:rPr>
                <a:t>Inputs</a:t>
              </a:r>
            </a:p>
          </p:txBody>
        </p:sp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4621" y="1139"/>
              <a:ext cx="564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latin typeface="Times New Roman" charset="0"/>
                  <a:cs typeface="Times New Roman" charset="0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6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7" y="1447800"/>
            <a:ext cx="9529013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Finite automata may have outputs corresponding to each </a:t>
            </a:r>
            <a:r>
              <a:rPr lang="en-US" sz="2400" dirty="0" smtClean="0"/>
              <a:t>transition  </a:t>
            </a:r>
            <a:r>
              <a:rPr lang="en-US" sz="2400" dirty="0"/>
              <a:t>There are two types of finite state machines that generate output </a:t>
            </a:r>
            <a:endParaRPr lang="en-US" sz="2400" dirty="0" smtClean="0"/>
          </a:p>
          <a:p>
            <a:pPr lvl="3"/>
            <a:r>
              <a:rPr lang="en-US" sz="2400" dirty="0"/>
              <a:t>Mealy Machine</a:t>
            </a:r>
          </a:p>
          <a:p>
            <a:pPr lvl="3"/>
            <a:r>
              <a:rPr lang="en-US" sz="2400" dirty="0"/>
              <a:t>Moore Machine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Mealy </a:t>
            </a:r>
            <a:r>
              <a:rPr lang="en-US" sz="2400" dirty="0" smtClean="0"/>
              <a:t>Machine: Output </a:t>
            </a:r>
            <a:r>
              <a:rPr lang="en-US" sz="2400" dirty="0"/>
              <a:t>is function of present state and present </a:t>
            </a:r>
            <a:r>
              <a:rPr lang="en-US" sz="2400" dirty="0" smtClean="0"/>
              <a:t>input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Moore Machine: Output is function of present state only</a:t>
            </a:r>
          </a:p>
          <a:p>
            <a:pPr marL="342900" lvl="3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49229" y="152400"/>
            <a:ext cx="4607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Moore &amp; Mealy Machines</a:t>
            </a:r>
          </a:p>
        </p:txBody>
      </p:sp>
    </p:spTree>
    <p:extLst>
      <p:ext uri="{BB962C8B-B14F-4D97-AF65-F5344CB8AC3E}">
        <p14:creationId xmlns:p14="http://schemas.microsoft.com/office/powerpoint/2010/main" val="26970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1224</Words>
  <Application>Microsoft Office PowerPoint</Application>
  <PresentationFormat>A4 Paper (210x297 mm)</PresentationFormat>
  <Paragraphs>390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PowerPoint Presentation</vt:lpstr>
      <vt:lpstr>Lecture 35 Introduction to Sequential digital circuit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399</cp:revision>
  <dcterms:created xsi:type="dcterms:W3CDTF">2006-08-16T00:00:00Z</dcterms:created>
  <dcterms:modified xsi:type="dcterms:W3CDTF">2017-07-07T07:28:39Z</dcterms:modified>
</cp:coreProperties>
</file>