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5" r:id="rId2"/>
    <p:sldId id="466" r:id="rId3"/>
    <p:sldId id="468" r:id="rId4"/>
    <p:sldId id="467" r:id="rId5"/>
    <p:sldId id="485" r:id="rId6"/>
    <p:sldId id="486" r:id="rId7"/>
    <p:sldId id="487" r:id="rId8"/>
    <p:sldId id="489" r:id="rId9"/>
    <p:sldId id="490" r:id="rId10"/>
    <p:sldId id="495" r:id="rId11"/>
    <p:sldId id="496" r:id="rId12"/>
    <p:sldId id="497" r:id="rId13"/>
    <p:sldId id="491" r:id="rId14"/>
    <p:sldId id="492" r:id="rId15"/>
    <p:sldId id="493" r:id="rId16"/>
    <p:sldId id="494" r:id="rId17"/>
    <p:sldId id="498" r:id="rId18"/>
    <p:sldId id="499" r:id="rId19"/>
    <p:sldId id="484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43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0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609197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Sequential-Logic-Synthesis-Joseph-Cavanagh/dp/0849375649?tag=basicelecttut-20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 smtClean="0"/>
              <a:t>Sequential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1083" y="152400"/>
            <a:ext cx="224253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Flip Flops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188" y="1089025"/>
            <a:ext cx="8280400" cy="24018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Controlled latches are </a:t>
            </a:r>
            <a:r>
              <a:rPr lang="en-US" sz="2400" dirty="0" smtClean="0">
                <a:solidFill>
                  <a:srgbClr val="D60093"/>
                </a:solidFill>
              </a:rPr>
              <a:t>level</a:t>
            </a:r>
            <a:r>
              <a:rPr lang="en-US" sz="2400" dirty="0" smtClean="0"/>
              <a:t>-triggered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Flip-Flops are </a:t>
            </a:r>
            <a:r>
              <a:rPr lang="en-US" sz="2400" dirty="0" smtClean="0">
                <a:solidFill>
                  <a:srgbClr val="D60093"/>
                </a:solidFill>
              </a:rPr>
              <a:t>edge</a:t>
            </a:r>
            <a:r>
              <a:rPr lang="en-US" sz="2400" dirty="0" smtClean="0"/>
              <a:t>-triggered</a:t>
            </a:r>
            <a:endParaRPr lang="en-US" sz="240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130550" y="2168525"/>
            <a:ext cx="2881313" cy="360363"/>
            <a:chOff x="1973" y="1479"/>
            <a:chExt cx="1815" cy="227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200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rot="-5400000">
              <a:off x="2313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427" y="14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-5400000">
              <a:off x="2540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654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rot="-5400000">
              <a:off x="2767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881" y="14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rot="-5400000">
              <a:off x="2994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108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rot="-5400000">
              <a:off x="3221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335" y="14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rot="-5400000">
              <a:off x="3448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561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973" y="1479"/>
              <a:ext cx="128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latin typeface="Times New Roman" charset="0"/>
                  <a:cs typeface="Times New Roman" charset="0"/>
                </a:rPr>
                <a:t>C</a:t>
              </a:r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4032250" y="1628775"/>
            <a:ext cx="539750" cy="3603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572000" y="1628775"/>
            <a:ext cx="179388" cy="3603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4572000" y="1628775"/>
            <a:ext cx="900113" cy="3603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4313238" y="1543050"/>
            <a:ext cx="6445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3119438" y="3516313"/>
            <a:ext cx="6445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2757488" y="3968750"/>
            <a:ext cx="5414962" cy="369888"/>
            <a:chOff x="1737" y="2500"/>
            <a:chExt cx="3411" cy="233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199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rot="-5400000">
              <a:off x="2312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426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rot="-5400000">
              <a:off x="2539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653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rot="-5400000">
              <a:off x="2766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2880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rot="-5400000">
              <a:off x="2993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3107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rot="-5400000">
              <a:off x="3220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3334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rot="-5400000">
              <a:off x="3447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3560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737" y="2500"/>
              <a:ext cx="289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 dirty="0">
                  <a:cs typeface="Times New Roman" charset="0"/>
                </a:rPr>
                <a:t>CLK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014" y="2500"/>
              <a:ext cx="1134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 b="1" i="1" dirty="0">
                  <a:latin typeface="Times New Roman" charset="0"/>
                  <a:cs typeface="Times New Roman" charset="0"/>
                </a:rPr>
                <a:t>Positive Edge</a:t>
              </a:r>
            </a:p>
          </p:txBody>
        </p:sp>
      </p:grp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2757488" y="4868863"/>
            <a:ext cx="5486399" cy="369887"/>
            <a:chOff x="1737" y="3067"/>
            <a:chExt cx="3456" cy="233"/>
          </a:xfrm>
        </p:grpSpPr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2199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rot="-5400000">
              <a:off x="2312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2426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rot="-5400000">
              <a:off x="2539" y="318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653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rot="-5400000">
              <a:off x="2766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2880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rot="-5400000">
              <a:off x="2993" y="318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3107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rot="-5400000">
              <a:off x="3220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3334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rot="-5400000">
              <a:off x="3447" y="318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3560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1737" y="3067"/>
              <a:ext cx="289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 dirty="0">
                  <a:cs typeface="Times New Roman" charset="0"/>
                </a:rPr>
                <a:t>CLK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4009" y="3067"/>
              <a:ext cx="118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 dirty="0">
                  <a:cs typeface="Times New Roman" charset="0"/>
                </a:rPr>
                <a:t>Negative</a:t>
              </a:r>
              <a:r>
                <a:rPr lang="en-US" sz="2400" b="1" i="1" dirty="0">
                  <a:latin typeface="Times New Roman" charset="0"/>
                  <a:cs typeface="Times New Roman" charset="0"/>
                </a:rPr>
                <a:t>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8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9765" y="152400"/>
            <a:ext cx="276030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SR Flip Flops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locked-SR-ff-high-activated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87730"/>
            <a:ext cx="3505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sp.mans.edu.eg/cs212/FF_Edge_Triggered_files/flipsr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36" y="687931"/>
            <a:ext cx="3733800" cy="242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9518" y="437848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SR flip flop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94953" y="305227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SR flip flop timing diagram</a:t>
            </a:r>
            <a:endParaRPr lang="en-US" sz="2400" dirty="0"/>
          </a:p>
        </p:txBody>
      </p:sp>
      <p:pic>
        <p:nvPicPr>
          <p:cNvPr id="2056" name="Picture 8" descr="http://blog.oureducation.in/wp-content/uploads/2013/10/Truth-Table-of-S-R-Flip-Fl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80" y="3738562"/>
            <a:ext cx="55911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16236" y="5898504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SR flip flop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96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wearcam.org/ece385/lectureflipflops/flipflops/fig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8511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0" y="105864"/>
            <a:ext cx="501413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Master slave SR Flip Flops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080" name="Picture 8" descr="http://www.marksmath.com/tecs/dff/img/rs-flip-flo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51054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37539" y="563879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Slave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39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921083" y="152400"/>
            <a:ext cx="26961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JK Flip Flops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5162" y="5653813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JK flip flop using NAND GATE</a:t>
            </a:r>
            <a:endParaRPr lang="en-US" sz="2400" dirty="0"/>
          </a:p>
        </p:txBody>
      </p:sp>
      <p:pic>
        <p:nvPicPr>
          <p:cNvPr id="1032" name="Picture 8" descr="jk flip flop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634506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42987" y="811274"/>
            <a:ext cx="985237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 NAND flip flop suffers from two basic problems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 = 0 and R = 0 condition (S = R = 0) must always be avoided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 or R change state while the enable input is high the correct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latching action may not occur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JK flip flop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basically a gated SR Flip-flop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280275" y="1657794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Sequential Logic: Analysis and Synthesis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5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579563"/>
            <a:ext cx="5181600" cy="3752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04906" y="152400"/>
            <a:ext cx="26961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JK Flip Flops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71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JK flip flop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84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ttps://upload.wikimedia.org/wikipedia/commons/thumb/e/e8/JK_timing_diagram.svg/1280px-JK_timing_diagram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13933"/>
            <a:ext cx="8915400" cy="36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4906" y="152400"/>
            <a:ext cx="26961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JK Flip Flops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571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JK flip flop Timing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0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ster slave jk flip fl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93710"/>
            <a:ext cx="7620000" cy="240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62766" y="152400"/>
            <a:ext cx="498046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Master Slave JK Flip Flops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6096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JK flip flop truth table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199" y="83820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Master-Slave Flip-Flop is basically two gated SR flip-flops connected together in a series configuration with the slave having an inverted clock </a:t>
            </a:r>
            <a:r>
              <a:rPr lang="en-US" sz="2400" dirty="0" smtClean="0"/>
              <a:t>pulse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outputs from Q and Q from the “Slave” flip-flop are fed back to the inputs of the “Master”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outputs of the “Master” flip flop being connected to the two inputs of the “Slave” flip flop</a:t>
            </a:r>
          </a:p>
        </p:txBody>
      </p:sp>
    </p:spTree>
    <p:extLst>
      <p:ext uri="{BB962C8B-B14F-4D97-AF65-F5344CB8AC3E}">
        <p14:creationId xmlns:p14="http://schemas.microsoft.com/office/powerpoint/2010/main" val="337846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www.daenotes.com/sites/default/files/field/image/T-flip-fl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773857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04906" y="152400"/>
            <a:ext cx="237757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T Flip Flop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3706" y="39293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 flip flop</a:t>
            </a:r>
            <a:endParaRPr lang="en-US" sz="2400" dirty="0"/>
          </a:p>
        </p:txBody>
      </p:sp>
      <p:pic>
        <p:nvPicPr>
          <p:cNvPr id="5128" name="Picture 8" descr="http://images.slideplayer.com/12/3978449/slides/slide_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1"/>
          <a:stretch/>
        </p:blipFill>
        <p:spPr bwMode="auto">
          <a:xfrm>
            <a:off x="4154857" y="1676400"/>
            <a:ext cx="546068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00800" y="487456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 flip flop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14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daenotes.com/sites/default/files/field/image/d-flip-flo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0572"/>
            <a:ext cx="3296983" cy="137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udentsolution.comule.com/sq/Dflip-fl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44" y="1566775"/>
            <a:ext cx="38195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04906" y="152400"/>
            <a:ext cx="24320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D Flip Flop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819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 flip flop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4732305"/>
            <a:ext cx="282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 flip flop truth table</a:t>
            </a:r>
            <a:endParaRPr lang="en-US" sz="2400" dirty="0"/>
          </a:p>
        </p:txBody>
      </p:sp>
      <p:sp>
        <p:nvSpPr>
          <p:cNvPr id="9" name="AutoShape 12" descr="http://hades.mech.northwestern.edu/images/0/04/D_latch_tim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8" name="Picture 14" descr="http://macao.communications.museum/images/exhibits/2_19_0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47"/>
          <a:stretch/>
        </p:blipFill>
        <p:spPr bwMode="auto">
          <a:xfrm>
            <a:off x="573087" y="3417897"/>
            <a:ext cx="32734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2000" y="57073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 flip flop timing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23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Storage element in a digital circuit can maintain a binary state indefinitely until directed by an input signal to switch states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Sequential </a:t>
            </a:r>
            <a:r>
              <a:rPr lang="en-US" sz="2400" dirty="0"/>
              <a:t>circuit is specified by a time sequence of inputs, outputs, and internal states 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 Mealy Machine is an FSM whose output depends on the present state as well as the present input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Moore machine is an FSM whose outputs depend on only the present state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35</a:t>
            </a:r>
            <a:br>
              <a:rPr lang="en-US" dirty="0" smtClean="0"/>
            </a:br>
            <a:r>
              <a:rPr lang="en-US" b="1" dirty="0" smtClean="0"/>
              <a:t>Flip flops and latches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Define flip flop and latches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Design flip flops using basic gates and SR flip flop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knowledge about various flip flops and latches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Differentiate between flip flops and latches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Flip flops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Realization of flip flops using SR flip flop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Realization of flip flops using </a:t>
            </a:r>
            <a:r>
              <a:rPr lang="en-US" sz="2400" dirty="0" smtClean="0"/>
              <a:t>basic gates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493" y="1143000"/>
            <a:ext cx="9529013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Storage </a:t>
            </a:r>
            <a:r>
              <a:rPr lang="en-US" sz="2400" dirty="0"/>
              <a:t>element in a digital circuit can maintain a binary state indefinitely </a:t>
            </a:r>
            <a:r>
              <a:rPr lang="en-US" sz="2400" dirty="0" smtClean="0"/>
              <a:t>until </a:t>
            </a:r>
            <a:r>
              <a:rPr lang="en-US" sz="2400" dirty="0"/>
              <a:t>directed by an input signal to switch </a:t>
            </a:r>
            <a:r>
              <a:rPr lang="en-US" sz="2400" dirty="0" smtClean="0"/>
              <a:t>states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Storage elements that operate with signal levels (rather than signal transitions) are referred to </a:t>
            </a:r>
            <a:r>
              <a:rPr lang="en-US" sz="2400" dirty="0" smtClean="0"/>
              <a:t>as </a:t>
            </a:r>
            <a:r>
              <a:rPr lang="en-US" sz="2400" dirty="0"/>
              <a:t>latches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Storage elements </a:t>
            </a:r>
            <a:r>
              <a:rPr lang="en-US" sz="2400" dirty="0" smtClean="0"/>
              <a:t>that are </a:t>
            </a:r>
            <a:r>
              <a:rPr lang="en-US" sz="2400" dirty="0"/>
              <a:t>controlled by a clock transition are </a:t>
            </a:r>
            <a:r>
              <a:rPr lang="en-US" sz="2400" dirty="0" smtClean="0"/>
              <a:t>flip-flops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Latches </a:t>
            </a:r>
            <a:r>
              <a:rPr lang="en-US" sz="2400" dirty="0"/>
              <a:t>are useful for storing binary information and for the design of asynchronous sequential circuits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153693" y="152400"/>
            <a:ext cx="359861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Storage Elements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2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493" y="838200"/>
            <a:ext cx="9529013" cy="4830763"/>
          </a:xfrm>
        </p:spPr>
        <p:txBody>
          <a:bodyPr/>
          <a:lstStyle/>
          <a:p>
            <a:pPr algn="just"/>
            <a:r>
              <a:rPr lang="en-US" sz="2400" dirty="0" smtClean="0"/>
              <a:t>The  </a:t>
            </a:r>
            <a:r>
              <a:rPr lang="en-US" sz="2400" dirty="0"/>
              <a:t>SR  latch is a circuit with two cross-coupled NOR gates or two cross-coupled NAND gates, and two inputs </a:t>
            </a:r>
            <a:r>
              <a:rPr lang="en-US" sz="2400" dirty="0" smtClean="0"/>
              <a:t>labeled S </a:t>
            </a:r>
            <a:r>
              <a:rPr lang="en-US" sz="2400" dirty="0"/>
              <a:t>for set and </a:t>
            </a:r>
            <a:r>
              <a:rPr lang="en-US" sz="2400" dirty="0" smtClean="0"/>
              <a:t>R </a:t>
            </a:r>
            <a:r>
              <a:rPr lang="en-US" sz="2400" dirty="0"/>
              <a:t>for </a:t>
            </a:r>
            <a:r>
              <a:rPr lang="en-US" sz="2400" dirty="0" smtClean="0"/>
              <a:t>reset</a:t>
            </a:r>
          </a:p>
          <a:p>
            <a:pPr algn="just"/>
            <a:r>
              <a:rPr lang="en-US" sz="2400" dirty="0"/>
              <a:t>The  SR  latch </a:t>
            </a:r>
            <a:r>
              <a:rPr lang="en-US" sz="2400" dirty="0" smtClean="0"/>
              <a:t>constructed </a:t>
            </a:r>
            <a:r>
              <a:rPr lang="en-US" sz="2400" dirty="0"/>
              <a:t>with two cross-coupled NOR gates is </a:t>
            </a:r>
            <a:r>
              <a:rPr lang="en-US" sz="2400" dirty="0" smtClean="0"/>
              <a:t>shown</a:t>
            </a:r>
          </a:p>
          <a:p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21083" y="152400"/>
            <a:ext cx="206383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SR Latch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03" y="2262981"/>
            <a:ext cx="7746191" cy="228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16307" y="5120958"/>
            <a:ext cx="327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SR  latch with NOR gates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57400"/>
            <a:ext cx="7639050" cy="2371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19842" y="5033849"/>
            <a:ext cx="341856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SR  latch with NAND gates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1083" y="152400"/>
            <a:ext cx="206383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SR Latch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02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493" y="838200"/>
            <a:ext cx="9529013" cy="4830763"/>
          </a:xfrm>
        </p:spPr>
        <p:txBody>
          <a:bodyPr/>
          <a:lstStyle/>
          <a:p>
            <a:pPr algn="just"/>
            <a:r>
              <a:rPr lang="en-US" sz="2400" dirty="0"/>
              <a:t> The operation of the basic  SR  latch can be modified by providing an additional input signal that determines (controls)  when  the state of the latch can be changed </a:t>
            </a:r>
            <a:endParaRPr lang="en-US" sz="2400" dirty="0" smtClean="0"/>
          </a:p>
          <a:p>
            <a:pPr algn="just"/>
            <a:r>
              <a:rPr lang="en-US" sz="2400" dirty="0" smtClean="0"/>
              <a:t>This is done by </a:t>
            </a:r>
            <a:r>
              <a:rPr lang="en-US" sz="2400" dirty="0"/>
              <a:t>determining whether  S  and  </a:t>
            </a:r>
            <a:r>
              <a:rPr lang="en-US" sz="2400" dirty="0" smtClean="0"/>
              <a:t>R can </a:t>
            </a:r>
            <a:r>
              <a:rPr lang="en-US" sz="2400" dirty="0"/>
              <a:t>affect the </a:t>
            </a:r>
            <a:r>
              <a:rPr lang="en-US" sz="2400" dirty="0" smtClean="0"/>
              <a:t>circuit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21083" y="152400"/>
            <a:ext cx="206383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SR Latch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95" y="2819400"/>
            <a:ext cx="8440208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5867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SR Latch with enable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5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1"/>
            <a:ext cx="8915400" cy="5059366"/>
          </a:xfrm>
        </p:spPr>
        <p:txBody>
          <a:bodyPr/>
          <a:lstStyle/>
          <a:p>
            <a:pPr algn="just"/>
            <a:r>
              <a:rPr lang="en-US" sz="2400" dirty="0" smtClean="0"/>
              <a:t>One </a:t>
            </a:r>
            <a:r>
              <a:rPr lang="en-US" sz="2400" dirty="0"/>
              <a:t>way to eliminate the undesirable condition of the indeterminate state in the  SR  latch is to ensure that </a:t>
            </a:r>
            <a:r>
              <a:rPr lang="en-US" sz="2400" dirty="0" smtClean="0"/>
              <a:t>inputs S and R  </a:t>
            </a:r>
            <a:r>
              <a:rPr lang="en-US" sz="2400" dirty="0"/>
              <a:t>are never equal </a:t>
            </a:r>
            <a:r>
              <a:rPr lang="en-US" sz="2400" dirty="0" smtClean="0"/>
              <a:t>to 1 </a:t>
            </a:r>
            <a:r>
              <a:rPr lang="en-US" sz="2400" dirty="0"/>
              <a:t>at the same </a:t>
            </a:r>
            <a:r>
              <a:rPr lang="en-US" sz="2400" dirty="0" smtClean="0"/>
              <a:t>time</a:t>
            </a:r>
          </a:p>
          <a:p>
            <a:pPr algn="just"/>
            <a:r>
              <a:rPr lang="en-US" sz="2400" dirty="0"/>
              <a:t>S  and  R  are never equal to 1 at the same time. This is done in the  D  latch, shown in  </a:t>
            </a:r>
            <a:r>
              <a:rPr lang="en-US" sz="2400" dirty="0" smtClean="0"/>
              <a:t>Figure below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921083" y="152400"/>
            <a:ext cx="189712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 smtClean="0"/>
              <a:t>D Latch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505200"/>
            <a:ext cx="6781800" cy="2114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4321" y="5708485"/>
            <a:ext cx="1117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  latch</a:t>
            </a:r>
          </a:p>
        </p:txBody>
      </p:sp>
    </p:spTree>
    <p:extLst>
      <p:ext uri="{BB962C8B-B14F-4D97-AF65-F5344CB8AC3E}">
        <p14:creationId xmlns:p14="http://schemas.microsoft.com/office/powerpoint/2010/main" val="18842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560</Words>
  <Application>Microsoft Office PowerPoint</Application>
  <PresentationFormat>A4 Paper (210x297 mm)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Lecture 35 Flip flops and latches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417</cp:revision>
  <dcterms:created xsi:type="dcterms:W3CDTF">2006-08-16T00:00:00Z</dcterms:created>
  <dcterms:modified xsi:type="dcterms:W3CDTF">2017-07-07T07:29:53Z</dcterms:modified>
</cp:coreProperties>
</file>