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465" r:id="rId2"/>
    <p:sldId id="466" r:id="rId3"/>
    <p:sldId id="468" r:id="rId4"/>
    <p:sldId id="467" r:id="rId5"/>
    <p:sldId id="473" r:id="rId6"/>
    <p:sldId id="506" r:id="rId7"/>
    <p:sldId id="507" r:id="rId8"/>
    <p:sldId id="508" r:id="rId9"/>
    <p:sldId id="510" r:id="rId10"/>
    <p:sldId id="511" r:id="rId11"/>
    <p:sldId id="509" r:id="rId12"/>
    <p:sldId id="512" r:id="rId13"/>
    <p:sldId id="513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27" r:id="rId28"/>
    <p:sldId id="528" r:id="rId29"/>
    <p:sldId id="529" r:id="rId30"/>
    <p:sldId id="530" r:id="rId31"/>
    <p:sldId id="484" r:id="rId3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 varScale="1">
        <p:scale>
          <a:sx n="70" d="100"/>
          <a:sy n="70" d="100"/>
        </p:scale>
        <p:origin x="1230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9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</a:t>
            </a:r>
            <a:r>
              <a:rPr lang="en-US" sz="1050" baseline="0" dirty="0" smtClean="0">
                <a:solidFill>
                  <a:schemeClr val="bg1"/>
                </a:solidFill>
              </a:rPr>
              <a:t>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2485" y="6068546"/>
            <a:ext cx="457240" cy="5121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00200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b="1" dirty="0" smtClean="0"/>
          </a:p>
          <a:p>
            <a:r>
              <a:rPr lang="en-IN" b="1" dirty="0" smtClean="0"/>
              <a:t>Sequential digital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52489" y="228600"/>
            <a:ext cx="42010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  <a:ea typeface="+mj-ea"/>
                <a:cs typeface="+mj-cs"/>
              </a:rPr>
              <a:t>Universal Shift registers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68675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971800" y="5791200"/>
            <a:ext cx="4004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Four‐bit universal shift register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84963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852489" y="228600"/>
            <a:ext cx="42010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  <a:ea typeface="+mj-ea"/>
                <a:cs typeface="+mj-cs"/>
              </a:rPr>
              <a:t>Universal Shift registers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4200" y="5562600"/>
            <a:ext cx="39955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Function Table for the Register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600200"/>
            <a:ext cx="8229600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Shift registers are often used to interface digital system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situated remotely from each other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If the distance is far, it will be expensive to use n lines to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transmit the n bits in parallel.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 Transmitter performs a parallel-to-serial conversion of data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 and the receiver does a serial-to-parallel conversion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852489" y="228600"/>
            <a:ext cx="42010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  <a:ea typeface="+mj-ea"/>
                <a:cs typeface="+mj-cs"/>
              </a:rPr>
              <a:t>Universal Shift registers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5200" y="228600"/>
            <a:ext cx="28799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Ripple Counters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447800"/>
            <a:ext cx="7543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A register that goes through a prescribed sequence of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    states upon the application of input pulse is called a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    counter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A counter that follows the binary number sequence is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    called a binary counter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Counters are available in two categories 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Ripple counters 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 Synchronous counters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0" y="304800"/>
            <a:ext cx="39094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Binary Ripple Counter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43000"/>
            <a:ext cx="8077200" cy="502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The output of each flip-flop is connected to the C input of the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next flip-flop in sequence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The flip-flop holding the last significant bit receives the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incoming count pulse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A complementing flip-flop can be obtained from: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 JK flip-flop with the J and K inputs tied together.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T flip-flop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D flip-flop with the complement output connected to the D input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066800"/>
            <a:ext cx="45529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3276600" y="304800"/>
            <a:ext cx="39094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Binary Ripple Counter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6172200"/>
            <a:ext cx="395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Four‐bit binary ripple counter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0" y="304800"/>
            <a:ext cx="39094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Binary Ripple Counter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 t="5650"/>
          <a:stretch>
            <a:fillRect/>
          </a:stretch>
        </p:blipFill>
        <p:spPr bwMode="auto">
          <a:xfrm>
            <a:off x="2419350" y="1447800"/>
            <a:ext cx="5067300" cy="421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505200" y="5715000"/>
            <a:ext cx="3084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Binary Count Sequence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457200"/>
            <a:ext cx="35213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BCD Ripple Counter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1295400"/>
            <a:ext cx="8077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A decimal counter follows a sequence of ten states and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returns to 0 after the count of 9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This is similar to a binary counter, except that the state after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1001 is 0000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The operation of the counter can be explained by a list of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conditions for flip-flop transitions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The four outputs are designated by the letter symbol Q with a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numeric subscript equal to the binary weight of the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corresponding bit in the BCD code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457200"/>
            <a:ext cx="35213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BCD Ripple Counter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319213"/>
            <a:ext cx="5333999" cy="447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810000" y="5943600"/>
            <a:ext cx="25387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BCD ripple counter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304800"/>
            <a:ext cx="39800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Synchronous Counters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219200"/>
            <a:ext cx="7924800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Synchronous counters are different from ripple counters in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that clock pulses are applied to the inputs of all flip-flops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A common clock triggers all flip-flops simultaneously rather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than one at a time in succession as in a ripple counter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The design of a synchronous binary counter is so simple that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is no need to go through a sequential logic design process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Synchronous binary counters have a regular pattern and can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be constructed with complementing flip-flop and gates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dirty="0" smtClean="0"/>
              <a:t>Lecture 37</a:t>
            </a:r>
            <a:br>
              <a:rPr lang="en-US" dirty="0" smtClean="0"/>
            </a:br>
            <a:r>
              <a:rPr lang="en-IN" b="1" dirty="0" smtClean="0"/>
              <a:t>Registers and counters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82823" y="3862389"/>
            <a:ext cx="3678443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 algn="ctr">
              <a:spcBef>
                <a:spcPts val="765"/>
              </a:spcBef>
              <a:defRPr/>
            </a:pPr>
            <a:r>
              <a:rPr lang="en-US" sz="3200" spc="10" dirty="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838200"/>
            <a:ext cx="355282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971800" y="304800"/>
            <a:ext cx="39800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Synchronous Counters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6019800"/>
            <a:ext cx="4718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Four‐bit synchronous binary counter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0" y="381000"/>
            <a:ext cx="44472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Up-Down Binary Counter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00200"/>
            <a:ext cx="8305800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The two operations can be combined in one circuit to form a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counter capable of counting up or down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It has an up control input and down control input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Because of the return to 0 after a count of 9, a BCD counter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does not have a regular pattern as in a straight binary count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To derive the circuit of a BCD synchronous counter, it is 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necessary to go through a sequential circuit design procedure</a:t>
            </a: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93965" y="304800"/>
            <a:ext cx="23495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BCD Counter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3" y="1585913"/>
            <a:ext cx="92106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352800" y="5334000"/>
            <a:ext cx="3642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State Table for BCD Counter</a:t>
            </a: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457200"/>
            <a:ext cx="5862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Binary Counter with Parallel Load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1752600"/>
            <a:ext cx="7467600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Counters employed in digital systems quite often require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a parallel load capability for transferring an initial binary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number into the counter prior to count operation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 The input load control when equal to 1 disables the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count operation and causes a transfer of data from the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four data inputs into the four flip-flops</a:t>
            </a:r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 t="207"/>
          <a:stretch>
            <a:fillRect/>
          </a:stretch>
        </p:blipFill>
        <p:spPr bwMode="auto">
          <a:xfrm>
            <a:off x="2514600" y="1447800"/>
            <a:ext cx="47339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209800" y="457200"/>
            <a:ext cx="5862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Binary Counter with Parallel Load</a:t>
            </a:r>
          </a:p>
        </p:txBody>
      </p:sp>
      <p:sp>
        <p:nvSpPr>
          <p:cNvPr id="4" name="Rectangle 3"/>
          <p:cNvSpPr/>
          <p:nvPr/>
        </p:nvSpPr>
        <p:spPr>
          <a:xfrm>
            <a:off x="2438400" y="6096000"/>
            <a:ext cx="5298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Four‐bit binary counter with parallel load</a:t>
            </a:r>
            <a:endParaRPr 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381000"/>
            <a:ext cx="59554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Binary Counter with Parallel Load 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371600"/>
            <a:ext cx="7543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A counter with parallel load can be used to generate any</a:t>
            </a:r>
          </a:p>
          <a:p>
            <a:r>
              <a:rPr lang="en-US" sz="2400" dirty="0" smtClean="0"/>
              <a:t>   desire count sequence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Figure shows two ways in which a counter with parallel</a:t>
            </a:r>
          </a:p>
          <a:p>
            <a:r>
              <a:rPr lang="en-US" sz="2400" dirty="0" smtClean="0"/>
              <a:t>  load is used to generate the BCD count</a:t>
            </a:r>
            <a:endParaRPr lang="en-US" sz="2400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971800"/>
            <a:ext cx="72961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76300" y="5562600"/>
            <a:ext cx="9258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Two ways to achieve a BCD counter using a counter with parallel load</a:t>
            </a:r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1400" y="381000"/>
            <a:ext cx="24810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Ring Counter 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1752600"/>
            <a:ext cx="8305800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A ring counter is a circular shift register with only one flip-flop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being set at any particular time, all others are cleared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The single bit is shifted from one flip-flop to the next to produce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the sequence of timing signals. [Fig. (a)] [Fig. (c)]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The decoder shown in [Fig. (b)] decodes the four states of the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counter and generates the required sequence of timing signals</a:t>
            </a:r>
            <a:endParaRPr 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5781675" cy="504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3810000" y="381000"/>
            <a:ext cx="24810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Ring Counter </a:t>
            </a: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1295400"/>
            <a:ext cx="27241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867400" y="3886200"/>
            <a:ext cx="36844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Generation of timing signals</a:t>
            </a:r>
            <a:endParaRPr 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0" y="457200"/>
            <a:ext cx="30436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Johnson Counter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20000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Generate the timing signals with a combination of a shift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register and a decoder, which is called a Johnson counter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The number of states can be double if the shift register is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connect as a switch-tail ring counter. [Fig. (a)]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Starting from a cleared state, the switch-tail ring counter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goes through a sequence of eight states, as shown in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[Fig.(b)]</a:t>
            </a:r>
            <a:endParaRPr 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91059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3429000" y="457200"/>
            <a:ext cx="30436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Johnson Counter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819400" y="5105400"/>
            <a:ext cx="44488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Four-stage switch-tail ring counter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Acquire the knowledge of shift registers and counters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Define shift register and counters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Design shift registers and counters</a:t>
            </a:r>
            <a:endParaRPr lang="en-IN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Realize counters and shift registers using flip flops</a:t>
            </a:r>
            <a:endParaRPr lang="en-IN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3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9188" y="1633538"/>
            <a:ext cx="766762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3429000" y="457200"/>
            <a:ext cx="30436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Johnson Counter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5410200"/>
            <a:ext cx="5092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Count sequence and required decoding</a:t>
            </a:r>
            <a:endParaRPr 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8889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  <a:defRPr/>
            </a:pPr>
            <a:endParaRPr lang="en-US" sz="24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IN" sz="2400" dirty="0"/>
          </a:p>
          <a:p>
            <a:pPr algn="just">
              <a:lnSpc>
                <a:spcPct val="150000"/>
              </a:lnSpc>
            </a:pP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8686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A register capable of shifting the binary information held in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each cell to its neighboring cell, in a selected direction, is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called a shift register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 A register that goes through a prescribed sequence of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    states upon the application of input pulse is called a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    counter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 Synchronous binary counters have a regular pattern and can</a:t>
            </a:r>
          </a:p>
          <a:p>
            <a:pPr>
              <a:lnSpc>
                <a:spcPct val="150000"/>
              </a:lnSpc>
            </a:pPr>
            <a:r>
              <a:rPr lang="en-US" sz="2400" smtClean="0"/>
              <a:t>     be constructed with complementing flip-flop and gates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15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31130"/>
            <a:ext cx="7243763" cy="3677345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IN" sz="2400" dirty="0" smtClean="0"/>
              <a:t>Introduction to shift registers</a:t>
            </a:r>
          </a:p>
          <a:p>
            <a:r>
              <a:rPr lang="en-IN" sz="2400" dirty="0" smtClean="0"/>
              <a:t>Realization of shift registers</a:t>
            </a:r>
          </a:p>
          <a:p>
            <a:r>
              <a:rPr lang="en-IN" sz="2400" dirty="0" smtClean="0"/>
              <a:t>Introduction to counters</a:t>
            </a:r>
          </a:p>
          <a:p>
            <a:r>
              <a:rPr lang="en-IN" sz="2400" dirty="0" smtClean="0"/>
              <a:t>Realization of different types of counters</a:t>
            </a:r>
            <a:endParaRPr lang="en-IN" sz="2400" dirty="0"/>
          </a:p>
          <a:p>
            <a:endParaRPr lang="en-IN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54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95284" y="228600"/>
            <a:ext cx="2515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  <a:ea typeface="+mj-ea"/>
                <a:cs typeface="+mj-cs"/>
              </a:rPr>
              <a:t>Shift registers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1219200"/>
            <a:ext cx="94488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endParaRPr lang="en-US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85800" y="1143000"/>
            <a:ext cx="8991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A register is a group of flip‐flops, each one of which shares a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   common clock and is capable of storing one bit of information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A register capable of shifting the binary information held in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   each cell to its neighboring cell, in a selected direction, is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   called a shift register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The logical configuration of a shift register consists of a chain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    of flip‐flops in cascade, with the output of one flip‐flop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    connected to the input of the next flip‐flop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10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95284" y="228600"/>
            <a:ext cx="2515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  <a:ea typeface="+mj-ea"/>
                <a:cs typeface="+mj-cs"/>
              </a:rPr>
              <a:t>Shift registers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219200"/>
            <a:ext cx="75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The simplest possible shift register is one that uses only  </a:t>
            </a:r>
          </a:p>
          <a:p>
            <a:r>
              <a:rPr lang="en-US" sz="2400" dirty="0" smtClean="0"/>
              <a:t>    flip‐flops, as shown in figure</a:t>
            </a:r>
            <a:endParaRPr lang="en-US" sz="2400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8763" y="2481263"/>
            <a:ext cx="684847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352800" y="4724400"/>
            <a:ext cx="2874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Four‐bit shift register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95284" y="228600"/>
            <a:ext cx="2515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  <a:ea typeface="+mj-ea"/>
                <a:cs typeface="+mj-cs"/>
              </a:rPr>
              <a:t>Shift registers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676400"/>
            <a:ext cx="7848600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Each clock pulse shifts the contents of the register one bit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position to the right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The serial input determines what goes into the leftmost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flip-flop during the shift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The serial output is taken from the output of the rightmost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 flip-flop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371600"/>
            <a:ext cx="8077200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Universal shift register has: 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 A clear control to clear the register to 0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 A clock input to synchronize the operations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 A shift-right control to enable the shift operation and the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serial input and output lines associated with the shift right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 A shift-left control to enable the shift operation and the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 serial input and output lines associated with the shift left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852489" y="228600"/>
            <a:ext cx="42010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  <a:ea typeface="+mj-ea"/>
                <a:cs typeface="+mj-cs"/>
              </a:rPr>
              <a:t>Universal Shift registers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371600"/>
            <a:ext cx="807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Universal shift register has: 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A parallel-load control to enable a parallel transfer and the 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input lines associated with the parallel transfer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 n parallel output lines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 A control state that leaves the information in the register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unchanged in the presence of the clock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  If the register has both shifts and parallel load capabilities, it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  is referred to as a universal shift register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852489" y="228600"/>
            <a:ext cx="42010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  <a:ea typeface="+mj-ea"/>
                <a:cs typeface="+mj-cs"/>
              </a:rPr>
              <a:t>Universal Shift registers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1257</Words>
  <Application>Microsoft Office PowerPoint</Application>
  <PresentationFormat>A4 Paper (210x297 mm)</PresentationFormat>
  <Paragraphs>182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Office Theme</vt:lpstr>
      <vt:lpstr>PowerPoint Presentation</vt:lpstr>
      <vt:lpstr>Lecture 37 Registers and counters</vt:lpstr>
      <vt:lpstr>Objectives 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372</cp:revision>
  <dcterms:created xsi:type="dcterms:W3CDTF">2006-08-16T00:00:00Z</dcterms:created>
  <dcterms:modified xsi:type="dcterms:W3CDTF">2017-07-07T07:30:42Z</dcterms:modified>
</cp:coreProperties>
</file>