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65" r:id="rId2"/>
    <p:sldId id="466" r:id="rId3"/>
    <p:sldId id="468" r:id="rId4"/>
    <p:sldId id="467" r:id="rId5"/>
    <p:sldId id="469" r:id="rId6"/>
    <p:sldId id="491" r:id="rId7"/>
    <p:sldId id="492" r:id="rId8"/>
    <p:sldId id="487" r:id="rId9"/>
    <p:sldId id="493" r:id="rId10"/>
    <p:sldId id="494" r:id="rId11"/>
    <p:sldId id="495" r:id="rId12"/>
    <p:sldId id="486" r:id="rId13"/>
    <p:sldId id="496" r:id="rId14"/>
    <p:sldId id="497" r:id="rId15"/>
    <p:sldId id="498" r:id="rId16"/>
    <p:sldId id="499" r:id="rId17"/>
    <p:sldId id="484" r:id="rId1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5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0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106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@ 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8" descr="C:\Users\sec.registraracad\AppData\Local\Microsoft\Windows\Temporary Internet Files\Content.Outlook\H8M811DG\logo.jpg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8421"/>
          <a:stretch/>
        </p:blipFill>
        <p:spPr bwMode="auto">
          <a:xfrm>
            <a:off x="10826" y="6055134"/>
            <a:ext cx="457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/>
              <a:t>D</a:t>
            </a:r>
            <a:r>
              <a:rPr lang="en-US" b="1" dirty="0" smtClean="0"/>
              <a:t>igital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/>
              <a:t>Common Powers</a:t>
            </a:r>
            <a:endParaRPr lang="en-US" sz="3200" b="1" dirty="0"/>
          </a:p>
        </p:txBody>
      </p:sp>
      <p:sp>
        <p:nvSpPr>
          <p:cNvPr id="78" name="Text Box 3"/>
          <p:cNvSpPr txBox="1">
            <a:spLocks noChangeArrowheads="1"/>
          </p:cNvSpPr>
          <p:nvPr/>
        </p:nvSpPr>
        <p:spPr bwMode="auto">
          <a:xfrm>
            <a:off x="1200150" y="683526"/>
            <a:ext cx="17526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-3</a:t>
            </a:r>
            <a:r>
              <a:rPr lang="en-US" dirty="0">
                <a:latin typeface="+mj-lt"/>
              </a:rPr>
              <a:t> = 0.125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-2</a:t>
            </a:r>
            <a:r>
              <a:rPr lang="en-US" dirty="0">
                <a:latin typeface="+mj-lt"/>
              </a:rPr>
              <a:t> = 0.25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-1</a:t>
            </a:r>
            <a:r>
              <a:rPr lang="en-US" dirty="0">
                <a:latin typeface="+mj-lt"/>
              </a:rPr>
              <a:t> = 0.5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= 1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= 2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= 4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3</a:t>
            </a:r>
            <a:r>
              <a:rPr lang="en-US" dirty="0">
                <a:latin typeface="+mj-lt"/>
              </a:rPr>
              <a:t> = 8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4 </a:t>
            </a:r>
            <a:r>
              <a:rPr lang="en-US" dirty="0">
                <a:latin typeface="+mj-lt"/>
              </a:rPr>
              <a:t>= 16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5</a:t>
            </a:r>
            <a:r>
              <a:rPr lang="en-US" dirty="0">
                <a:latin typeface="+mj-lt"/>
              </a:rPr>
              <a:t> =32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6</a:t>
            </a:r>
            <a:r>
              <a:rPr lang="en-US" dirty="0">
                <a:latin typeface="+mj-lt"/>
              </a:rPr>
              <a:t> = 64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7</a:t>
            </a:r>
            <a:r>
              <a:rPr lang="en-US" dirty="0">
                <a:latin typeface="+mj-lt"/>
              </a:rPr>
              <a:t> = 128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8</a:t>
            </a:r>
            <a:r>
              <a:rPr lang="en-US" dirty="0">
                <a:latin typeface="+mj-lt"/>
              </a:rPr>
              <a:t> = 256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9</a:t>
            </a:r>
            <a:r>
              <a:rPr lang="en-US" dirty="0">
                <a:latin typeface="+mj-lt"/>
              </a:rPr>
              <a:t> = 512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10 </a:t>
            </a:r>
            <a:r>
              <a:rPr lang="en-US" dirty="0">
                <a:latin typeface="+mj-lt"/>
              </a:rPr>
              <a:t>= 1024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11</a:t>
            </a:r>
            <a:r>
              <a:rPr lang="en-US" dirty="0">
                <a:latin typeface="+mj-lt"/>
              </a:rPr>
              <a:t> = 2048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12</a:t>
            </a:r>
            <a:r>
              <a:rPr lang="en-US" dirty="0">
                <a:latin typeface="+mj-lt"/>
              </a:rPr>
              <a:t> = 4096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5410200" y="1302224"/>
            <a:ext cx="2590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16</a:t>
            </a:r>
            <a:r>
              <a:rPr lang="en-US" baseline="30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= 1  = 2</a:t>
            </a:r>
            <a:r>
              <a:rPr lang="en-US" baseline="30000" dirty="0">
                <a:latin typeface="+mj-lt"/>
              </a:rPr>
              <a:t>0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16</a:t>
            </a:r>
            <a:r>
              <a:rPr lang="en-US" baseline="30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= 16 = 2</a:t>
            </a:r>
            <a:r>
              <a:rPr lang="en-US" baseline="30000" dirty="0">
                <a:latin typeface="+mj-lt"/>
              </a:rPr>
              <a:t>4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16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= 256 = 2</a:t>
            </a:r>
            <a:r>
              <a:rPr lang="en-US" baseline="30000" dirty="0">
                <a:latin typeface="+mj-lt"/>
              </a:rPr>
              <a:t>8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16</a:t>
            </a:r>
            <a:r>
              <a:rPr lang="en-US" baseline="30000" dirty="0">
                <a:latin typeface="+mj-lt"/>
              </a:rPr>
              <a:t>3</a:t>
            </a:r>
            <a:r>
              <a:rPr lang="en-US" dirty="0">
                <a:latin typeface="+mj-lt"/>
              </a:rPr>
              <a:t> = 4096 = 2</a:t>
            </a:r>
            <a:r>
              <a:rPr lang="en-US" baseline="30000" dirty="0">
                <a:latin typeface="+mj-lt"/>
              </a:rPr>
              <a:t>12</a:t>
            </a:r>
            <a:endParaRPr lang="en-US" dirty="0">
              <a:latin typeface="+mj-lt"/>
            </a:endParaRPr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3048000" y="4014884"/>
            <a:ext cx="6934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10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=  1024 =  1 K</a:t>
            </a:r>
            <a:br>
              <a:rPr lang="en-US" dirty="0">
                <a:solidFill>
                  <a:srgbClr val="FF0000"/>
                </a:solidFill>
                <a:latin typeface="+mj-lt"/>
              </a:rPr>
            </a:br>
            <a:r>
              <a:rPr lang="en-US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20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=  1048576 = 1 M (1 Megabits) = 1024 K = 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10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 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10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/>
            </a:r>
            <a:br>
              <a:rPr lang="en-US" dirty="0">
                <a:solidFill>
                  <a:srgbClr val="FF0000"/>
                </a:solidFill>
                <a:latin typeface="+mj-lt"/>
              </a:rPr>
            </a:br>
            <a:r>
              <a:rPr lang="en-US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30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=  1073741824  = 1 G (1 Gigabits) </a:t>
            </a:r>
          </a:p>
        </p:txBody>
      </p:sp>
    </p:spTree>
    <p:extLst>
      <p:ext uri="{BB962C8B-B14F-4D97-AF65-F5344CB8AC3E}">
        <p14:creationId xmlns:p14="http://schemas.microsoft.com/office/powerpoint/2010/main" val="27873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/>
              <a:t>Binary Codes</a:t>
            </a:r>
            <a:endParaRPr lang="en-US" sz="3200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990600"/>
            <a:ext cx="9906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66"/>
                </a:solidFill>
                <a:latin typeface="+mj-lt"/>
              </a:rPr>
              <a:t>One Binary Digit</a:t>
            </a:r>
            <a:r>
              <a:rPr lang="en-US" dirty="0">
                <a:latin typeface="+mj-lt"/>
              </a:rPr>
              <a:t> (one bit) can take on values  0, 1. We can represent TWO values: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    </a:t>
            </a:r>
            <a:r>
              <a:rPr lang="en-US" dirty="0" smtClean="0">
                <a:latin typeface="+mj-lt"/>
              </a:rPr>
              <a:t>(0 </a:t>
            </a:r>
            <a:r>
              <a:rPr lang="en-US" dirty="0">
                <a:latin typeface="+mj-lt"/>
              </a:rPr>
              <a:t>= hot, 1 = cold),  (1 = True, 0 = False),  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(1 = on, 0 = off</a:t>
            </a:r>
            <a:r>
              <a:rPr lang="en-US" dirty="0" smtClean="0">
                <a:latin typeface="+mj-lt"/>
              </a:rPr>
              <a:t>)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rgbClr val="FF0066"/>
                </a:solidFill>
                <a:latin typeface="+mj-lt"/>
              </a:rPr>
              <a:t>Two Binary digits</a:t>
            </a:r>
            <a:r>
              <a:rPr lang="en-US" dirty="0">
                <a:latin typeface="+mj-lt"/>
              </a:rPr>
              <a:t> (two bits) can take on values of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00, 01,  10,  11.    We can represent FOUR values: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     (00 = hot,  01 = warm, 10 = cool,  11 = cold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66"/>
                </a:solidFill>
                <a:latin typeface="+mj-lt"/>
              </a:rPr>
              <a:t>Three Binary digits</a:t>
            </a:r>
            <a:r>
              <a:rPr lang="en-US" dirty="0">
                <a:latin typeface="+mj-lt"/>
              </a:rPr>
              <a:t> (three bits) can take on values of  000, 001, 010, 011, 100, 101, 110, 111.  We can represent 8 values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000 = Black, 001 = Red,  010 = Pink,  011 = Yellow, 100 = Brown, 101 = Blue, 110 = Green , 111 = </a:t>
            </a:r>
            <a:r>
              <a:rPr lang="en-US" dirty="0" smtClean="0">
                <a:latin typeface="+mj-lt"/>
              </a:rPr>
              <a:t>White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5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Contd..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7531" y="818152"/>
            <a:ext cx="9906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N bits (or N binary Digits) can represent 2</a:t>
            </a:r>
            <a:r>
              <a:rPr lang="en-US" baseline="30000" dirty="0">
                <a:latin typeface="+mj-lt"/>
              </a:rPr>
              <a:t>N</a:t>
            </a:r>
            <a:r>
              <a:rPr lang="en-US" dirty="0">
                <a:latin typeface="+mj-lt"/>
              </a:rPr>
              <a:t> different </a:t>
            </a:r>
            <a:r>
              <a:rPr lang="en-US" dirty="0" smtClean="0">
                <a:latin typeface="+mj-lt"/>
              </a:rPr>
              <a:t>values</a:t>
            </a:r>
            <a:endParaRPr lang="en-US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(for example, 4 bits can represent 2</a:t>
            </a:r>
            <a:r>
              <a:rPr lang="en-US" baseline="30000" dirty="0">
                <a:latin typeface="+mj-lt"/>
              </a:rPr>
              <a:t>4</a:t>
            </a:r>
            <a:r>
              <a:rPr lang="en-US" dirty="0">
                <a:latin typeface="+mj-lt"/>
              </a:rPr>
              <a:t> or 16 different values)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N bits can take on unsigned decimal values from 0 to 2</a:t>
            </a:r>
            <a:r>
              <a:rPr lang="en-US" baseline="30000" dirty="0">
                <a:latin typeface="+mj-lt"/>
              </a:rPr>
              <a:t>N</a:t>
            </a:r>
            <a:r>
              <a:rPr lang="en-US" dirty="0">
                <a:latin typeface="+mj-lt"/>
              </a:rPr>
              <a:t>-1.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Codes usually given in tabular </a:t>
            </a:r>
            <a:r>
              <a:rPr lang="en-US" dirty="0" smtClean="0">
                <a:latin typeface="+mj-lt"/>
              </a:rPr>
              <a:t>form</a:t>
            </a:r>
            <a:endParaRPr lang="en-US" dirty="0">
              <a:latin typeface="+mj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86200" y="3505200"/>
            <a:ext cx="685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000</a:t>
            </a:r>
            <a:br>
              <a:rPr lang="en-US"/>
            </a:br>
            <a:r>
              <a:rPr lang="en-US"/>
              <a:t>001</a:t>
            </a:r>
            <a:br>
              <a:rPr lang="en-US"/>
            </a:br>
            <a:r>
              <a:rPr lang="en-US"/>
              <a:t>010</a:t>
            </a:r>
            <a:br>
              <a:rPr lang="en-US"/>
            </a:br>
            <a:r>
              <a:rPr lang="en-US"/>
              <a:t>011</a:t>
            </a:r>
            <a:br>
              <a:rPr lang="en-US"/>
            </a:br>
            <a:r>
              <a:rPr lang="en-US"/>
              <a:t>100</a:t>
            </a:r>
            <a:br>
              <a:rPr lang="en-US"/>
            </a:br>
            <a:r>
              <a:rPr lang="en-US"/>
              <a:t>101</a:t>
            </a:r>
            <a:br>
              <a:rPr lang="en-US"/>
            </a:br>
            <a:r>
              <a:rPr lang="en-US"/>
              <a:t>110</a:t>
            </a:r>
            <a:br>
              <a:rPr lang="en-US"/>
            </a:br>
            <a:r>
              <a:rPr lang="en-US"/>
              <a:t>111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00600" y="3505200"/>
            <a:ext cx="1828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black</a:t>
            </a:r>
            <a:br>
              <a:rPr lang="en-US" dirty="0"/>
            </a:br>
            <a:r>
              <a:rPr lang="en-US" dirty="0"/>
              <a:t>red</a:t>
            </a:r>
            <a:br>
              <a:rPr lang="en-US" dirty="0"/>
            </a:br>
            <a:r>
              <a:rPr lang="en-US" dirty="0"/>
              <a:t>pink</a:t>
            </a:r>
            <a:br>
              <a:rPr lang="en-US" dirty="0"/>
            </a:br>
            <a:r>
              <a:rPr lang="en-US" dirty="0"/>
              <a:t>yellow</a:t>
            </a:r>
            <a:br>
              <a:rPr lang="en-US" dirty="0"/>
            </a:br>
            <a:r>
              <a:rPr lang="en-US" dirty="0"/>
              <a:t>brown</a:t>
            </a:r>
            <a:br>
              <a:rPr lang="en-US" dirty="0"/>
            </a:br>
            <a:r>
              <a:rPr lang="en-US" dirty="0"/>
              <a:t>blue</a:t>
            </a:r>
            <a:br>
              <a:rPr lang="en-US" dirty="0"/>
            </a:br>
            <a:r>
              <a:rPr lang="en-US" dirty="0"/>
              <a:t>green</a:t>
            </a:r>
            <a:br>
              <a:rPr lang="en-US" dirty="0"/>
            </a:br>
            <a:r>
              <a:rPr lang="en-US" dirty="0"/>
              <a:t>white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572000" y="33528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810000" y="3352800"/>
            <a:ext cx="1981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810000" y="3886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810000" y="4267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810000" y="4648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810000" y="5029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810000" y="5410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3810000" y="5715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3810000" y="6096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Addition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7975" y="1295400"/>
            <a:ext cx="8570913" cy="793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j-lt"/>
              </a:rPr>
              <a:t>Decimal Addition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51275" y="270827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0" y="270827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0" y="32496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851275" y="32496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3132138" y="3789363"/>
            <a:ext cx="18002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951163" y="32496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572000" y="396875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851275" y="396875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132138" y="3968750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4932363" y="4329113"/>
            <a:ext cx="360362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5472113" y="4508500"/>
            <a:ext cx="2879725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</a:t>
            </a:r>
            <a:r>
              <a:rPr lang="en-US" sz="2800" b="1" u="none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Ten </a:t>
            </a:r>
            <a:r>
              <a:rPr lang="en-US" sz="2800" b="1" u="none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≥</a:t>
            </a:r>
            <a:r>
              <a:rPr lang="en-US" sz="2800" b="1" u="none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b="1" u="none" dirty="0" smtClean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Base</a:t>
            </a:r>
            <a:endParaRPr lang="en-US" sz="2800" b="1" u="none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851275" y="21685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3132138" y="21685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H="1">
            <a:off x="5111750" y="2349500"/>
            <a:ext cx="7207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011863" y="2168525"/>
            <a:ext cx="12604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Carry</a:t>
            </a:r>
            <a:endParaRPr lang="en-US" sz="2800" b="1" i="0" u="none" baseline="-2500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0.15579 L 1.94444E-6 -2.96296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780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85 0.41991 L -2.22222E-6 -2.59259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2625 L -2.77778E-6 0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  <p:bldP spid="10" grpId="1"/>
      <p:bldP spid="11" grpId="0"/>
      <p:bldP spid="17" grpId="0"/>
      <p:bldP spid="17" grpId="1"/>
      <p:bldP spid="18" grpId="0"/>
      <p:bldP spid="19" grpId="0"/>
      <p:bldP spid="20" grpId="0" animBg="1"/>
      <p:bldP spid="23" grpId="0"/>
      <p:bldP spid="23" grpId="1"/>
      <p:bldP spid="24" grpId="0"/>
      <p:bldP spid="24" grpId="1"/>
      <p:bldP spid="25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Binary Addition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7975" y="1295400"/>
            <a:ext cx="8570913" cy="793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j-lt"/>
              </a:rPr>
              <a:t>Column Addition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851275" y="28908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472113" y="289083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011863" y="289083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930775" y="28908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391025" y="28908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311525" y="28908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011863" y="3430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472113" y="3430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932363" y="3430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851275" y="3430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4391025" y="3430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2411413" y="3970338"/>
            <a:ext cx="4140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590800" y="3430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011863" y="41497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5472113" y="41497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4391025" y="41497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311525" y="41497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3851275" y="41497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4932363" y="41497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2771775" y="41497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6372225" y="4510088"/>
            <a:ext cx="539750" cy="5397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6911975" y="5024438"/>
            <a:ext cx="196691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≥ (</a:t>
            </a:r>
            <a:r>
              <a:rPr lang="en-US" sz="2800" b="1" i="0" u="none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2)     1 0</a:t>
            </a:r>
            <a:endParaRPr lang="en-US" sz="2800" b="1" i="0" u="none" baseline="-25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5472113" y="2349500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930775" y="23495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4391025" y="23495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3851275" y="23495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3311525" y="23495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771775" y="23495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6732588" y="2889250"/>
            <a:ext cx="86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61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endParaRPr lang="en-US" sz="800" b="1" i="0" u="none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24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23</a:t>
            </a: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6732588" y="4098925"/>
            <a:ext cx="8636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84</a:t>
            </a:r>
          </a:p>
        </p:txBody>
      </p:sp>
      <p:sp>
        <p:nvSpPr>
          <p:cNvPr id="3" name="Right Arrow 2"/>
          <p:cNvSpPr/>
          <p:nvPr/>
        </p:nvSpPr>
        <p:spPr>
          <a:xfrm>
            <a:off x="7596188" y="5115084"/>
            <a:ext cx="371475" cy="20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0.2625 L 2.5E-6 -2.59259E-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Binary Subtraction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5568" y="1036081"/>
            <a:ext cx="8570913" cy="793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j-lt"/>
              </a:rPr>
              <a:t>Borrow a “Base” when needed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51275" y="30702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472113" y="30702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011863" y="307022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930775" y="30702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391025" y="30702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311525" y="307022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011863" y="360997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472113" y="360997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932363" y="3609975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851275" y="360997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391025" y="360997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2232025" y="4149725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2232025" y="36083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−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6011863" y="43291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5472113" y="43291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4391025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311525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851275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932363" y="43291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2771775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H="1">
            <a:off x="5832475" y="2168525"/>
            <a:ext cx="719138" cy="3603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732588" y="1989138"/>
            <a:ext cx="12604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(10)</a:t>
            </a:r>
            <a:r>
              <a:rPr lang="en-US" sz="2800" b="1" i="0" u="none" baseline="-25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5472113" y="25288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4932363" y="198913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 dirty="0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3311525" y="2505075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3851275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771775" y="30686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 flipV="1">
            <a:off x="4932363" y="3159125"/>
            <a:ext cx="360362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 flipV="1">
            <a:off x="4392613" y="3157538"/>
            <a:ext cx="360362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4932363" y="25288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4392613" y="25288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 flipV="1">
            <a:off x="2771775" y="3151188"/>
            <a:ext cx="360363" cy="18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2771775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3235325" y="2605088"/>
            <a:ext cx="539750" cy="179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" name="Text Box 38"/>
          <p:cNvSpPr txBox="1">
            <a:spLocks noChangeArrowheads="1"/>
          </p:cNvSpPr>
          <p:nvPr/>
        </p:nvSpPr>
        <p:spPr bwMode="auto">
          <a:xfrm>
            <a:off x="3311525" y="19891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sz="2800" b="1" i="0" u="none" dirty="0">
                <a:solidFill>
                  <a:srgbClr val="FF66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6732588" y="3068638"/>
            <a:ext cx="86360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77</a:t>
            </a:r>
          </a:p>
          <a:p>
            <a:pPr>
              <a:lnSpc>
                <a:spcPct val="87000"/>
              </a:lnSpc>
              <a:spcBef>
                <a:spcPct val="50000"/>
              </a:spcBef>
            </a:pPr>
            <a:endParaRPr lang="en-US" sz="800" i="0" u="none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24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23</a:t>
            </a:r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6732588" y="4329113"/>
            <a:ext cx="863600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US" sz="24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 54</a:t>
            </a:r>
          </a:p>
        </p:txBody>
      </p:sp>
    </p:spTree>
    <p:extLst>
      <p:ext uri="{BB962C8B-B14F-4D97-AF65-F5344CB8AC3E}">
        <p14:creationId xmlns:p14="http://schemas.microsoft.com/office/powerpoint/2010/main" val="10865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7708 L 4.44444E-6 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15578 L 2.22222E-6 4.44444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8055 L -8.33333E-7 2.96296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-0.00347 L -0.00017 -0.0016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5" grpId="0"/>
      <p:bldP spid="15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 animBg="1"/>
      <p:bldP spid="41" grpId="0" animBg="1"/>
      <p:bldP spid="42" grpId="0"/>
      <p:bldP spid="42" grpId="1"/>
      <p:bldP spid="42" grpId="2"/>
      <p:bldP spid="43" grpId="0"/>
      <p:bldP spid="43" grpId="1"/>
      <p:bldP spid="43" grpId="2"/>
      <p:bldP spid="44" grpId="0" animBg="1"/>
      <p:bldP spid="45" grpId="0"/>
      <p:bldP spid="46" grpId="0" animBg="1"/>
      <p:bldP spid="47" grpId="0"/>
      <p:bldP spid="47" grpId="1"/>
      <p:bldP spid="47" grpId="2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4200" y="152400"/>
            <a:ext cx="3769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Binary Multiplication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75" y="1208378"/>
            <a:ext cx="8570913" cy="793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j-lt"/>
              </a:rPr>
              <a:t>Bit by bit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11750" y="19891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0" y="19891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51500" y="198913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192838" y="198913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732588" y="198913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651500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111750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191250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732588" y="25288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2771775" y="3068638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111750" y="32242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572000" y="32242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651500" y="32242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6192838" y="32242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6732588" y="322421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572000" y="376555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032250" y="376555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111750" y="376555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653088" y="3765550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192838" y="3765550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490913" y="486886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951163" y="486886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030663" y="4868863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572000" y="486886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111750" y="486886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572000" y="4305300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111750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651500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4032250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492500" y="4329113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H="1">
            <a:off x="2771775" y="5408613"/>
            <a:ext cx="43195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6732588" y="5589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6192838" y="5589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5651500" y="5589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572000" y="5589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4032250" y="5589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3492500" y="5589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2951163" y="5589588"/>
            <a:ext cx="3603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5111750" y="55895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2771775" y="2528888"/>
            <a:ext cx="360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3330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10324 L -2.77778E-6 1.8518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10509 L 5E-6 0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5 -0.10509 L 2.77778E-6 0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10509 L 5.55556E-7 0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8 -0.10509 L 1.94444E-6 0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E-6 -3.7037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2.77778E-6 -3.7037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.55556E-7 -3.7037E-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-0.2625 L 1.94444E-6 -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-2.77778E-7 -3.7037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26435 L -3.61111E-6 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2625 L 5.55556E-7 2.59259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-0.2625 L 1.94444E-6 2.59259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2625 L -2.77778E-7 2.59259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9 -0.2625 L -2.5E-6 2.59259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42014 L 5.55556E-7 -2.59259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1.94444E-6 -2.59259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-2.77778E-7 -2.59259E-6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6 -0.42014 L -2.5E-6 -2.59259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9 -0.42014 L -4.72222E-6 -2.59259E-6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0"/>
                            </p:stCondLst>
                            <p:childTnLst>
                              <p:par>
                                <p:cTn id="1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00"/>
                            </p:stCondLst>
                            <p:childTnLst>
                              <p:par>
                                <p:cTn id="1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700"/>
                            </p:stCondLst>
                            <p:childTnLst>
                              <p:par>
                                <p:cTn id="1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737175"/>
            <a:ext cx="98889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Value of number is determined by multiplying each digit by a weight and then </a:t>
            </a:r>
            <a:r>
              <a:rPr lang="en-US" sz="2400" dirty="0" smtClean="0"/>
              <a:t>summing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Binary Number </a:t>
            </a:r>
            <a:r>
              <a:rPr lang="en-US" sz="2400" dirty="0" smtClean="0"/>
              <a:t>System has Radix </a:t>
            </a:r>
            <a:r>
              <a:rPr lang="en-US" sz="2400" dirty="0"/>
              <a:t>= </a:t>
            </a:r>
            <a:r>
              <a:rPr lang="en-US" sz="2400" dirty="0" smtClean="0"/>
              <a:t>2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Decimal </a:t>
            </a:r>
            <a:r>
              <a:rPr lang="en-US" sz="2400" dirty="0"/>
              <a:t>Number System </a:t>
            </a:r>
            <a:r>
              <a:rPr lang="en-US" sz="2400" dirty="0" smtClean="0"/>
              <a:t>has radix </a:t>
            </a:r>
            <a:r>
              <a:rPr lang="en-US" sz="2400" dirty="0"/>
              <a:t>= </a:t>
            </a:r>
            <a:r>
              <a:rPr lang="en-US" sz="2400" dirty="0" smtClean="0"/>
              <a:t>10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Octal number system </a:t>
            </a:r>
            <a:r>
              <a:rPr lang="en-US" sz="2400" dirty="0" smtClean="0"/>
              <a:t>has radix </a:t>
            </a:r>
            <a:r>
              <a:rPr lang="en-US" sz="2400" dirty="0"/>
              <a:t>= </a:t>
            </a:r>
            <a:r>
              <a:rPr lang="en-US" sz="2400" dirty="0" smtClean="0"/>
              <a:t>8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Hexadecimal </a:t>
            </a:r>
            <a:r>
              <a:rPr lang="en-US" sz="2400" dirty="0"/>
              <a:t>number </a:t>
            </a:r>
            <a:r>
              <a:rPr lang="en-US" sz="2400" dirty="0" smtClean="0"/>
              <a:t>system has radix </a:t>
            </a:r>
            <a:r>
              <a:rPr lang="en-US" sz="2400" dirty="0"/>
              <a:t>= </a:t>
            </a:r>
            <a:r>
              <a:rPr lang="en-US" sz="2400" dirty="0" smtClean="0"/>
              <a:t>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Number System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Acquire the knowledge of Positional-Value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List of the Various radix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Distinguish between various number systems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Acquire </a:t>
            </a:r>
            <a:r>
              <a:rPr lang="en-US" sz="2400" dirty="0"/>
              <a:t>the knowledge of Data Organization 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8" y="70382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Positional-Value </a:t>
            </a:r>
            <a:r>
              <a:rPr lang="en-US" sz="2400" dirty="0" smtClean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Decimal Number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Octal number system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Binary </a:t>
            </a:r>
            <a:r>
              <a:rPr lang="en-US" sz="2400" dirty="0"/>
              <a:t>Digits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Hexadecimal </a:t>
            </a:r>
            <a:r>
              <a:rPr lang="en-US" sz="2400" dirty="0"/>
              <a:t>number </a:t>
            </a:r>
            <a:r>
              <a:rPr lang="en-US" sz="2400" dirty="0" smtClean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Common </a:t>
            </a:r>
            <a:r>
              <a:rPr lang="en-US" sz="2400" dirty="0" smtClean="0"/>
              <a:t>Powers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Binary Codes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6873" y="179457"/>
            <a:ext cx="4252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Positional-Value 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987250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value of a digit (“digit” from Latin word for finger) depends on its position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33600"/>
            <a:ext cx="5956308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Decimal Number System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7387" y="1089025"/>
            <a:ext cx="8280400" cy="52339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Base (also called radix) = 10 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10 digits { 0, 1, 2, 3, 4, 5, 6, 7, 8, 9 }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Digit Position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Integer &amp; fraction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Digit Weight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Weight = (</a:t>
            </a:r>
            <a:r>
              <a:rPr lang="en-US" sz="2000" i="1" dirty="0" smtClean="0">
                <a:sym typeface="Wingdings" panose="05000000000000000000" pitchFamily="2" charset="2"/>
              </a:rPr>
              <a:t>Base) </a:t>
            </a:r>
            <a:r>
              <a:rPr lang="en-US" sz="2000" i="1" baseline="50000" dirty="0" smtClean="0">
                <a:sym typeface="Wingdings" panose="05000000000000000000" pitchFamily="2" charset="2"/>
              </a:rPr>
              <a:t>Position</a:t>
            </a:r>
            <a:endParaRPr lang="en-US" sz="2000" i="1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Sum of “</a:t>
            </a:r>
            <a:r>
              <a:rPr lang="en-US" sz="2000" i="1" dirty="0" smtClean="0">
                <a:sym typeface="Wingdings" panose="05000000000000000000" pitchFamily="2" charset="2"/>
              </a:rPr>
              <a:t>Digit</a:t>
            </a:r>
            <a:r>
              <a:rPr lang="en-US" sz="2000" dirty="0" smtClean="0">
                <a:sym typeface="Wingdings" panose="05000000000000000000" pitchFamily="2" charset="2"/>
              </a:rPr>
              <a:t> x </a:t>
            </a:r>
            <a:r>
              <a:rPr lang="en-US" sz="2000" i="1" dirty="0" smtClean="0">
                <a:sym typeface="Wingdings" panose="05000000000000000000" pitchFamily="2" charset="2"/>
              </a:rPr>
              <a:t>Weight</a:t>
            </a:r>
            <a:r>
              <a:rPr lang="en-US" sz="200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Formal Notation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088062" y="2352675"/>
            <a:ext cx="2879725" cy="900113"/>
            <a:chOff x="3674" y="1482"/>
            <a:chExt cx="1814" cy="56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014" y="148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355" y="148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922" y="148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674" y="148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261" y="148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088062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627812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167562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067675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8607425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984875" y="3613150"/>
            <a:ext cx="3062287" cy="900113"/>
            <a:chOff x="3609" y="2387"/>
            <a:chExt cx="1929" cy="567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014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355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695" y="2840"/>
              <a:ext cx="113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922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014" y="238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355" y="238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922" y="238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609" y="2387"/>
              <a:ext cx="3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261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5197" y="2387"/>
              <a:ext cx="3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0.01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674" y="2614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907087" y="4873625"/>
            <a:ext cx="3176588" cy="247650"/>
            <a:chOff x="3560" y="3181"/>
            <a:chExt cx="2001" cy="156"/>
          </a:xfrm>
        </p:grpSpPr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560" y="3181"/>
              <a:ext cx="3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sz="1800" b="1" u="none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500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4014" y="3181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sz="1800" b="1" u="none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354" y="3181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sz="1800" b="1" u="none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921" y="3181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sz="1800" b="1" u="none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5220" y="3181"/>
              <a:ext cx="3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sz="1800" b="1" u="none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548312" y="5413375"/>
            <a:ext cx="367188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8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8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8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8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800" b="1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="1" i="0" u="none" baseline="5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6988175" y="5949950"/>
            <a:ext cx="1439862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r>
              <a:rPr 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r>
              <a:rPr 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6807200" y="1089025"/>
            <a:ext cx="1981200" cy="900113"/>
            <a:chOff x="3787" y="572"/>
            <a:chExt cx="1670" cy="858"/>
          </a:xfrm>
        </p:grpSpPr>
        <p:pic>
          <p:nvPicPr>
            <p:cNvPr id="44" name="Picture 43" descr="NA02125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" y="572"/>
              <a:ext cx="758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" name="Group 44"/>
            <p:cNvGrpSpPr>
              <a:grpSpLocks/>
            </p:cNvGrpSpPr>
            <p:nvPr/>
          </p:nvGrpSpPr>
          <p:grpSpPr bwMode="auto">
            <a:xfrm flipH="1">
              <a:off x="3787" y="572"/>
              <a:ext cx="752" cy="851"/>
              <a:chOff x="3023" y="3024"/>
              <a:chExt cx="752" cy="851"/>
            </a:xfrm>
          </p:grpSpPr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3174" y="3095"/>
                <a:ext cx="601" cy="779"/>
                <a:chOff x="3174" y="3095"/>
                <a:chExt cx="601" cy="779"/>
              </a:xfrm>
            </p:grpSpPr>
            <p:sp>
              <p:nvSpPr>
                <p:cNvPr id="286" name="Freeform 46"/>
                <p:cNvSpPr>
                  <a:spLocks/>
                </p:cNvSpPr>
                <p:nvPr/>
              </p:nvSpPr>
              <p:spPr bwMode="auto">
                <a:xfrm>
                  <a:off x="3175" y="3095"/>
                  <a:ext cx="599" cy="779"/>
                </a:xfrm>
                <a:custGeom>
                  <a:avLst/>
                  <a:gdLst>
                    <a:gd name="T0" fmla="*/ 116 w 1797"/>
                    <a:gd name="T1" fmla="*/ 755 h 3116"/>
                    <a:gd name="T2" fmla="*/ 45 w 1797"/>
                    <a:gd name="T3" fmla="*/ 670 h 3116"/>
                    <a:gd name="T4" fmla="*/ 61 w 1797"/>
                    <a:gd name="T5" fmla="*/ 587 h 3116"/>
                    <a:gd name="T6" fmla="*/ 113 w 1797"/>
                    <a:gd name="T7" fmla="*/ 552 h 3116"/>
                    <a:gd name="T8" fmla="*/ 122 w 1797"/>
                    <a:gd name="T9" fmla="*/ 542 h 3116"/>
                    <a:gd name="T10" fmla="*/ 133 w 1797"/>
                    <a:gd name="T11" fmla="*/ 504 h 3116"/>
                    <a:gd name="T12" fmla="*/ 120 w 1797"/>
                    <a:gd name="T13" fmla="*/ 418 h 3116"/>
                    <a:gd name="T14" fmla="*/ 109 w 1797"/>
                    <a:gd name="T15" fmla="*/ 368 h 3116"/>
                    <a:gd name="T16" fmla="*/ 77 w 1797"/>
                    <a:gd name="T17" fmla="*/ 318 h 3116"/>
                    <a:gd name="T18" fmla="*/ 36 w 1797"/>
                    <a:gd name="T19" fmla="*/ 211 h 3116"/>
                    <a:gd name="T20" fmla="*/ 14 w 1797"/>
                    <a:gd name="T21" fmla="*/ 156 h 3116"/>
                    <a:gd name="T22" fmla="*/ 0 w 1797"/>
                    <a:gd name="T23" fmla="*/ 59 h 3116"/>
                    <a:gd name="T24" fmla="*/ 21 w 1797"/>
                    <a:gd name="T25" fmla="*/ 20 h 3116"/>
                    <a:gd name="T26" fmla="*/ 37 w 1797"/>
                    <a:gd name="T27" fmla="*/ 2 h 3116"/>
                    <a:gd name="T28" fmla="*/ 75 w 1797"/>
                    <a:gd name="T29" fmla="*/ 13 h 3116"/>
                    <a:gd name="T30" fmla="*/ 83 w 1797"/>
                    <a:gd name="T31" fmla="*/ 55 h 3116"/>
                    <a:gd name="T32" fmla="*/ 102 w 1797"/>
                    <a:gd name="T33" fmla="*/ 119 h 3116"/>
                    <a:gd name="T34" fmla="*/ 113 w 1797"/>
                    <a:gd name="T35" fmla="*/ 169 h 3116"/>
                    <a:gd name="T36" fmla="*/ 134 w 1797"/>
                    <a:gd name="T37" fmla="*/ 252 h 3116"/>
                    <a:gd name="T38" fmla="*/ 144 w 1797"/>
                    <a:gd name="T39" fmla="*/ 280 h 3116"/>
                    <a:gd name="T40" fmla="*/ 214 w 1797"/>
                    <a:gd name="T41" fmla="*/ 352 h 3116"/>
                    <a:gd name="T42" fmla="*/ 289 w 1797"/>
                    <a:gd name="T43" fmla="*/ 369 h 3116"/>
                    <a:gd name="T44" fmla="*/ 323 w 1797"/>
                    <a:gd name="T45" fmla="*/ 370 h 3116"/>
                    <a:gd name="T46" fmla="*/ 419 w 1797"/>
                    <a:gd name="T47" fmla="*/ 368 h 3116"/>
                    <a:gd name="T48" fmla="*/ 448 w 1797"/>
                    <a:gd name="T49" fmla="*/ 356 h 3116"/>
                    <a:gd name="T50" fmla="*/ 490 w 1797"/>
                    <a:gd name="T51" fmla="*/ 272 h 3116"/>
                    <a:gd name="T52" fmla="*/ 503 w 1797"/>
                    <a:gd name="T53" fmla="*/ 247 h 3116"/>
                    <a:gd name="T54" fmla="*/ 527 w 1797"/>
                    <a:gd name="T55" fmla="*/ 214 h 3116"/>
                    <a:gd name="T56" fmla="*/ 529 w 1797"/>
                    <a:gd name="T57" fmla="*/ 210 h 3116"/>
                    <a:gd name="T58" fmla="*/ 531 w 1797"/>
                    <a:gd name="T59" fmla="*/ 204 h 3116"/>
                    <a:gd name="T60" fmla="*/ 536 w 1797"/>
                    <a:gd name="T61" fmla="*/ 169 h 3116"/>
                    <a:gd name="T62" fmla="*/ 543 w 1797"/>
                    <a:gd name="T63" fmla="*/ 160 h 3116"/>
                    <a:gd name="T64" fmla="*/ 549 w 1797"/>
                    <a:gd name="T65" fmla="*/ 153 h 3116"/>
                    <a:gd name="T66" fmla="*/ 578 w 1797"/>
                    <a:gd name="T67" fmla="*/ 166 h 3116"/>
                    <a:gd name="T68" fmla="*/ 582 w 1797"/>
                    <a:gd name="T69" fmla="*/ 162 h 3116"/>
                    <a:gd name="T70" fmla="*/ 586 w 1797"/>
                    <a:gd name="T71" fmla="*/ 221 h 3116"/>
                    <a:gd name="T72" fmla="*/ 569 w 1797"/>
                    <a:gd name="T73" fmla="*/ 280 h 3116"/>
                    <a:gd name="T74" fmla="*/ 567 w 1797"/>
                    <a:gd name="T75" fmla="*/ 297 h 3116"/>
                    <a:gd name="T76" fmla="*/ 548 w 1797"/>
                    <a:gd name="T77" fmla="*/ 305 h 3116"/>
                    <a:gd name="T78" fmla="*/ 524 w 1797"/>
                    <a:gd name="T79" fmla="*/ 360 h 3116"/>
                    <a:gd name="T80" fmla="*/ 508 w 1797"/>
                    <a:gd name="T81" fmla="*/ 398 h 3116"/>
                    <a:gd name="T82" fmla="*/ 497 w 1797"/>
                    <a:gd name="T83" fmla="*/ 415 h 3116"/>
                    <a:gd name="T84" fmla="*/ 514 w 1797"/>
                    <a:gd name="T85" fmla="*/ 473 h 3116"/>
                    <a:gd name="T86" fmla="*/ 524 w 1797"/>
                    <a:gd name="T87" fmla="*/ 507 h 3116"/>
                    <a:gd name="T88" fmla="*/ 499 w 1797"/>
                    <a:gd name="T89" fmla="*/ 594 h 3116"/>
                    <a:gd name="T90" fmla="*/ 492 w 1797"/>
                    <a:gd name="T91" fmla="*/ 647 h 3116"/>
                    <a:gd name="T92" fmla="*/ 476 w 1797"/>
                    <a:gd name="T93" fmla="*/ 693 h 3116"/>
                    <a:gd name="T94" fmla="*/ 456 w 1797"/>
                    <a:gd name="T95" fmla="*/ 726 h 3116"/>
                    <a:gd name="T96" fmla="*/ 436 w 1797"/>
                    <a:gd name="T97" fmla="*/ 757 h 3116"/>
                    <a:gd name="T98" fmla="*/ 388 w 1797"/>
                    <a:gd name="T99" fmla="*/ 773 h 3116"/>
                    <a:gd name="T100" fmla="*/ 375 w 1797"/>
                    <a:gd name="T101" fmla="*/ 763 h 3116"/>
                    <a:gd name="T102" fmla="*/ 326 w 1797"/>
                    <a:gd name="T103" fmla="*/ 757 h 3116"/>
                    <a:gd name="T104" fmla="*/ 318 w 1797"/>
                    <a:gd name="T105" fmla="*/ 757 h 3116"/>
                    <a:gd name="T106" fmla="*/ 304 w 1797"/>
                    <a:gd name="T107" fmla="*/ 766 h 3116"/>
                    <a:gd name="T108" fmla="*/ 286 w 1797"/>
                    <a:gd name="T109" fmla="*/ 770 h 3116"/>
                    <a:gd name="T110" fmla="*/ 214 w 1797"/>
                    <a:gd name="T111" fmla="*/ 749 h 3116"/>
                    <a:gd name="T112" fmla="*/ 197 w 1797"/>
                    <a:gd name="T113" fmla="*/ 759 h 3116"/>
                    <a:gd name="T114" fmla="*/ 186 w 1797"/>
                    <a:gd name="T115" fmla="*/ 771 h 311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1797" h="3116">
                      <a:moveTo>
                        <a:pt x="443" y="3090"/>
                      </a:moveTo>
                      <a:lnTo>
                        <a:pt x="436" y="3082"/>
                      </a:lnTo>
                      <a:lnTo>
                        <a:pt x="433" y="3082"/>
                      </a:lnTo>
                      <a:lnTo>
                        <a:pt x="428" y="3079"/>
                      </a:lnTo>
                      <a:lnTo>
                        <a:pt x="347" y="3018"/>
                      </a:lnTo>
                      <a:lnTo>
                        <a:pt x="149" y="2839"/>
                      </a:lnTo>
                      <a:lnTo>
                        <a:pt x="145" y="2804"/>
                      </a:lnTo>
                      <a:lnTo>
                        <a:pt x="140" y="2758"/>
                      </a:lnTo>
                      <a:lnTo>
                        <a:pt x="137" y="2721"/>
                      </a:lnTo>
                      <a:lnTo>
                        <a:pt x="134" y="2681"/>
                      </a:lnTo>
                      <a:lnTo>
                        <a:pt x="130" y="2555"/>
                      </a:lnTo>
                      <a:lnTo>
                        <a:pt x="133" y="2459"/>
                      </a:lnTo>
                      <a:lnTo>
                        <a:pt x="135" y="2443"/>
                      </a:lnTo>
                      <a:lnTo>
                        <a:pt x="137" y="2429"/>
                      </a:lnTo>
                      <a:lnTo>
                        <a:pt x="183" y="2348"/>
                      </a:lnTo>
                      <a:lnTo>
                        <a:pt x="191" y="2346"/>
                      </a:lnTo>
                      <a:lnTo>
                        <a:pt x="192" y="2345"/>
                      </a:lnTo>
                      <a:lnTo>
                        <a:pt x="242" y="2280"/>
                      </a:lnTo>
                      <a:lnTo>
                        <a:pt x="331" y="2222"/>
                      </a:lnTo>
                      <a:lnTo>
                        <a:pt x="340" y="2208"/>
                      </a:lnTo>
                      <a:lnTo>
                        <a:pt x="343" y="2206"/>
                      </a:lnTo>
                      <a:lnTo>
                        <a:pt x="344" y="2202"/>
                      </a:lnTo>
                      <a:lnTo>
                        <a:pt x="354" y="2183"/>
                      </a:lnTo>
                      <a:lnTo>
                        <a:pt x="363" y="2169"/>
                      </a:lnTo>
                      <a:lnTo>
                        <a:pt x="365" y="2167"/>
                      </a:lnTo>
                      <a:lnTo>
                        <a:pt x="365" y="2166"/>
                      </a:lnTo>
                      <a:lnTo>
                        <a:pt x="366" y="2159"/>
                      </a:lnTo>
                      <a:lnTo>
                        <a:pt x="376" y="2155"/>
                      </a:lnTo>
                      <a:lnTo>
                        <a:pt x="394" y="2018"/>
                      </a:lnTo>
                      <a:lnTo>
                        <a:pt x="398" y="2017"/>
                      </a:lnTo>
                      <a:lnTo>
                        <a:pt x="398" y="2009"/>
                      </a:lnTo>
                      <a:lnTo>
                        <a:pt x="396" y="1985"/>
                      </a:lnTo>
                      <a:lnTo>
                        <a:pt x="392" y="1952"/>
                      </a:lnTo>
                      <a:lnTo>
                        <a:pt x="388" y="1911"/>
                      </a:lnTo>
                      <a:lnTo>
                        <a:pt x="360" y="1673"/>
                      </a:lnTo>
                      <a:lnTo>
                        <a:pt x="344" y="1563"/>
                      </a:lnTo>
                      <a:lnTo>
                        <a:pt x="340" y="1538"/>
                      </a:lnTo>
                      <a:lnTo>
                        <a:pt x="336" y="1514"/>
                      </a:lnTo>
                      <a:lnTo>
                        <a:pt x="332" y="1491"/>
                      </a:lnTo>
                      <a:lnTo>
                        <a:pt x="328" y="1470"/>
                      </a:lnTo>
                      <a:lnTo>
                        <a:pt x="301" y="1377"/>
                      </a:lnTo>
                      <a:lnTo>
                        <a:pt x="297" y="1371"/>
                      </a:lnTo>
                      <a:lnTo>
                        <a:pt x="238" y="1316"/>
                      </a:lnTo>
                      <a:lnTo>
                        <a:pt x="231" y="1284"/>
                      </a:lnTo>
                      <a:lnTo>
                        <a:pt x="230" y="1271"/>
                      </a:lnTo>
                      <a:lnTo>
                        <a:pt x="227" y="1187"/>
                      </a:lnTo>
                      <a:lnTo>
                        <a:pt x="222" y="1130"/>
                      </a:lnTo>
                      <a:lnTo>
                        <a:pt x="216" y="1097"/>
                      </a:lnTo>
                      <a:lnTo>
                        <a:pt x="183" y="1000"/>
                      </a:lnTo>
                      <a:lnTo>
                        <a:pt x="107" y="844"/>
                      </a:lnTo>
                      <a:lnTo>
                        <a:pt x="92" y="813"/>
                      </a:lnTo>
                      <a:lnTo>
                        <a:pt x="66" y="751"/>
                      </a:lnTo>
                      <a:lnTo>
                        <a:pt x="44" y="659"/>
                      </a:lnTo>
                      <a:lnTo>
                        <a:pt x="43" y="644"/>
                      </a:lnTo>
                      <a:lnTo>
                        <a:pt x="42" y="622"/>
                      </a:lnTo>
                      <a:lnTo>
                        <a:pt x="40" y="602"/>
                      </a:lnTo>
                      <a:lnTo>
                        <a:pt x="37" y="574"/>
                      </a:lnTo>
                      <a:lnTo>
                        <a:pt x="29" y="522"/>
                      </a:lnTo>
                      <a:lnTo>
                        <a:pt x="24" y="481"/>
                      </a:lnTo>
                      <a:lnTo>
                        <a:pt x="0" y="237"/>
                      </a:lnTo>
                      <a:lnTo>
                        <a:pt x="3" y="165"/>
                      </a:lnTo>
                      <a:lnTo>
                        <a:pt x="33" y="108"/>
                      </a:lnTo>
                      <a:lnTo>
                        <a:pt x="58" y="81"/>
                      </a:lnTo>
                      <a:lnTo>
                        <a:pt x="62" y="81"/>
                      </a:lnTo>
                      <a:lnTo>
                        <a:pt x="63" y="79"/>
                      </a:lnTo>
                      <a:lnTo>
                        <a:pt x="64" y="76"/>
                      </a:lnTo>
                      <a:lnTo>
                        <a:pt x="65" y="72"/>
                      </a:lnTo>
                      <a:lnTo>
                        <a:pt x="65" y="67"/>
                      </a:lnTo>
                      <a:lnTo>
                        <a:pt x="76" y="67"/>
                      </a:lnTo>
                      <a:lnTo>
                        <a:pt x="111" y="8"/>
                      </a:lnTo>
                      <a:lnTo>
                        <a:pt x="119" y="0"/>
                      </a:lnTo>
                      <a:lnTo>
                        <a:pt x="145" y="2"/>
                      </a:lnTo>
                      <a:lnTo>
                        <a:pt x="155" y="6"/>
                      </a:lnTo>
                      <a:lnTo>
                        <a:pt x="221" y="48"/>
                      </a:lnTo>
                      <a:lnTo>
                        <a:pt x="224" y="52"/>
                      </a:lnTo>
                      <a:lnTo>
                        <a:pt x="226" y="52"/>
                      </a:lnTo>
                      <a:lnTo>
                        <a:pt x="226" y="54"/>
                      </a:lnTo>
                      <a:lnTo>
                        <a:pt x="235" y="153"/>
                      </a:lnTo>
                      <a:lnTo>
                        <a:pt x="241" y="186"/>
                      </a:lnTo>
                      <a:lnTo>
                        <a:pt x="248" y="221"/>
                      </a:lnTo>
                      <a:lnTo>
                        <a:pt x="257" y="255"/>
                      </a:lnTo>
                      <a:lnTo>
                        <a:pt x="274" y="327"/>
                      </a:lnTo>
                      <a:lnTo>
                        <a:pt x="292" y="400"/>
                      </a:lnTo>
                      <a:lnTo>
                        <a:pt x="300" y="437"/>
                      </a:lnTo>
                      <a:lnTo>
                        <a:pt x="307" y="474"/>
                      </a:lnTo>
                      <a:lnTo>
                        <a:pt x="313" y="513"/>
                      </a:lnTo>
                      <a:lnTo>
                        <a:pt x="321" y="593"/>
                      </a:lnTo>
                      <a:lnTo>
                        <a:pt x="326" y="635"/>
                      </a:lnTo>
                      <a:lnTo>
                        <a:pt x="328" y="639"/>
                      </a:lnTo>
                      <a:lnTo>
                        <a:pt x="340" y="675"/>
                      </a:lnTo>
                      <a:lnTo>
                        <a:pt x="346" y="703"/>
                      </a:lnTo>
                      <a:lnTo>
                        <a:pt x="360" y="773"/>
                      </a:lnTo>
                      <a:lnTo>
                        <a:pt x="373" y="855"/>
                      </a:lnTo>
                      <a:lnTo>
                        <a:pt x="394" y="974"/>
                      </a:lnTo>
                      <a:lnTo>
                        <a:pt x="402" y="1007"/>
                      </a:lnTo>
                      <a:lnTo>
                        <a:pt x="405" y="1021"/>
                      </a:lnTo>
                      <a:lnTo>
                        <a:pt x="419" y="1065"/>
                      </a:lnTo>
                      <a:lnTo>
                        <a:pt x="429" y="1076"/>
                      </a:lnTo>
                      <a:lnTo>
                        <a:pt x="430" y="1104"/>
                      </a:lnTo>
                      <a:lnTo>
                        <a:pt x="433" y="1121"/>
                      </a:lnTo>
                      <a:lnTo>
                        <a:pt x="437" y="1161"/>
                      </a:lnTo>
                      <a:lnTo>
                        <a:pt x="524" y="1340"/>
                      </a:lnTo>
                      <a:lnTo>
                        <a:pt x="526" y="1353"/>
                      </a:lnTo>
                      <a:lnTo>
                        <a:pt x="531" y="1353"/>
                      </a:lnTo>
                      <a:lnTo>
                        <a:pt x="642" y="1409"/>
                      </a:lnTo>
                      <a:lnTo>
                        <a:pt x="726" y="1450"/>
                      </a:lnTo>
                      <a:lnTo>
                        <a:pt x="740" y="1458"/>
                      </a:lnTo>
                      <a:lnTo>
                        <a:pt x="740" y="1464"/>
                      </a:lnTo>
                      <a:lnTo>
                        <a:pt x="861" y="1473"/>
                      </a:lnTo>
                      <a:lnTo>
                        <a:pt x="868" y="1475"/>
                      </a:lnTo>
                      <a:lnTo>
                        <a:pt x="923" y="1509"/>
                      </a:lnTo>
                      <a:lnTo>
                        <a:pt x="931" y="1509"/>
                      </a:lnTo>
                      <a:lnTo>
                        <a:pt x="936" y="1491"/>
                      </a:lnTo>
                      <a:lnTo>
                        <a:pt x="954" y="1479"/>
                      </a:lnTo>
                      <a:lnTo>
                        <a:pt x="969" y="1478"/>
                      </a:lnTo>
                      <a:lnTo>
                        <a:pt x="1052" y="1506"/>
                      </a:lnTo>
                      <a:lnTo>
                        <a:pt x="1066" y="1509"/>
                      </a:lnTo>
                      <a:lnTo>
                        <a:pt x="1181" y="1491"/>
                      </a:lnTo>
                      <a:lnTo>
                        <a:pt x="1208" y="1485"/>
                      </a:lnTo>
                      <a:lnTo>
                        <a:pt x="1258" y="1470"/>
                      </a:lnTo>
                      <a:lnTo>
                        <a:pt x="1290" y="1461"/>
                      </a:lnTo>
                      <a:lnTo>
                        <a:pt x="1327" y="1450"/>
                      </a:lnTo>
                      <a:lnTo>
                        <a:pt x="1329" y="1449"/>
                      </a:lnTo>
                      <a:lnTo>
                        <a:pt x="1341" y="1430"/>
                      </a:lnTo>
                      <a:lnTo>
                        <a:pt x="1344" y="1425"/>
                      </a:lnTo>
                      <a:lnTo>
                        <a:pt x="1350" y="1414"/>
                      </a:lnTo>
                      <a:lnTo>
                        <a:pt x="1373" y="1340"/>
                      </a:lnTo>
                      <a:lnTo>
                        <a:pt x="1426" y="1201"/>
                      </a:lnTo>
                      <a:lnTo>
                        <a:pt x="1468" y="1104"/>
                      </a:lnTo>
                      <a:lnTo>
                        <a:pt x="1471" y="1089"/>
                      </a:lnTo>
                      <a:lnTo>
                        <a:pt x="1474" y="1086"/>
                      </a:lnTo>
                      <a:lnTo>
                        <a:pt x="1486" y="1067"/>
                      </a:lnTo>
                      <a:lnTo>
                        <a:pt x="1504" y="992"/>
                      </a:lnTo>
                      <a:lnTo>
                        <a:pt x="1507" y="991"/>
                      </a:lnTo>
                      <a:lnTo>
                        <a:pt x="1509" y="987"/>
                      </a:lnTo>
                      <a:lnTo>
                        <a:pt x="1511" y="983"/>
                      </a:lnTo>
                      <a:lnTo>
                        <a:pt x="1533" y="924"/>
                      </a:lnTo>
                      <a:lnTo>
                        <a:pt x="1575" y="855"/>
                      </a:lnTo>
                      <a:lnTo>
                        <a:pt x="1579" y="855"/>
                      </a:lnTo>
                      <a:lnTo>
                        <a:pt x="1582" y="855"/>
                      </a:lnTo>
                      <a:lnTo>
                        <a:pt x="1584" y="854"/>
                      </a:lnTo>
                      <a:lnTo>
                        <a:pt x="1585" y="853"/>
                      </a:lnTo>
                      <a:lnTo>
                        <a:pt x="1587" y="849"/>
                      </a:lnTo>
                      <a:lnTo>
                        <a:pt x="1587" y="846"/>
                      </a:lnTo>
                      <a:lnTo>
                        <a:pt x="1587" y="841"/>
                      </a:lnTo>
                      <a:lnTo>
                        <a:pt x="1589" y="841"/>
                      </a:lnTo>
                      <a:lnTo>
                        <a:pt x="1590" y="840"/>
                      </a:lnTo>
                      <a:lnTo>
                        <a:pt x="1592" y="837"/>
                      </a:lnTo>
                      <a:lnTo>
                        <a:pt x="1592" y="834"/>
                      </a:lnTo>
                      <a:lnTo>
                        <a:pt x="1594" y="816"/>
                      </a:lnTo>
                      <a:lnTo>
                        <a:pt x="1593" y="802"/>
                      </a:lnTo>
                      <a:lnTo>
                        <a:pt x="1590" y="759"/>
                      </a:lnTo>
                      <a:lnTo>
                        <a:pt x="1598" y="679"/>
                      </a:lnTo>
                      <a:lnTo>
                        <a:pt x="1604" y="676"/>
                      </a:lnTo>
                      <a:lnTo>
                        <a:pt x="1608" y="675"/>
                      </a:lnTo>
                      <a:lnTo>
                        <a:pt x="1623" y="647"/>
                      </a:lnTo>
                      <a:lnTo>
                        <a:pt x="1627" y="647"/>
                      </a:lnTo>
                      <a:lnTo>
                        <a:pt x="1629" y="644"/>
                      </a:lnTo>
                      <a:lnTo>
                        <a:pt x="1630" y="643"/>
                      </a:lnTo>
                      <a:lnTo>
                        <a:pt x="1630" y="639"/>
                      </a:lnTo>
                      <a:lnTo>
                        <a:pt x="1629" y="628"/>
                      </a:lnTo>
                      <a:lnTo>
                        <a:pt x="1629" y="624"/>
                      </a:lnTo>
                      <a:lnTo>
                        <a:pt x="1641" y="616"/>
                      </a:lnTo>
                      <a:lnTo>
                        <a:pt x="1643" y="614"/>
                      </a:lnTo>
                      <a:lnTo>
                        <a:pt x="1647" y="612"/>
                      </a:lnTo>
                      <a:lnTo>
                        <a:pt x="1653" y="611"/>
                      </a:lnTo>
                      <a:lnTo>
                        <a:pt x="1689" y="616"/>
                      </a:lnTo>
                      <a:lnTo>
                        <a:pt x="1725" y="654"/>
                      </a:lnTo>
                      <a:lnTo>
                        <a:pt x="1726" y="664"/>
                      </a:lnTo>
                      <a:lnTo>
                        <a:pt x="1735" y="664"/>
                      </a:lnTo>
                      <a:lnTo>
                        <a:pt x="1737" y="652"/>
                      </a:lnTo>
                      <a:lnTo>
                        <a:pt x="1738" y="648"/>
                      </a:lnTo>
                      <a:lnTo>
                        <a:pt x="1740" y="646"/>
                      </a:lnTo>
                      <a:lnTo>
                        <a:pt x="1741" y="644"/>
                      </a:lnTo>
                      <a:lnTo>
                        <a:pt x="1747" y="646"/>
                      </a:lnTo>
                      <a:lnTo>
                        <a:pt x="1769" y="662"/>
                      </a:lnTo>
                      <a:lnTo>
                        <a:pt x="1769" y="675"/>
                      </a:lnTo>
                      <a:lnTo>
                        <a:pt x="1795" y="700"/>
                      </a:lnTo>
                      <a:lnTo>
                        <a:pt x="1797" y="707"/>
                      </a:lnTo>
                      <a:lnTo>
                        <a:pt x="1758" y="882"/>
                      </a:lnTo>
                      <a:lnTo>
                        <a:pt x="1754" y="883"/>
                      </a:lnTo>
                      <a:lnTo>
                        <a:pt x="1747" y="889"/>
                      </a:lnTo>
                      <a:lnTo>
                        <a:pt x="1733" y="923"/>
                      </a:lnTo>
                      <a:lnTo>
                        <a:pt x="1716" y="1016"/>
                      </a:lnTo>
                      <a:lnTo>
                        <a:pt x="1707" y="1118"/>
                      </a:lnTo>
                      <a:lnTo>
                        <a:pt x="1705" y="1175"/>
                      </a:lnTo>
                      <a:lnTo>
                        <a:pt x="1704" y="1182"/>
                      </a:lnTo>
                      <a:lnTo>
                        <a:pt x="1704" y="1187"/>
                      </a:lnTo>
                      <a:lnTo>
                        <a:pt x="1702" y="1187"/>
                      </a:lnTo>
                      <a:lnTo>
                        <a:pt x="1700" y="1187"/>
                      </a:lnTo>
                      <a:lnTo>
                        <a:pt x="1692" y="1189"/>
                      </a:lnTo>
                      <a:lnTo>
                        <a:pt x="1651" y="1211"/>
                      </a:lnTo>
                      <a:lnTo>
                        <a:pt x="1650" y="1214"/>
                      </a:lnTo>
                      <a:lnTo>
                        <a:pt x="1647" y="1215"/>
                      </a:lnTo>
                      <a:lnTo>
                        <a:pt x="1644" y="1218"/>
                      </a:lnTo>
                      <a:lnTo>
                        <a:pt x="1637" y="1225"/>
                      </a:lnTo>
                      <a:lnTo>
                        <a:pt x="1629" y="1238"/>
                      </a:lnTo>
                      <a:lnTo>
                        <a:pt x="1626" y="1246"/>
                      </a:lnTo>
                      <a:lnTo>
                        <a:pt x="1607" y="1295"/>
                      </a:lnTo>
                      <a:lnTo>
                        <a:pt x="1573" y="1441"/>
                      </a:lnTo>
                      <a:lnTo>
                        <a:pt x="1565" y="1501"/>
                      </a:lnTo>
                      <a:lnTo>
                        <a:pt x="1565" y="1505"/>
                      </a:lnTo>
                      <a:lnTo>
                        <a:pt x="1563" y="1506"/>
                      </a:lnTo>
                      <a:lnTo>
                        <a:pt x="1539" y="1547"/>
                      </a:lnTo>
                      <a:lnTo>
                        <a:pt x="1524" y="1592"/>
                      </a:lnTo>
                      <a:lnTo>
                        <a:pt x="1518" y="1603"/>
                      </a:lnTo>
                      <a:lnTo>
                        <a:pt x="1495" y="1645"/>
                      </a:lnTo>
                      <a:lnTo>
                        <a:pt x="1493" y="1649"/>
                      </a:lnTo>
                      <a:lnTo>
                        <a:pt x="1492" y="1653"/>
                      </a:lnTo>
                      <a:lnTo>
                        <a:pt x="1491" y="1660"/>
                      </a:lnTo>
                      <a:lnTo>
                        <a:pt x="1490" y="1673"/>
                      </a:lnTo>
                      <a:lnTo>
                        <a:pt x="1495" y="1722"/>
                      </a:lnTo>
                      <a:lnTo>
                        <a:pt x="1521" y="1834"/>
                      </a:lnTo>
                      <a:lnTo>
                        <a:pt x="1534" y="1875"/>
                      </a:lnTo>
                      <a:lnTo>
                        <a:pt x="1542" y="1891"/>
                      </a:lnTo>
                      <a:lnTo>
                        <a:pt x="1543" y="1892"/>
                      </a:lnTo>
                      <a:lnTo>
                        <a:pt x="1555" y="1918"/>
                      </a:lnTo>
                      <a:lnTo>
                        <a:pt x="1559" y="1935"/>
                      </a:lnTo>
                      <a:lnTo>
                        <a:pt x="1564" y="1991"/>
                      </a:lnTo>
                      <a:lnTo>
                        <a:pt x="1572" y="2029"/>
                      </a:lnTo>
                      <a:lnTo>
                        <a:pt x="1575" y="2030"/>
                      </a:lnTo>
                      <a:lnTo>
                        <a:pt x="1556" y="2159"/>
                      </a:lnTo>
                      <a:lnTo>
                        <a:pt x="1548" y="2187"/>
                      </a:lnTo>
                      <a:lnTo>
                        <a:pt x="1503" y="2352"/>
                      </a:lnTo>
                      <a:lnTo>
                        <a:pt x="1498" y="2377"/>
                      </a:lnTo>
                      <a:lnTo>
                        <a:pt x="1467" y="2538"/>
                      </a:lnTo>
                      <a:lnTo>
                        <a:pt x="1479" y="2552"/>
                      </a:lnTo>
                      <a:lnTo>
                        <a:pt x="1479" y="2564"/>
                      </a:lnTo>
                      <a:lnTo>
                        <a:pt x="1477" y="2576"/>
                      </a:lnTo>
                      <a:lnTo>
                        <a:pt x="1475" y="2589"/>
                      </a:lnTo>
                      <a:lnTo>
                        <a:pt x="1450" y="2722"/>
                      </a:lnTo>
                      <a:lnTo>
                        <a:pt x="1449" y="2723"/>
                      </a:lnTo>
                      <a:lnTo>
                        <a:pt x="1447" y="2731"/>
                      </a:lnTo>
                      <a:lnTo>
                        <a:pt x="1439" y="2746"/>
                      </a:lnTo>
                      <a:lnTo>
                        <a:pt x="1427" y="2771"/>
                      </a:lnTo>
                      <a:lnTo>
                        <a:pt x="1393" y="2860"/>
                      </a:lnTo>
                      <a:lnTo>
                        <a:pt x="1383" y="2864"/>
                      </a:lnTo>
                      <a:lnTo>
                        <a:pt x="1383" y="2874"/>
                      </a:lnTo>
                      <a:lnTo>
                        <a:pt x="1380" y="2887"/>
                      </a:lnTo>
                      <a:lnTo>
                        <a:pt x="1368" y="2903"/>
                      </a:lnTo>
                      <a:lnTo>
                        <a:pt x="1341" y="2947"/>
                      </a:lnTo>
                      <a:lnTo>
                        <a:pt x="1340" y="2952"/>
                      </a:lnTo>
                      <a:lnTo>
                        <a:pt x="1332" y="2962"/>
                      </a:lnTo>
                      <a:lnTo>
                        <a:pt x="1330" y="2966"/>
                      </a:lnTo>
                      <a:lnTo>
                        <a:pt x="1307" y="3026"/>
                      </a:lnTo>
                      <a:lnTo>
                        <a:pt x="1305" y="3028"/>
                      </a:lnTo>
                      <a:lnTo>
                        <a:pt x="1297" y="3041"/>
                      </a:lnTo>
                      <a:lnTo>
                        <a:pt x="1276" y="3095"/>
                      </a:lnTo>
                      <a:lnTo>
                        <a:pt x="1265" y="3097"/>
                      </a:lnTo>
                      <a:lnTo>
                        <a:pt x="1165" y="3091"/>
                      </a:lnTo>
                      <a:lnTo>
                        <a:pt x="1149" y="3073"/>
                      </a:lnTo>
                      <a:lnTo>
                        <a:pt x="1148" y="3066"/>
                      </a:lnTo>
                      <a:lnTo>
                        <a:pt x="1147" y="3061"/>
                      </a:lnTo>
                      <a:lnTo>
                        <a:pt x="1147" y="3054"/>
                      </a:lnTo>
                      <a:lnTo>
                        <a:pt x="1126" y="3053"/>
                      </a:lnTo>
                      <a:lnTo>
                        <a:pt x="1112" y="3051"/>
                      </a:lnTo>
                      <a:lnTo>
                        <a:pt x="1098" y="3049"/>
                      </a:lnTo>
                      <a:lnTo>
                        <a:pt x="1024" y="3037"/>
                      </a:lnTo>
                      <a:lnTo>
                        <a:pt x="987" y="3029"/>
                      </a:lnTo>
                      <a:lnTo>
                        <a:pt x="978" y="3028"/>
                      </a:lnTo>
                      <a:lnTo>
                        <a:pt x="970" y="3026"/>
                      </a:lnTo>
                      <a:lnTo>
                        <a:pt x="966" y="3026"/>
                      </a:lnTo>
                      <a:lnTo>
                        <a:pt x="965" y="3026"/>
                      </a:lnTo>
                      <a:lnTo>
                        <a:pt x="955" y="3028"/>
                      </a:lnTo>
                      <a:lnTo>
                        <a:pt x="955" y="3029"/>
                      </a:lnTo>
                      <a:lnTo>
                        <a:pt x="954" y="3039"/>
                      </a:lnTo>
                      <a:lnTo>
                        <a:pt x="923" y="3051"/>
                      </a:lnTo>
                      <a:lnTo>
                        <a:pt x="913" y="3062"/>
                      </a:lnTo>
                      <a:lnTo>
                        <a:pt x="912" y="3065"/>
                      </a:lnTo>
                      <a:lnTo>
                        <a:pt x="912" y="3067"/>
                      </a:lnTo>
                      <a:lnTo>
                        <a:pt x="909" y="3067"/>
                      </a:lnTo>
                      <a:lnTo>
                        <a:pt x="886" y="3073"/>
                      </a:lnTo>
                      <a:lnTo>
                        <a:pt x="874" y="3077"/>
                      </a:lnTo>
                      <a:lnTo>
                        <a:pt x="859" y="3081"/>
                      </a:lnTo>
                      <a:lnTo>
                        <a:pt x="798" y="3098"/>
                      </a:lnTo>
                      <a:lnTo>
                        <a:pt x="722" y="3093"/>
                      </a:lnTo>
                      <a:lnTo>
                        <a:pt x="718" y="3089"/>
                      </a:lnTo>
                      <a:lnTo>
                        <a:pt x="711" y="3075"/>
                      </a:lnTo>
                      <a:lnTo>
                        <a:pt x="643" y="2996"/>
                      </a:lnTo>
                      <a:lnTo>
                        <a:pt x="636" y="2992"/>
                      </a:lnTo>
                      <a:lnTo>
                        <a:pt x="629" y="2990"/>
                      </a:lnTo>
                      <a:lnTo>
                        <a:pt x="611" y="3026"/>
                      </a:lnTo>
                      <a:lnTo>
                        <a:pt x="607" y="3026"/>
                      </a:lnTo>
                      <a:lnTo>
                        <a:pt x="592" y="3035"/>
                      </a:lnTo>
                      <a:lnTo>
                        <a:pt x="571" y="3054"/>
                      </a:lnTo>
                      <a:lnTo>
                        <a:pt x="570" y="3055"/>
                      </a:lnTo>
                      <a:lnTo>
                        <a:pt x="558" y="3073"/>
                      </a:lnTo>
                      <a:lnTo>
                        <a:pt x="558" y="3077"/>
                      </a:lnTo>
                      <a:lnTo>
                        <a:pt x="558" y="3082"/>
                      </a:lnTo>
                      <a:lnTo>
                        <a:pt x="490" y="3116"/>
                      </a:lnTo>
                      <a:lnTo>
                        <a:pt x="482" y="3116"/>
                      </a:lnTo>
                      <a:lnTo>
                        <a:pt x="473" y="3114"/>
                      </a:lnTo>
                      <a:lnTo>
                        <a:pt x="443" y="30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Freeform 47"/>
                <p:cNvSpPr>
                  <a:spLocks/>
                </p:cNvSpPr>
                <p:nvPr/>
              </p:nvSpPr>
              <p:spPr bwMode="auto">
                <a:xfrm>
                  <a:off x="3319" y="3865"/>
                  <a:ext cx="1" cy="1"/>
                </a:xfrm>
                <a:custGeom>
                  <a:avLst/>
                  <a:gdLst>
                    <a:gd name="T0" fmla="*/ 1 w 4"/>
                    <a:gd name="T1" fmla="*/ 0 h 6"/>
                    <a:gd name="T2" fmla="*/ 1 w 4"/>
                    <a:gd name="T3" fmla="*/ 1 h 6"/>
                    <a:gd name="T4" fmla="*/ 0 w 4"/>
                    <a:gd name="T5" fmla="*/ 1 h 6"/>
                    <a:gd name="T6" fmla="*/ 0 w 4"/>
                    <a:gd name="T7" fmla="*/ 1 h 6"/>
                    <a:gd name="T8" fmla="*/ 1 w 4"/>
                    <a:gd name="T9" fmla="*/ 0 h 6"/>
                    <a:gd name="T10" fmla="*/ 1 w 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4" y="0"/>
                      </a:moveTo>
                      <a:lnTo>
                        <a:pt x="3" y="6"/>
                      </a:lnTo>
                      <a:lnTo>
                        <a:pt x="1" y="6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Freeform 48"/>
                <p:cNvSpPr>
                  <a:spLocks/>
                </p:cNvSpPr>
                <p:nvPr/>
              </p:nvSpPr>
              <p:spPr bwMode="auto">
                <a:xfrm>
                  <a:off x="3317" y="3865"/>
                  <a:ext cx="3" cy="1"/>
                </a:xfrm>
                <a:custGeom>
                  <a:avLst/>
                  <a:gdLst>
                    <a:gd name="T0" fmla="*/ 3 w 7"/>
                    <a:gd name="T1" fmla="*/ 0 h 7"/>
                    <a:gd name="T2" fmla="*/ 2 w 7"/>
                    <a:gd name="T3" fmla="*/ 1 h 7"/>
                    <a:gd name="T4" fmla="*/ 0 w 7"/>
                    <a:gd name="T5" fmla="*/ 1 h 7"/>
                    <a:gd name="T6" fmla="*/ 0 w 7"/>
                    <a:gd name="T7" fmla="*/ 1 h 7"/>
                    <a:gd name="T8" fmla="*/ 1 w 7"/>
                    <a:gd name="T9" fmla="*/ 0 h 7"/>
                    <a:gd name="T10" fmla="*/ 3 w 7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1"/>
                      </a:moveTo>
                      <a:lnTo>
                        <a:pt x="5" y="7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Freeform 49"/>
                <p:cNvSpPr>
                  <a:spLocks/>
                </p:cNvSpPr>
                <p:nvPr/>
              </p:nvSpPr>
              <p:spPr bwMode="auto">
                <a:xfrm>
                  <a:off x="3290" y="3849"/>
                  <a:ext cx="28" cy="17"/>
                </a:xfrm>
                <a:custGeom>
                  <a:avLst/>
                  <a:gdLst>
                    <a:gd name="T0" fmla="*/ 28 w 83"/>
                    <a:gd name="T1" fmla="*/ 16 h 65"/>
                    <a:gd name="T2" fmla="*/ 27 w 83"/>
                    <a:gd name="T3" fmla="*/ 17 h 65"/>
                    <a:gd name="T4" fmla="*/ 0 w 83"/>
                    <a:gd name="T5" fmla="*/ 1 h 65"/>
                    <a:gd name="T6" fmla="*/ 0 w 83"/>
                    <a:gd name="T7" fmla="*/ 1 h 65"/>
                    <a:gd name="T8" fmla="*/ 1 w 83"/>
                    <a:gd name="T9" fmla="*/ 0 h 65"/>
                    <a:gd name="T10" fmla="*/ 28 w 83"/>
                    <a:gd name="T11" fmla="*/ 16 h 6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3" h="65">
                      <a:moveTo>
                        <a:pt x="83" y="61"/>
                      </a:moveTo>
                      <a:lnTo>
                        <a:pt x="81" y="65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83" y="6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Freeform 50"/>
                <p:cNvSpPr>
                  <a:spLocks/>
                </p:cNvSpPr>
                <p:nvPr/>
              </p:nvSpPr>
              <p:spPr bwMode="auto">
                <a:xfrm>
                  <a:off x="3224" y="3805"/>
                  <a:ext cx="67" cy="45"/>
                </a:xfrm>
                <a:custGeom>
                  <a:avLst/>
                  <a:gdLst>
                    <a:gd name="T0" fmla="*/ 67 w 201"/>
                    <a:gd name="T1" fmla="*/ 44 h 183"/>
                    <a:gd name="T2" fmla="*/ 66 w 201"/>
                    <a:gd name="T3" fmla="*/ 45 h 183"/>
                    <a:gd name="T4" fmla="*/ 0 w 201"/>
                    <a:gd name="T5" fmla="*/ 1 h 183"/>
                    <a:gd name="T6" fmla="*/ 0 w 201"/>
                    <a:gd name="T7" fmla="*/ 0 h 183"/>
                    <a:gd name="T8" fmla="*/ 1 w 201"/>
                    <a:gd name="T9" fmla="*/ 0 h 183"/>
                    <a:gd name="T10" fmla="*/ 67 w 201"/>
                    <a:gd name="T11" fmla="*/ 44 h 1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1" h="183">
                      <a:moveTo>
                        <a:pt x="201" y="179"/>
                      </a:moveTo>
                      <a:lnTo>
                        <a:pt x="199" y="183"/>
                      </a:lnTo>
                      <a:lnTo>
                        <a:pt x="1" y="4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201" y="17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Freeform 51"/>
                <p:cNvSpPr>
                  <a:spLocks/>
                </p:cNvSpPr>
                <p:nvPr/>
              </p:nvSpPr>
              <p:spPr bwMode="auto">
                <a:xfrm>
                  <a:off x="3222" y="3796"/>
                  <a:ext cx="3" cy="9"/>
                </a:xfrm>
                <a:custGeom>
                  <a:avLst/>
                  <a:gdLst>
                    <a:gd name="T0" fmla="*/ 3 w 9"/>
                    <a:gd name="T1" fmla="*/ 9 h 35"/>
                    <a:gd name="T2" fmla="*/ 2 w 9"/>
                    <a:gd name="T3" fmla="*/ 9 h 35"/>
                    <a:gd name="T4" fmla="*/ 0 w 9"/>
                    <a:gd name="T5" fmla="*/ 0 h 35"/>
                    <a:gd name="T6" fmla="*/ 0 w 9"/>
                    <a:gd name="T7" fmla="*/ 0 h 35"/>
                    <a:gd name="T8" fmla="*/ 2 w 9"/>
                    <a:gd name="T9" fmla="*/ 0 h 35"/>
                    <a:gd name="T10" fmla="*/ 3 w 9"/>
                    <a:gd name="T11" fmla="*/ 9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35">
                      <a:moveTo>
                        <a:pt x="9" y="34"/>
                      </a:moveTo>
                      <a:lnTo>
                        <a:pt x="5" y="35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9" y="3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Freeform 52"/>
                <p:cNvSpPr>
                  <a:spLocks/>
                </p:cNvSpPr>
                <p:nvPr/>
              </p:nvSpPr>
              <p:spPr bwMode="auto">
                <a:xfrm>
                  <a:off x="3221" y="3785"/>
                  <a:ext cx="3" cy="11"/>
                </a:xfrm>
                <a:custGeom>
                  <a:avLst/>
                  <a:gdLst>
                    <a:gd name="T0" fmla="*/ 3 w 9"/>
                    <a:gd name="T1" fmla="*/ 11 h 46"/>
                    <a:gd name="T2" fmla="*/ 1 w 9"/>
                    <a:gd name="T3" fmla="*/ 11 h 46"/>
                    <a:gd name="T4" fmla="*/ 0 w 9"/>
                    <a:gd name="T5" fmla="*/ 0 h 46"/>
                    <a:gd name="T6" fmla="*/ 0 w 9"/>
                    <a:gd name="T7" fmla="*/ 0 h 46"/>
                    <a:gd name="T8" fmla="*/ 1 w 9"/>
                    <a:gd name="T9" fmla="*/ 0 h 46"/>
                    <a:gd name="T10" fmla="*/ 3 w 9"/>
                    <a:gd name="T11" fmla="*/ 11 h 4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46">
                      <a:moveTo>
                        <a:pt x="9" y="46"/>
                      </a:moveTo>
                      <a:lnTo>
                        <a:pt x="4" y="46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9" y="4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Freeform 53"/>
                <p:cNvSpPr>
                  <a:spLocks/>
                </p:cNvSpPr>
                <p:nvPr/>
              </p:nvSpPr>
              <p:spPr bwMode="auto">
                <a:xfrm>
                  <a:off x="3220" y="3775"/>
                  <a:ext cx="2" cy="10"/>
                </a:xfrm>
                <a:custGeom>
                  <a:avLst/>
                  <a:gdLst>
                    <a:gd name="T0" fmla="*/ 2 w 7"/>
                    <a:gd name="T1" fmla="*/ 10 h 37"/>
                    <a:gd name="T2" fmla="*/ 1 w 7"/>
                    <a:gd name="T3" fmla="*/ 10 h 37"/>
                    <a:gd name="T4" fmla="*/ 0 w 7"/>
                    <a:gd name="T5" fmla="*/ 0 h 37"/>
                    <a:gd name="T6" fmla="*/ 0 w 7"/>
                    <a:gd name="T7" fmla="*/ 0 h 37"/>
                    <a:gd name="T8" fmla="*/ 1 w 7"/>
                    <a:gd name="T9" fmla="*/ 0 h 37"/>
                    <a:gd name="T10" fmla="*/ 2 w 7"/>
                    <a:gd name="T11" fmla="*/ 1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7">
                      <a:moveTo>
                        <a:pt x="7" y="37"/>
                      </a:moveTo>
                      <a:lnTo>
                        <a:pt x="3" y="3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3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54"/>
                <p:cNvSpPr>
                  <a:spLocks/>
                </p:cNvSpPr>
                <p:nvPr/>
              </p:nvSpPr>
              <p:spPr bwMode="auto">
                <a:xfrm>
                  <a:off x="3219" y="3765"/>
                  <a:ext cx="2" cy="10"/>
                </a:xfrm>
                <a:custGeom>
                  <a:avLst/>
                  <a:gdLst>
                    <a:gd name="T0" fmla="*/ 2 w 7"/>
                    <a:gd name="T1" fmla="*/ 10 h 40"/>
                    <a:gd name="T2" fmla="*/ 1 w 7"/>
                    <a:gd name="T3" fmla="*/ 10 h 40"/>
                    <a:gd name="T4" fmla="*/ 0 w 7"/>
                    <a:gd name="T5" fmla="*/ 0 h 40"/>
                    <a:gd name="T6" fmla="*/ 0 w 7"/>
                    <a:gd name="T7" fmla="*/ 0 h 40"/>
                    <a:gd name="T8" fmla="*/ 1 w 7"/>
                    <a:gd name="T9" fmla="*/ 0 h 40"/>
                    <a:gd name="T10" fmla="*/ 2 w 7"/>
                    <a:gd name="T11" fmla="*/ 10 h 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40">
                      <a:moveTo>
                        <a:pt x="7" y="40"/>
                      </a:moveTo>
                      <a:lnTo>
                        <a:pt x="3" y="4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Freeform 55"/>
                <p:cNvSpPr>
                  <a:spLocks/>
                </p:cNvSpPr>
                <p:nvPr/>
              </p:nvSpPr>
              <p:spPr bwMode="auto">
                <a:xfrm>
                  <a:off x="3218" y="3734"/>
                  <a:ext cx="2" cy="31"/>
                </a:xfrm>
                <a:custGeom>
                  <a:avLst/>
                  <a:gdLst>
                    <a:gd name="T0" fmla="*/ 2 w 8"/>
                    <a:gd name="T1" fmla="*/ 31 h 126"/>
                    <a:gd name="T2" fmla="*/ 1 w 8"/>
                    <a:gd name="T3" fmla="*/ 31 h 126"/>
                    <a:gd name="T4" fmla="*/ 0 w 8"/>
                    <a:gd name="T5" fmla="*/ 0 h 126"/>
                    <a:gd name="T6" fmla="*/ 0 w 8"/>
                    <a:gd name="T7" fmla="*/ 0 h 126"/>
                    <a:gd name="T8" fmla="*/ 1 w 8"/>
                    <a:gd name="T9" fmla="*/ 0 h 126"/>
                    <a:gd name="T10" fmla="*/ 2 w 8"/>
                    <a:gd name="T11" fmla="*/ 31 h 1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126">
                      <a:moveTo>
                        <a:pt x="8" y="126"/>
                      </a:moveTo>
                      <a:lnTo>
                        <a:pt x="4" y="126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12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Freeform 56"/>
                <p:cNvSpPr>
                  <a:spLocks/>
                </p:cNvSpPr>
                <p:nvPr/>
              </p:nvSpPr>
              <p:spPr bwMode="auto">
                <a:xfrm>
                  <a:off x="3218" y="3710"/>
                  <a:ext cx="2" cy="24"/>
                </a:xfrm>
                <a:custGeom>
                  <a:avLst/>
                  <a:gdLst>
                    <a:gd name="T0" fmla="*/ 1 w 7"/>
                    <a:gd name="T1" fmla="*/ 24 h 96"/>
                    <a:gd name="T2" fmla="*/ 0 w 7"/>
                    <a:gd name="T3" fmla="*/ 24 h 96"/>
                    <a:gd name="T4" fmla="*/ 1 w 7"/>
                    <a:gd name="T5" fmla="*/ 0 h 96"/>
                    <a:gd name="T6" fmla="*/ 1 w 7"/>
                    <a:gd name="T7" fmla="*/ 0 h 96"/>
                    <a:gd name="T8" fmla="*/ 2 w 7"/>
                    <a:gd name="T9" fmla="*/ 0 h 96"/>
                    <a:gd name="T10" fmla="*/ 1 w 7"/>
                    <a:gd name="T11" fmla="*/ 24 h 9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96">
                      <a:moveTo>
                        <a:pt x="4" y="96"/>
                      </a:moveTo>
                      <a:lnTo>
                        <a:pt x="0" y="96"/>
                      </a:lnTo>
                      <a:lnTo>
                        <a:pt x="3" y="0"/>
                      </a:lnTo>
                      <a:lnTo>
                        <a:pt x="7" y="0"/>
                      </a:lnTo>
                      <a:lnTo>
                        <a:pt x="4" y="9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Freeform 57"/>
                <p:cNvSpPr>
                  <a:spLocks/>
                </p:cNvSpPr>
                <p:nvPr/>
              </p:nvSpPr>
              <p:spPr bwMode="auto">
                <a:xfrm>
                  <a:off x="3219" y="3706"/>
                  <a:ext cx="2" cy="4"/>
                </a:xfrm>
                <a:custGeom>
                  <a:avLst/>
                  <a:gdLst>
                    <a:gd name="T0" fmla="*/ 1 w 6"/>
                    <a:gd name="T1" fmla="*/ 4 h 16"/>
                    <a:gd name="T2" fmla="*/ 0 w 6"/>
                    <a:gd name="T3" fmla="*/ 4 h 16"/>
                    <a:gd name="T4" fmla="*/ 1 w 6"/>
                    <a:gd name="T5" fmla="*/ 0 h 16"/>
                    <a:gd name="T6" fmla="*/ 1 w 6"/>
                    <a:gd name="T7" fmla="*/ 0 h 16"/>
                    <a:gd name="T8" fmla="*/ 2 w 6"/>
                    <a:gd name="T9" fmla="*/ 0 h 16"/>
                    <a:gd name="T10" fmla="*/ 1 w 6"/>
                    <a:gd name="T11" fmla="*/ 4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6">
                      <a:moveTo>
                        <a:pt x="4" y="16"/>
                      </a:moveTo>
                      <a:lnTo>
                        <a:pt x="0" y="16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Freeform 58"/>
                <p:cNvSpPr>
                  <a:spLocks/>
                </p:cNvSpPr>
                <p:nvPr/>
              </p:nvSpPr>
              <p:spPr bwMode="auto">
                <a:xfrm>
                  <a:off x="3219" y="3702"/>
                  <a:ext cx="2" cy="4"/>
                </a:xfrm>
                <a:custGeom>
                  <a:avLst/>
                  <a:gdLst>
                    <a:gd name="T0" fmla="*/ 1 w 6"/>
                    <a:gd name="T1" fmla="*/ 4 h 16"/>
                    <a:gd name="T2" fmla="*/ 0 w 6"/>
                    <a:gd name="T3" fmla="*/ 4 h 16"/>
                    <a:gd name="T4" fmla="*/ 1 w 6"/>
                    <a:gd name="T5" fmla="*/ 1 h 16"/>
                    <a:gd name="T6" fmla="*/ 1 w 6"/>
                    <a:gd name="T7" fmla="*/ 0 h 16"/>
                    <a:gd name="T8" fmla="*/ 2 w 6"/>
                    <a:gd name="T9" fmla="*/ 1 h 16"/>
                    <a:gd name="T10" fmla="*/ 1 w 6"/>
                    <a:gd name="T11" fmla="*/ 4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6">
                      <a:moveTo>
                        <a:pt x="4" y="16"/>
                      </a:moveTo>
                      <a:lnTo>
                        <a:pt x="0" y="16"/>
                      </a:lnTo>
                      <a:lnTo>
                        <a:pt x="2" y="2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Freeform 59"/>
                <p:cNvSpPr>
                  <a:spLocks/>
                </p:cNvSpPr>
                <p:nvPr/>
              </p:nvSpPr>
              <p:spPr bwMode="auto">
                <a:xfrm>
                  <a:off x="3220" y="3682"/>
                  <a:ext cx="16" cy="21"/>
                </a:xfrm>
                <a:custGeom>
                  <a:avLst/>
                  <a:gdLst>
                    <a:gd name="T0" fmla="*/ 1 w 48"/>
                    <a:gd name="T1" fmla="*/ 21 h 85"/>
                    <a:gd name="T2" fmla="*/ 0 w 48"/>
                    <a:gd name="T3" fmla="*/ 20 h 85"/>
                    <a:gd name="T4" fmla="*/ 15 w 48"/>
                    <a:gd name="T5" fmla="*/ 0 h 85"/>
                    <a:gd name="T6" fmla="*/ 16 w 48"/>
                    <a:gd name="T7" fmla="*/ 0 h 85"/>
                    <a:gd name="T8" fmla="*/ 16 w 48"/>
                    <a:gd name="T9" fmla="*/ 1 h 85"/>
                    <a:gd name="T10" fmla="*/ 1 w 48"/>
                    <a:gd name="T11" fmla="*/ 2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85">
                      <a:moveTo>
                        <a:pt x="3" y="85"/>
                      </a:moveTo>
                      <a:lnTo>
                        <a:pt x="0" y="82"/>
                      </a:lnTo>
                      <a:lnTo>
                        <a:pt x="46" y="1"/>
                      </a:lnTo>
                      <a:lnTo>
                        <a:pt x="47" y="0"/>
                      </a:lnTo>
                      <a:lnTo>
                        <a:pt x="48" y="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Freeform 60"/>
                <p:cNvSpPr>
                  <a:spLocks/>
                </p:cNvSpPr>
                <p:nvPr/>
              </p:nvSpPr>
              <p:spPr bwMode="auto">
                <a:xfrm>
                  <a:off x="3236" y="3681"/>
                  <a:ext cx="3" cy="2"/>
                </a:xfrm>
                <a:custGeom>
                  <a:avLst/>
                  <a:gdLst>
                    <a:gd name="T0" fmla="*/ 0 w 9"/>
                    <a:gd name="T1" fmla="*/ 2 h 6"/>
                    <a:gd name="T2" fmla="*/ 0 w 9"/>
                    <a:gd name="T3" fmla="*/ 0 h 6"/>
                    <a:gd name="T4" fmla="*/ 2 w 9"/>
                    <a:gd name="T5" fmla="*/ 0 h 6"/>
                    <a:gd name="T6" fmla="*/ 3 w 9"/>
                    <a:gd name="T7" fmla="*/ 1 h 6"/>
                    <a:gd name="T8" fmla="*/ 3 w 9"/>
                    <a:gd name="T9" fmla="*/ 2 h 6"/>
                    <a:gd name="T10" fmla="*/ 0 w 9"/>
                    <a:gd name="T11" fmla="*/ 2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lnTo>
                        <a:pt x="0" y="1"/>
                      </a:lnTo>
                      <a:lnTo>
                        <a:pt x="7" y="0"/>
                      </a:lnTo>
                      <a:lnTo>
                        <a:pt x="9" y="4"/>
                      </a:lnTo>
                      <a:lnTo>
                        <a:pt x="8" y="5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Freeform 61"/>
                <p:cNvSpPr>
                  <a:spLocks/>
                </p:cNvSpPr>
                <p:nvPr/>
              </p:nvSpPr>
              <p:spPr bwMode="auto">
                <a:xfrm>
                  <a:off x="3238" y="3681"/>
                  <a:ext cx="1" cy="1"/>
                </a:xfrm>
                <a:custGeom>
                  <a:avLst/>
                  <a:gdLst>
                    <a:gd name="T0" fmla="*/ 1 w 3"/>
                    <a:gd name="T1" fmla="*/ 1 h 4"/>
                    <a:gd name="T2" fmla="*/ 0 w 3"/>
                    <a:gd name="T3" fmla="*/ 0 h 4"/>
                    <a:gd name="T4" fmla="*/ 0 w 3"/>
                    <a:gd name="T5" fmla="*/ 0 h 4"/>
                    <a:gd name="T6" fmla="*/ 0 w 3"/>
                    <a:gd name="T7" fmla="*/ 0 h 4"/>
                    <a:gd name="T8" fmla="*/ 1 w 3"/>
                    <a:gd name="T9" fmla="*/ 1 h 4"/>
                    <a:gd name="T10" fmla="*/ 1 w 3"/>
                    <a:gd name="T11" fmla="*/ 1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2" y="4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Freeform 62"/>
                <p:cNvSpPr>
                  <a:spLocks/>
                </p:cNvSpPr>
                <p:nvPr/>
              </p:nvSpPr>
              <p:spPr bwMode="auto">
                <a:xfrm>
                  <a:off x="3239" y="3665"/>
                  <a:ext cx="17" cy="17"/>
                </a:xfrm>
                <a:custGeom>
                  <a:avLst/>
                  <a:gdLst>
                    <a:gd name="T0" fmla="*/ 1 w 52"/>
                    <a:gd name="T1" fmla="*/ 17 h 67"/>
                    <a:gd name="T2" fmla="*/ 0 w 52"/>
                    <a:gd name="T3" fmla="*/ 16 h 67"/>
                    <a:gd name="T4" fmla="*/ 16 w 52"/>
                    <a:gd name="T5" fmla="*/ 0 h 67"/>
                    <a:gd name="T6" fmla="*/ 16 w 52"/>
                    <a:gd name="T7" fmla="*/ 0 h 67"/>
                    <a:gd name="T8" fmla="*/ 17 w 52"/>
                    <a:gd name="T9" fmla="*/ 1 h 67"/>
                    <a:gd name="T10" fmla="*/ 1 w 52"/>
                    <a:gd name="T11" fmla="*/ 17 h 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2" h="67">
                      <a:moveTo>
                        <a:pt x="2" y="67"/>
                      </a:moveTo>
                      <a:lnTo>
                        <a:pt x="0" y="65"/>
                      </a:ln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2" y="6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Freeform 63"/>
                <p:cNvSpPr>
                  <a:spLocks/>
                </p:cNvSpPr>
                <p:nvPr/>
              </p:nvSpPr>
              <p:spPr bwMode="auto">
                <a:xfrm>
                  <a:off x="3255" y="3650"/>
                  <a:ext cx="31" cy="16"/>
                </a:xfrm>
                <a:custGeom>
                  <a:avLst/>
                  <a:gdLst>
                    <a:gd name="T0" fmla="*/ 1 w 91"/>
                    <a:gd name="T1" fmla="*/ 16 h 63"/>
                    <a:gd name="T2" fmla="*/ 0 w 91"/>
                    <a:gd name="T3" fmla="*/ 15 h 63"/>
                    <a:gd name="T4" fmla="*/ 30 w 91"/>
                    <a:gd name="T5" fmla="*/ 0 h 63"/>
                    <a:gd name="T6" fmla="*/ 31 w 91"/>
                    <a:gd name="T7" fmla="*/ 1 h 63"/>
                    <a:gd name="T8" fmla="*/ 31 w 91"/>
                    <a:gd name="T9" fmla="*/ 1 h 63"/>
                    <a:gd name="T10" fmla="*/ 1 w 91"/>
                    <a:gd name="T11" fmla="*/ 16 h 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1" h="63">
                      <a:moveTo>
                        <a:pt x="2" y="63"/>
                      </a:moveTo>
                      <a:lnTo>
                        <a:pt x="0" y="59"/>
                      </a:lnTo>
                      <a:lnTo>
                        <a:pt x="89" y="0"/>
                      </a:lnTo>
                      <a:lnTo>
                        <a:pt x="91" y="3"/>
                      </a:lnTo>
                      <a:lnTo>
                        <a:pt x="91" y="4"/>
                      </a:lnTo>
                      <a:lnTo>
                        <a:pt x="2" y="6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Freeform 64"/>
                <p:cNvSpPr>
                  <a:spLocks/>
                </p:cNvSpPr>
                <p:nvPr/>
              </p:nvSpPr>
              <p:spPr bwMode="auto">
                <a:xfrm>
                  <a:off x="3285" y="3647"/>
                  <a:ext cx="4" cy="4"/>
                </a:xfrm>
                <a:custGeom>
                  <a:avLst/>
                  <a:gdLst>
                    <a:gd name="T0" fmla="*/ 1 w 11"/>
                    <a:gd name="T1" fmla="*/ 4 h 16"/>
                    <a:gd name="T2" fmla="*/ 0 w 11"/>
                    <a:gd name="T3" fmla="*/ 3 h 16"/>
                    <a:gd name="T4" fmla="*/ 3 w 11"/>
                    <a:gd name="T5" fmla="*/ 0 h 16"/>
                    <a:gd name="T6" fmla="*/ 3 w 11"/>
                    <a:gd name="T7" fmla="*/ 0 h 16"/>
                    <a:gd name="T8" fmla="*/ 4 w 11"/>
                    <a:gd name="T9" fmla="*/ 1 h 16"/>
                    <a:gd name="T10" fmla="*/ 1 w 11"/>
                    <a:gd name="T11" fmla="*/ 4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16">
                      <a:moveTo>
                        <a:pt x="2" y="16"/>
                      </a:moveTo>
                      <a:lnTo>
                        <a:pt x="0" y="13"/>
                      </a:lnTo>
                      <a:lnTo>
                        <a:pt x="9" y="0"/>
                      </a:lnTo>
                      <a:lnTo>
                        <a:pt x="11" y="3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65"/>
                <p:cNvSpPr>
                  <a:spLocks/>
                </p:cNvSpPr>
                <p:nvPr/>
              </p:nvSpPr>
              <p:spPr bwMode="auto">
                <a:xfrm>
                  <a:off x="3288" y="3646"/>
                  <a:ext cx="2" cy="2"/>
                </a:xfrm>
                <a:custGeom>
                  <a:avLst/>
                  <a:gdLst>
                    <a:gd name="T0" fmla="*/ 1 w 6"/>
                    <a:gd name="T1" fmla="*/ 2 h 6"/>
                    <a:gd name="T2" fmla="*/ 0 w 6"/>
                    <a:gd name="T3" fmla="*/ 1 h 6"/>
                    <a:gd name="T4" fmla="*/ 1 w 6"/>
                    <a:gd name="T5" fmla="*/ 0 h 6"/>
                    <a:gd name="T6" fmla="*/ 2 w 6"/>
                    <a:gd name="T7" fmla="*/ 1 h 6"/>
                    <a:gd name="T8" fmla="*/ 2 w 6"/>
                    <a:gd name="T9" fmla="*/ 1 h 6"/>
                    <a:gd name="T10" fmla="*/ 1 w 6"/>
                    <a:gd name="T11" fmla="*/ 2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6"/>
                      </a:move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66"/>
                <p:cNvSpPr>
                  <a:spLocks/>
                </p:cNvSpPr>
                <p:nvPr/>
              </p:nvSpPr>
              <p:spPr bwMode="auto">
                <a:xfrm>
                  <a:off x="3289" y="3645"/>
                  <a:ext cx="1" cy="2"/>
                </a:xfrm>
                <a:custGeom>
                  <a:avLst/>
                  <a:gdLst>
                    <a:gd name="T0" fmla="*/ 1 w 4"/>
                    <a:gd name="T1" fmla="*/ 2 h 7"/>
                    <a:gd name="T2" fmla="*/ 0 w 4"/>
                    <a:gd name="T3" fmla="*/ 1 h 7"/>
                    <a:gd name="T4" fmla="*/ 0 w 4"/>
                    <a:gd name="T5" fmla="*/ 1 h 7"/>
                    <a:gd name="T6" fmla="*/ 0 w 4"/>
                    <a:gd name="T7" fmla="*/ 0 h 7"/>
                    <a:gd name="T8" fmla="*/ 1 w 4"/>
                    <a:gd name="T9" fmla="*/ 1 h 7"/>
                    <a:gd name="T10" fmla="*/ 1 w 4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7">
                      <a:moveTo>
                        <a:pt x="3" y="7"/>
                      </a:move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3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Freeform 67"/>
                <p:cNvSpPr>
                  <a:spLocks/>
                </p:cNvSpPr>
                <p:nvPr/>
              </p:nvSpPr>
              <p:spPr bwMode="auto">
                <a:xfrm>
                  <a:off x="3289" y="3641"/>
                  <a:ext cx="5" cy="5"/>
                </a:xfrm>
                <a:custGeom>
                  <a:avLst/>
                  <a:gdLst>
                    <a:gd name="T0" fmla="*/ 1 w 13"/>
                    <a:gd name="T1" fmla="*/ 5 h 21"/>
                    <a:gd name="T2" fmla="*/ 0 w 13"/>
                    <a:gd name="T3" fmla="*/ 4 h 21"/>
                    <a:gd name="T4" fmla="*/ 4 w 13"/>
                    <a:gd name="T5" fmla="*/ 0 h 21"/>
                    <a:gd name="T6" fmla="*/ 4 w 13"/>
                    <a:gd name="T7" fmla="*/ 0 h 21"/>
                    <a:gd name="T8" fmla="*/ 5 w 13"/>
                    <a:gd name="T9" fmla="*/ 0 h 21"/>
                    <a:gd name="T10" fmla="*/ 1 w 13"/>
                    <a:gd name="T11" fmla="*/ 5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21">
                      <a:moveTo>
                        <a:pt x="3" y="21"/>
                      </a:moveTo>
                      <a:lnTo>
                        <a:pt x="0" y="18"/>
                      </a:lnTo>
                      <a:lnTo>
                        <a:pt x="10" y="0"/>
                      </a:lnTo>
                      <a:lnTo>
                        <a:pt x="13" y="2"/>
                      </a:lnTo>
                      <a:lnTo>
                        <a:pt x="3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Freeform 68"/>
                <p:cNvSpPr>
                  <a:spLocks/>
                </p:cNvSpPr>
                <p:nvPr/>
              </p:nvSpPr>
              <p:spPr bwMode="auto">
                <a:xfrm>
                  <a:off x="3293" y="3637"/>
                  <a:ext cx="3" cy="4"/>
                </a:xfrm>
                <a:custGeom>
                  <a:avLst/>
                  <a:gdLst>
                    <a:gd name="T0" fmla="*/ 1 w 11"/>
                    <a:gd name="T1" fmla="*/ 4 h 17"/>
                    <a:gd name="T2" fmla="*/ 0 w 11"/>
                    <a:gd name="T3" fmla="*/ 4 h 17"/>
                    <a:gd name="T4" fmla="*/ 2 w 11"/>
                    <a:gd name="T5" fmla="*/ 0 h 17"/>
                    <a:gd name="T6" fmla="*/ 2 w 11"/>
                    <a:gd name="T7" fmla="*/ 0 h 17"/>
                    <a:gd name="T8" fmla="*/ 3 w 11"/>
                    <a:gd name="T9" fmla="*/ 1 h 17"/>
                    <a:gd name="T10" fmla="*/ 1 w 11"/>
                    <a:gd name="T11" fmla="*/ 4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17">
                      <a:moveTo>
                        <a:pt x="3" y="17"/>
                      </a:moveTo>
                      <a:lnTo>
                        <a:pt x="0" y="15"/>
                      </a:lnTo>
                      <a:lnTo>
                        <a:pt x="9" y="0"/>
                      </a:lnTo>
                      <a:lnTo>
                        <a:pt x="11" y="4"/>
                      </a:lnTo>
                      <a:lnTo>
                        <a:pt x="3" y="1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Freeform 69"/>
                <p:cNvSpPr>
                  <a:spLocks/>
                </p:cNvSpPr>
                <p:nvPr/>
              </p:nvSpPr>
              <p:spPr bwMode="auto">
                <a:xfrm>
                  <a:off x="3296" y="3637"/>
                  <a:ext cx="1" cy="1"/>
                </a:xfrm>
                <a:custGeom>
                  <a:avLst/>
                  <a:gdLst>
                    <a:gd name="T0" fmla="*/ 0 w 5"/>
                    <a:gd name="T1" fmla="*/ 1 h 5"/>
                    <a:gd name="T2" fmla="*/ 0 w 5"/>
                    <a:gd name="T3" fmla="*/ 0 h 5"/>
                    <a:gd name="T4" fmla="*/ 0 w 5"/>
                    <a:gd name="T5" fmla="*/ 0 h 5"/>
                    <a:gd name="T6" fmla="*/ 1 w 5"/>
                    <a:gd name="T7" fmla="*/ 0 h 5"/>
                    <a:gd name="T8" fmla="*/ 1 w 5"/>
                    <a:gd name="T9" fmla="*/ 0 h 5"/>
                    <a:gd name="T10" fmla="*/ 1 w 5"/>
                    <a:gd name="T11" fmla="*/ 1 h 5"/>
                    <a:gd name="T12" fmla="*/ 0 w 5"/>
                    <a:gd name="T13" fmla="*/ 1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5" y="1"/>
                      </a:lnTo>
                      <a:lnTo>
                        <a:pt x="4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Freeform 70"/>
                <p:cNvSpPr>
                  <a:spLocks/>
                </p:cNvSpPr>
                <p:nvPr/>
              </p:nvSpPr>
              <p:spPr bwMode="auto">
                <a:xfrm>
                  <a:off x="3296" y="3637"/>
                  <a:ext cx="1" cy="1"/>
                </a:xfrm>
                <a:custGeom>
                  <a:avLst/>
                  <a:gdLst>
                    <a:gd name="T0" fmla="*/ 1 w 4"/>
                    <a:gd name="T1" fmla="*/ 1 h 1"/>
                    <a:gd name="T2" fmla="*/ 1 w 4"/>
                    <a:gd name="T3" fmla="*/ 1 h 1"/>
                    <a:gd name="T4" fmla="*/ 0 w 4"/>
                    <a:gd name="T5" fmla="*/ 1 h 1"/>
                    <a:gd name="T6" fmla="*/ 0 w 4"/>
                    <a:gd name="T7" fmla="*/ 0 h 1"/>
                    <a:gd name="T8" fmla="*/ 0 w 4"/>
                    <a:gd name="T9" fmla="*/ 0 h 1"/>
                    <a:gd name="T10" fmla="*/ 1 w 4"/>
                    <a:gd name="T11" fmla="*/ 0 h 1"/>
                    <a:gd name="T12" fmla="*/ 1 w 4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Freeform 71"/>
                <p:cNvSpPr>
                  <a:spLocks/>
                </p:cNvSpPr>
                <p:nvPr/>
              </p:nvSpPr>
              <p:spPr bwMode="auto">
                <a:xfrm>
                  <a:off x="3296" y="3634"/>
                  <a:ext cx="2" cy="3"/>
                </a:xfrm>
                <a:custGeom>
                  <a:avLst/>
                  <a:gdLst>
                    <a:gd name="T0" fmla="*/ 2 w 5"/>
                    <a:gd name="T1" fmla="*/ 3 h 9"/>
                    <a:gd name="T2" fmla="*/ 0 w 5"/>
                    <a:gd name="T3" fmla="*/ 3 h 9"/>
                    <a:gd name="T4" fmla="*/ 0 w 5"/>
                    <a:gd name="T5" fmla="*/ 1 h 9"/>
                    <a:gd name="T6" fmla="*/ 1 w 5"/>
                    <a:gd name="T7" fmla="*/ 0 h 9"/>
                    <a:gd name="T8" fmla="*/ 2 w 5"/>
                    <a:gd name="T9" fmla="*/ 2 h 9"/>
                    <a:gd name="T10" fmla="*/ 2 w 5"/>
                    <a:gd name="T11" fmla="*/ 3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9">
                      <a:moveTo>
                        <a:pt x="4" y="9"/>
                      </a:moveTo>
                      <a:lnTo>
                        <a:pt x="0" y="9"/>
                      </a:lnTo>
                      <a:lnTo>
                        <a:pt x="1" y="2"/>
                      </a:lnTo>
                      <a:lnTo>
                        <a:pt x="3" y="0"/>
                      </a:lnTo>
                      <a:lnTo>
                        <a:pt x="5" y="5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Freeform 72"/>
                <p:cNvSpPr>
                  <a:spLocks/>
                </p:cNvSpPr>
                <p:nvPr/>
              </p:nvSpPr>
              <p:spPr bwMode="auto">
                <a:xfrm>
                  <a:off x="3297" y="3634"/>
                  <a:ext cx="4" cy="2"/>
                </a:xfrm>
                <a:custGeom>
                  <a:avLst/>
                  <a:gdLst>
                    <a:gd name="T0" fmla="*/ 1 w 12"/>
                    <a:gd name="T1" fmla="*/ 2 h 8"/>
                    <a:gd name="T2" fmla="*/ 0 w 12"/>
                    <a:gd name="T3" fmla="*/ 1 h 8"/>
                    <a:gd name="T4" fmla="*/ 3 w 12"/>
                    <a:gd name="T5" fmla="*/ 0 h 8"/>
                    <a:gd name="T6" fmla="*/ 4 w 12"/>
                    <a:gd name="T7" fmla="*/ 0 h 8"/>
                    <a:gd name="T8" fmla="*/ 4 w 12"/>
                    <a:gd name="T9" fmla="*/ 1 h 8"/>
                    <a:gd name="T10" fmla="*/ 1 w 12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8">
                      <a:moveTo>
                        <a:pt x="2" y="8"/>
                      </a:moveTo>
                      <a:lnTo>
                        <a:pt x="0" y="3"/>
                      </a:lnTo>
                      <a:lnTo>
                        <a:pt x="9" y="0"/>
                      </a:lnTo>
                      <a:lnTo>
                        <a:pt x="12" y="1"/>
                      </a:lnTo>
                      <a:lnTo>
                        <a:pt x="11" y="4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Freeform 73"/>
                <p:cNvSpPr>
                  <a:spLocks/>
                </p:cNvSpPr>
                <p:nvPr/>
              </p:nvSpPr>
              <p:spPr bwMode="auto">
                <a:xfrm>
                  <a:off x="3300" y="3599"/>
                  <a:ext cx="7" cy="35"/>
                </a:xfrm>
                <a:custGeom>
                  <a:avLst/>
                  <a:gdLst>
                    <a:gd name="T0" fmla="*/ 1 w 22"/>
                    <a:gd name="T1" fmla="*/ 35 h 139"/>
                    <a:gd name="T2" fmla="*/ 0 w 22"/>
                    <a:gd name="T3" fmla="*/ 35 h 139"/>
                    <a:gd name="T4" fmla="*/ 5 w 22"/>
                    <a:gd name="T5" fmla="*/ 1 h 139"/>
                    <a:gd name="T6" fmla="*/ 6 w 22"/>
                    <a:gd name="T7" fmla="*/ 0 h 139"/>
                    <a:gd name="T8" fmla="*/ 7 w 22"/>
                    <a:gd name="T9" fmla="*/ 1 h 139"/>
                    <a:gd name="T10" fmla="*/ 1 w 22"/>
                    <a:gd name="T11" fmla="*/ 35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2" h="139">
                      <a:moveTo>
                        <a:pt x="3" y="139"/>
                      </a:moveTo>
                      <a:lnTo>
                        <a:pt x="0" y="138"/>
                      </a:lnTo>
                      <a:lnTo>
                        <a:pt x="17" y="2"/>
                      </a:lnTo>
                      <a:lnTo>
                        <a:pt x="19" y="0"/>
                      </a:lnTo>
                      <a:lnTo>
                        <a:pt x="22" y="4"/>
                      </a:lnTo>
                      <a:lnTo>
                        <a:pt x="3" y="13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Freeform 74"/>
                <p:cNvSpPr>
                  <a:spLocks/>
                </p:cNvSpPr>
                <p:nvPr/>
              </p:nvSpPr>
              <p:spPr bwMode="auto">
                <a:xfrm>
                  <a:off x="3306" y="3599"/>
                  <a:ext cx="2" cy="1"/>
                </a:xfrm>
                <a:custGeom>
                  <a:avLst/>
                  <a:gdLst>
                    <a:gd name="T0" fmla="*/ 1 w 6"/>
                    <a:gd name="T1" fmla="*/ 1 h 4"/>
                    <a:gd name="T2" fmla="*/ 0 w 6"/>
                    <a:gd name="T3" fmla="*/ 0 h 4"/>
                    <a:gd name="T4" fmla="*/ 1 w 6"/>
                    <a:gd name="T5" fmla="*/ 0 h 4"/>
                    <a:gd name="T6" fmla="*/ 2 w 6"/>
                    <a:gd name="T7" fmla="*/ 0 h 4"/>
                    <a:gd name="T8" fmla="*/ 2 w 6"/>
                    <a:gd name="T9" fmla="*/ 1 h 4"/>
                    <a:gd name="T10" fmla="*/ 1 w 6"/>
                    <a:gd name="T11" fmla="*/ 1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">
                      <a:moveTo>
                        <a:pt x="3" y="4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1"/>
                      </a:lnTo>
                      <a:lnTo>
                        <a:pt x="5" y="4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Freeform 75"/>
                <p:cNvSpPr>
                  <a:spLocks/>
                </p:cNvSpPr>
                <p:nvPr/>
              </p:nvSpPr>
              <p:spPr bwMode="auto">
                <a:xfrm>
                  <a:off x="3307" y="3598"/>
                  <a:ext cx="1" cy="2"/>
                </a:xfrm>
                <a:custGeom>
                  <a:avLst/>
                  <a:gdLst>
                    <a:gd name="T0" fmla="*/ 1 w 4"/>
                    <a:gd name="T1" fmla="*/ 2 h 8"/>
                    <a:gd name="T2" fmla="*/ 0 w 4"/>
                    <a:gd name="T3" fmla="*/ 2 h 8"/>
                    <a:gd name="T4" fmla="*/ 0 w 4"/>
                    <a:gd name="T5" fmla="*/ 0 h 8"/>
                    <a:gd name="T6" fmla="*/ 1 w 4"/>
                    <a:gd name="T7" fmla="*/ 0 h 8"/>
                    <a:gd name="T8" fmla="*/ 1 w 4"/>
                    <a:gd name="T9" fmla="*/ 0 h 8"/>
                    <a:gd name="T10" fmla="*/ 1 w 4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8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76"/>
                <p:cNvSpPr>
                  <a:spLocks/>
                </p:cNvSpPr>
                <p:nvPr/>
              </p:nvSpPr>
              <p:spPr bwMode="auto">
                <a:xfrm>
                  <a:off x="3306" y="3592"/>
                  <a:ext cx="2" cy="6"/>
                </a:xfrm>
                <a:custGeom>
                  <a:avLst/>
                  <a:gdLst>
                    <a:gd name="T0" fmla="*/ 2 w 7"/>
                    <a:gd name="T1" fmla="*/ 6 h 24"/>
                    <a:gd name="T2" fmla="*/ 1 w 7"/>
                    <a:gd name="T3" fmla="*/ 6 h 24"/>
                    <a:gd name="T4" fmla="*/ 0 w 7"/>
                    <a:gd name="T5" fmla="*/ 0 h 24"/>
                    <a:gd name="T6" fmla="*/ 1 w 7"/>
                    <a:gd name="T7" fmla="*/ 0 h 24"/>
                    <a:gd name="T8" fmla="*/ 1 w 7"/>
                    <a:gd name="T9" fmla="*/ 0 h 24"/>
                    <a:gd name="T10" fmla="*/ 2 w 7"/>
                    <a:gd name="T11" fmla="*/ 6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24">
                      <a:moveTo>
                        <a:pt x="7" y="24"/>
                      </a:moveTo>
                      <a:lnTo>
                        <a:pt x="3" y="2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7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77"/>
                <p:cNvSpPr>
                  <a:spLocks/>
                </p:cNvSpPr>
                <p:nvPr/>
              </p:nvSpPr>
              <p:spPr bwMode="auto">
                <a:xfrm>
                  <a:off x="3305" y="3583"/>
                  <a:ext cx="3" cy="9"/>
                </a:xfrm>
                <a:custGeom>
                  <a:avLst/>
                  <a:gdLst>
                    <a:gd name="T0" fmla="*/ 3 w 8"/>
                    <a:gd name="T1" fmla="*/ 9 h 33"/>
                    <a:gd name="T2" fmla="*/ 1 w 8"/>
                    <a:gd name="T3" fmla="*/ 9 h 33"/>
                    <a:gd name="T4" fmla="*/ 0 w 8"/>
                    <a:gd name="T5" fmla="*/ 0 h 33"/>
                    <a:gd name="T6" fmla="*/ 2 w 8"/>
                    <a:gd name="T7" fmla="*/ 0 h 33"/>
                    <a:gd name="T8" fmla="*/ 2 w 8"/>
                    <a:gd name="T9" fmla="*/ 0 h 33"/>
                    <a:gd name="T10" fmla="*/ 3 w 8"/>
                    <a:gd name="T11" fmla="*/ 9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33">
                      <a:moveTo>
                        <a:pt x="8" y="33"/>
                      </a:moveTo>
                      <a:lnTo>
                        <a:pt x="3" y="3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3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Freeform 78"/>
                <p:cNvSpPr>
                  <a:spLocks/>
                </p:cNvSpPr>
                <p:nvPr/>
              </p:nvSpPr>
              <p:spPr bwMode="auto">
                <a:xfrm>
                  <a:off x="3304" y="3573"/>
                  <a:ext cx="2" cy="10"/>
                </a:xfrm>
                <a:custGeom>
                  <a:avLst/>
                  <a:gdLst>
                    <a:gd name="T0" fmla="*/ 2 w 8"/>
                    <a:gd name="T1" fmla="*/ 10 h 41"/>
                    <a:gd name="T2" fmla="*/ 1 w 8"/>
                    <a:gd name="T3" fmla="*/ 10 h 41"/>
                    <a:gd name="T4" fmla="*/ 0 w 8"/>
                    <a:gd name="T5" fmla="*/ 0 h 41"/>
                    <a:gd name="T6" fmla="*/ 1 w 8"/>
                    <a:gd name="T7" fmla="*/ 0 h 41"/>
                    <a:gd name="T8" fmla="*/ 1 w 8"/>
                    <a:gd name="T9" fmla="*/ 0 h 41"/>
                    <a:gd name="T10" fmla="*/ 2 w 8"/>
                    <a:gd name="T11" fmla="*/ 1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41">
                      <a:moveTo>
                        <a:pt x="8" y="41"/>
                      </a:moveTo>
                      <a:lnTo>
                        <a:pt x="4" y="4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4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79"/>
                <p:cNvSpPr>
                  <a:spLocks/>
                </p:cNvSpPr>
                <p:nvPr/>
              </p:nvSpPr>
              <p:spPr bwMode="auto">
                <a:xfrm>
                  <a:off x="3294" y="3514"/>
                  <a:ext cx="11" cy="59"/>
                </a:xfrm>
                <a:custGeom>
                  <a:avLst/>
                  <a:gdLst>
                    <a:gd name="T0" fmla="*/ 11 w 33"/>
                    <a:gd name="T1" fmla="*/ 59 h 238"/>
                    <a:gd name="T2" fmla="*/ 10 w 33"/>
                    <a:gd name="T3" fmla="*/ 59 h 238"/>
                    <a:gd name="T4" fmla="*/ 0 w 33"/>
                    <a:gd name="T5" fmla="*/ 0 h 238"/>
                    <a:gd name="T6" fmla="*/ 2 w 33"/>
                    <a:gd name="T7" fmla="*/ 0 h 238"/>
                    <a:gd name="T8" fmla="*/ 2 w 33"/>
                    <a:gd name="T9" fmla="*/ 0 h 238"/>
                    <a:gd name="T10" fmla="*/ 11 w 33"/>
                    <a:gd name="T11" fmla="*/ 59 h 2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3" h="238">
                      <a:moveTo>
                        <a:pt x="33" y="238"/>
                      </a:moveTo>
                      <a:lnTo>
                        <a:pt x="29" y="238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33" y="23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80"/>
                <p:cNvSpPr>
                  <a:spLocks/>
                </p:cNvSpPr>
                <p:nvPr/>
              </p:nvSpPr>
              <p:spPr bwMode="auto">
                <a:xfrm>
                  <a:off x="3289" y="3486"/>
                  <a:ext cx="7" cy="28"/>
                </a:xfrm>
                <a:custGeom>
                  <a:avLst/>
                  <a:gdLst>
                    <a:gd name="T0" fmla="*/ 7 w 20"/>
                    <a:gd name="T1" fmla="*/ 28 h 110"/>
                    <a:gd name="T2" fmla="*/ 5 w 20"/>
                    <a:gd name="T3" fmla="*/ 28 h 110"/>
                    <a:gd name="T4" fmla="*/ 0 w 20"/>
                    <a:gd name="T5" fmla="*/ 0 h 110"/>
                    <a:gd name="T6" fmla="*/ 1 w 20"/>
                    <a:gd name="T7" fmla="*/ 0 h 110"/>
                    <a:gd name="T8" fmla="*/ 1 w 20"/>
                    <a:gd name="T9" fmla="*/ 0 h 110"/>
                    <a:gd name="T10" fmla="*/ 7 w 20"/>
                    <a:gd name="T11" fmla="*/ 28 h 1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" h="110">
                      <a:moveTo>
                        <a:pt x="20" y="110"/>
                      </a:moveTo>
                      <a:lnTo>
                        <a:pt x="15" y="11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20" y="11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Freeform 81"/>
                <p:cNvSpPr>
                  <a:spLocks/>
                </p:cNvSpPr>
                <p:nvPr/>
              </p:nvSpPr>
              <p:spPr bwMode="auto">
                <a:xfrm>
                  <a:off x="3288" y="3480"/>
                  <a:ext cx="2" cy="6"/>
                </a:xfrm>
                <a:custGeom>
                  <a:avLst/>
                  <a:gdLst>
                    <a:gd name="T0" fmla="*/ 2 w 8"/>
                    <a:gd name="T1" fmla="*/ 6 h 25"/>
                    <a:gd name="T2" fmla="*/ 1 w 8"/>
                    <a:gd name="T3" fmla="*/ 6 h 25"/>
                    <a:gd name="T4" fmla="*/ 0 w 8"/>
                    <a:gd name="T5" fmla="*/ 0 h 25"/>
                    <a:gd name="T6" fmla="*/ 1 w 8"/>
                    <a:gd name="T7" fmla="*/ 0 h 25"/>
                    <a:gd name="T8" fmla="*/ 1 w 8"/>
                    <a:gd name="T9" fmla="*/ 0 h 25"/>
                    <a:gd name="T10" fmla="*/ 2 w 8"/>
                    <a:gd name="T11" fmla="*/ 6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8" y="25"/>
                      </a:moveTo>
                      <a:lnTo>
                        <a:pt x="4" y="25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8" y="2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Freeform 82"/>
                <p:cNvSpPr>
                  <a:spLocks/>
                </p:cNvSpPr>
                <p:nvPr/>
              </p:nvSpPr>
              <p:spPr bwMode="auto">
                <a:xfrm>
                  <a:off x="3286" y="3474"/>
                  <a:ext cx="3" cy="6"/>
                </a:xfrm>
                <a:custGeom>
                  <a:avLst/>
                  <a:gdLst>
                    <a:gd name="T0" fmla="*/ 3 w 8"/>
                    <a:gd name="T1" fmla="*/ 6 h 25"/>
                    <a:gd name="T2" fmla="*/ 2 w 8"/>
                    <a:gd name="T3" fmla="*/ 6 h 25"/>
                    <a:gd name="T4" fmla="*/ 0 w 8"/>
                    <a:gd name="T5" fmla="*/ 0 h 25"/>
                    <a:gd name="T6" fmla="*/ 2 w 8"/>
                    <a:gd name="T7" fmla="*/ 0 h 25"/>
                    <a:gd name="T8" fmla="*/ 2 w 8"/>
                    <a:gd name="T9" fmla="*/ 0 h 25"/>
                    <a:gd name="T10" fmla="*/ 3 w 8"/>
                    <a:gd name="T11" fmla="*/ 6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8" y="24"/>
                      </a:moveTo>
                      <a:lnTo>
                        <a:pt x="4" y="25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8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Freeform 83"/>
                <p:cNvSpPr>
                  <a:spLocks/>
                </p:cNvSpPr>
                <p:nvPr/>
              </p:nvSpPr>
              <p:spPr bwMode="auto">
                <a:xfrm>
                  <a:off x="3285" y="3468"/>
                  <a:ext cx="3" cy="6"/>
                </a:xfrm>
                <a:custGeom>
                  <a:avLst/>
                  <a:gdLst>
                    <a:gd name="T0" fmla="*/ 3 w 8"/>
                    <a:gd name="T1" fmla="*/ 6 h 24"/>
                    <a:gd name="T2" fmla="*/ 2 w 8"/>
                    <a:gd name="T3" fmla="*/ 6 h 24"/>
                    <a:gd name="T4" fmla="*/ 0 w 8"/>
                    <a:gd name="T5" fmla="*/ 1 h 24"/>
                    <a:gd name="T6" fmla="*/ 2 w 8"/>
                    <a:gd name="T7" fmla="*/ 0 h 24"/>
                    <a:gd name="T8" fmla="*/ 2 w 8"/>
                    <a:gd name="T9" fmla="*/ 0 h 24"/>
                    <a:gd name="T10" fmla="*/ 3 w 8"/>
                    <a:gd name="T11" fmla="*/ 6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24">
                      <a:moveTo>
                        <a:pt x="8" y="23"/>
                      </a:moveTo>
                      <a:lnTo>
                        <a:pt x="4" y="2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84"/>
                <p:cNvSpPr>
                  <a:spLocks/>
                </p:cNvSpPr>
                <p:nvPr/>
              </p:nvSpPr>
              <p:spPr bwMode="auto">
                <a:xfrm>
                  <a:off x="3284" y="3463"/>
                  <a:ext cx="2" cy="5"/>
                </a:xfrm>
                <a:custGeom>
                  <a:avLst/>
                  <a:gdLst>
                    <a:gd name="T0" fmla="*/ 2 w 8"/>
                    <a:gd name="T1" fmla="*/ 5 h 23"/>
                    <a:gd name="T2" fmla="*/ 1 w 8"/>
                    <a:gd name="T3" fmla="*/ 5 h 23"/>
                    <a:gd name="T4" fmla="*/ 0 w 8"/>
                    <a:gd name="T5" fmla="*/ 0 h 23"/>
                    <a:gd name="T6" fmla="*/ 1 w 8"/>
                    <a:gd name="T7" fmla="*/ 0 h 23"/>
                    <a:gd name="T8" fmla="*/ 1 w 8"/>
                    <a:gd name="T9" fmla="*/ 0 h 23"/>
                    <a:gd name="T10" fmla="*/ 2 w 8"/>
                    <a:gd name="T11" fmla="*/ 5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23">
                      <a:moveTo>
                        <a:pt x="8" y="21"/>
                      </a:moveTo>
                      <a:lnTo>
                        <a:pt x="4" y="23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8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85"/>
                <p:cNvSpPr>
                  <a:spLocks/>
                </p:cNvSpPr>
                <p:nvPr/>
              </p:nvSpPr>
              <p:spPr bwMode="auto">
                <a:xfrm>
                  <a:off x="3275" y="3439"/>
                  <a:ext cx="10" cy="24"/>
                </a:xfrm>
                <a:custGeom>
                  <a:avLst/>
                  <a:gdLst>
                    <a:gd name="T0" fmla="*/ 10 w 30"/>
                    <a:gd name="T1" fmla="*/ 24 h 95"/>
                    <a:gd name="T2" fmla="*/ 9 w 30"/>
                    <a:gd name="T3" fmla="*/ 24 h 95"/>
                    <a:gd name="T4" fmla="*/ 0 w 30"/>
                    <a:gd name="T5" fmla="*/ 1 h 95"/>
                    <a:gd name="T6" fmla="*/ 1 w 30"/>
                    <a:gd name="T7" fmla="*/ 0 h 95"/>
                    <a:gd name="T8" fmla="*/ 1 w 30"/>
                    <a:gd name="T9" fmla="*/ 0 h 95"/>
                    <a:gd name="T10" fmla="*/ 10 w 30"/>
                    <a:gd name="T11" fmla="*/ 24 h 9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95">
                      <a:moveTo>
                        <a:pt x="30" y="94"/>
                      </a:moveTo>
                      <a:lnTo>
                        <a:pt x="26" y="95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30" y="9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86"/>
                <p:cNvSpPr>
                  <a:spLocks/>
                </p:cNvSpPr>
                <p:nvPr/>
              </p:nvSpPr>
              <p:spPr bwMode="auto">
                <a:xfrm>
                  <a:off x="3274" y="3438"/>
                  <a:ext cx="2" cy="2"/>
                </a:xfrm>
                <a:custGeom>
                  <a:avLst/>
                  <a:gdLst>
                    <a:gd name="T0" fmla="*/ 2 w 6"/>
                    <a:gd name="T1" fmla="*/ 1 h 10"/>
                    <a:gd name="T2" fmla="*/ 1 w 6"/>
                    <a:gd name="T3" fmla="*/ 2 h 10"/>
                    <a:gd name="T4" fmla="*/ 0 w 6"/>
                    <a:gd name="T5" fmla="*/ 1 h 10"/>
                    <a:gd name="T6" fmla="*/ 1 w 6"/>
                    <a:gd name="T7" fmla="*/ 0 h 10"/>
                    <a:gd name="T8" fmla="*/ 1 w 6"/>
                    <a:gd name="T9" fmla="*/ 0 h 10"/>
                    <a:gd name="T10" fmla="*/ 2 w 6"/>
                    <a:gd name="T11" fmla="*/ 1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0">
                      <a:moveTo>
                        <a:pt x="6" y="7"/>
                      </a:moveTo>
                      <a:lnTo>
                        <a:pt x="4" y="10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87"/>
                <p:cNvSpPr>
                  <a:spLocks/>
                </p:cNvSpPr>
                <p:nvPr/>
              </p:nvSpPr>
              <p:spPr bwMode="auto">
                <a:xfrm>
                  <a:off x="3254" y="3424"/>
                  <a:ext cx="20" cy="14"/>
                </a:xfrm>
                <a:custGeom>
                  <a:avLst/>
                  <a:gdLst>
                    <a:gd name="T0" fmla="*/ 20 w 62"/>
                    <a:gd name="T1" fmla="*/ 13 h 57"/>
                    <a:gd name="T2" fmla="*/ 19 w 62"/>
                    <a:gd name="T3" fmla="*/ 14 h 57"/>
                    <a:gd name="T4" fmla="*/ 0 w 62"/>
                    <a:gd name="T5" fmla="*/ 1 h 57"/>
                    <a:gd name="T6" fmla="*/ 0 w 62"/>
                    <a:gd name="T7" fmla="*/ 0 h 57"/>
                    <a:gd name="T8" fmla="*/ 1 w 62"/>
                    <a:gd name="T9" fmla="*/ 0 h 57"/>
                    <a:gd name="T10" fmla="*/ 20 w 62"/>
                    <a:gd name="T11" fmla="*/ 13 h 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2" h="57">
                      <a:moveTo>
                        <a:pt x="62" y="54"/>
                      </a:moveTo>
                      <a:lnTo>
                        <a:pt x="60" y="57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62" y="5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88"/>
                <p:cNvSpPr>
                  <a:spLocks/>
                </p:cNvSpPr>
                <p:nvPr/>
              </p:nvSpPr>
              <p:spPr bwMode="auto">
                <a:xfrm>
                  <a:off x="3251" y="3416"/>
                  <a:ext cx="4" cy="9"/>
                </a:xfrm>
                <a:custGeom>
                  <a:avLst/>
                  <a:gdLst>
                    <a:gd name="T0" fmla="*/ 4 w 11"/>
                    <a:gd name="T1" fmla="*/ 8 h 33"/>
                    <a:gd name="T2" fmla="*/ 3 w 11"/>
                    <a:gd name="T3" fmla="*/ 9 h 33"/>
                    <a:gd name="T4" fmla="*/ 0 w 11"/>
                    <a:gd name="T5" fmla="*/ 1 h 33"/>
                    <a:gd name="T6" fmla="*/ 0 w 11"/>
                    <a:gd name="T7" fmla="*/ 0 h 33"/>
                    <a:gd name="T8" fmla="*/ 1 w 11"/>
                    <a:gd name="T9" fmla="*/ 0 h 33"/>
                    <a:gd name="T10" fmla="*/ 4 w 11"/>
                    <a:gd name="T11" fmla="*/ 8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33">
                      <a:moveTo>
                        <a:pt x="11" y="31"/>
                      </a:moveTo>
                      <a:lnTo>
                        <a:pt x="7" y="33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1" y="3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Freeform 89"/>
                <p:cNvSpPr>
                  <a:spLocks/>
                </p:cNvSpPr>
                <p:nvPr/>
              </p:nvSpPr>
              <p:spPr bwMode="auto">
                <a:xfrm>
                  <a:off x="3251" y="3413"/>
                  <a:ext cx="2" cy="3"/>
                </a:xfrm>
                <a:custGeom>
                  <a:avLst/>
                  <a:gdLst>
                    <a:gd name="T0" fmla="*/ 2 w 5"/>
                    <a:gd name="T1" fmla="*/ 3 h 13"/>
                    <a:gd name="T2" fmla="*/ 0 w 5"/>
                    <a:gd name="T3" fmla="*/ 3 h 13"/>
                    <a:gd name="T4" fmla="*/ 0 w 5"/>
                    <a:gd name="T5" fmla="*/ 0 h 13"/>
                    <a:gd name="T6" fmla="*/ 0 w 5"/>
                    <a:gd name="T7" fmla="*/ 0 h 13"/>
                    <a:gd name="T8" fmla="*/ 2 w 5"/>
                    <a:gd name="T9" fmla="*/ 0 h 13"/>
                    <a:gd name="T10" fmla="*/ 2 w 5"/>
                    <a:gd name="T11" fmla="*/ 3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3">
                      <a:moveTo>
                        <a:pt x="5" y="13"/>
                      </a:moveTo>
                      <a:lnTo>
                        <a:pt x="1" y="1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Freeform 90"/>
                <p:cNvSpPr>
                  <a:spLocks/>
                </p:cNvSpPr>
                <p:nvPr/>
              </p:nvSpPr>
              <p:spPr bwMode="auto">
                <a:xfrm>
                  <a:off x="3250" y="3392"/>
                  <a:ext cx="2" cy="21"/>
                </a:xfrm>
                <a:custGeom>
                  <a:avLst/>
                  <a:gdLst>
                    <a:gd name="T0" fmla="*/ 2 w 7"/>
                    <a:gd name="T1" fmla="*/ 21 h 84"/>
                    <a:gd name="T2" fmla="*/ 1 w 7"/>
                    <a:gd name="T3" fmla="*/ 21 h 84"/>
                    <a:gd name="T4" fmla="*/ 0 w 7"/>
                    <a:gd name="T5" fmla="*/ 0 h 84"/>
                    <a:gd name="T6" fmla="*/ 1 w 7"/>
                    <a:gd name="T7" fmla="*/ 0 h 84"/>
                    <a:gd name="T8" fmla="*/ 1 w 7"/>
                    <a:gd name="T9" fmla="*/ 0 h 84"/>
                    <a:gd name="T10" fmla="*/ 2 w 7"/>
                    <a:gd name="T11" fmla="*/ 21 h 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84">
                      <a:moveTo>
                        <a:pt x="7" y="84"/>
                      </a:moveTo>
                      <a:lnTo>
                        <a:pt x="3" y="8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8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Freeform 91"/>
                <p:cNvSpPr>
                  <a:spLocks/>
                </p:cNvSpPr>
                <p:nvPr/>
              </p:nvSpPr>
              <p:spPr bwMode="auto">
                <a:xfrm>
                  <a:off x="3248" y="3378"/>
                  <a:ext cx="3" cy="14"/>
                </a:xfrm>
                <a:custGeom>
                  <a:avLst/>
                  <a:gdLst>
                    <a:gd name="T0" fmla="*/ 3 w 9"/>
                    <a:gd name="T1" fmla="*/ 14 h 57"/>
                    <a:gd name="T2" fmla="*/ 2 w 9"/>
                    <a:gd name="T3" fmla="*/ 14 h 57"/>
                    <a:gd name="T4" fmla="*/ 0 w 9"/>
                    <a:gd name="T5" fmla="*/ 0 h 57"/>
                    <a:gd name="T6" fmla="*/ 1 w 9"/>
                    <a:gd name="T7" fmla="*/ 0 h 57"/>
                    <a:gd name="T8" fmla="*/ 1 w 9"/>
                    <a:gd name="T9" fmla="*/ 0 h 57"/>
                    <a:gd name="T10" fmla="*/ 3 w 9"/>
                    <a:gd name="T11" fmla="*/ 14 h 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57">
                      <a:moveTo>
                        <a:pt x="9" y="57"/>
                      </a:moveTo>
                      <a:lnTo>
                        <a:pt x="5" y="5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9" y="5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Freeform 92"/>
                <p:cNvSpPr>
                  <a:spLocks/>
                </p:cNvSpPr>
                <p:nvPr/>
              </p:nvSpPr>
              <p:spPr bwMode="auto">
                <a:xfrm>
                  <a:off x="3246" y="3369"/>
                  <a:ext cx="4" cy="9"/>
                </a:xfrm>
                <a:custGeom>
                  <a:avLst/>
                  <a:gdLst>
                    <a:gd name="T0" fmla="*/ 4 w 11"/>
                    <a:gd name="T1" fmla="*/ 9 h 34"/>
                    <a:gd name="T2" fmla="*/ 3 w 11"/>
                    <a:gd name="T3" fmla="*/ 9 h 34"/>
                    <a:gd name="T4" fmla="*/ 0 w 11"/>
                    <a:gd name="T5" fmla="*/ 1 h 34"/>
                    <a:gd name="T6" fmla="*/ 2 w 11"/>
                    <a:gd name="T7" fmla="*/ 0 h 34"/>
                    <a:gd name="T8" fmla="*/ 2 w 11"/>
                    <a:gd name="T9" fmla="*/ 0 h 34"/>
                    <a:gd name="T10" fmla="*/ 4 w 11"/>
                    <a:gd name="T11" fmla="*/ 9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34">
                      <a:moveTo>
                        <a:pt x="11" y="34"/>
                      </a:moveTo>
                      <a:lnTo>
                        <a:pt x="7" y="34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11" y="3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Freeform 93"/>
                <p:cNvSpPr>
                  <a:spLocks/>
                </p:cNvSpPr>
                <p:nvPr/>
              </p:nvSpPr>
              <p:spPr bwMode="auto">
                <a:xfrm>
                  <a:off x="3236" y="3345"/>
                  <a:ext cx="12" cy="25"/>
                </a:xfrm>
                <a:custGeom>
                  <a:avLst/>
                  <a:gdLst>
                    <a:gd name="T0" fmla="*/ 12 w 36"/>
                    <a:gd name="T1" fmla="*/ 24 h 99"/>
                    <a:gd name="T2" fmla="*/ 10 w 36"/>
                    <a:gd name="T3" fmla="*/ 25 h 99"/>
                    <a:gd name="T4" fmla="*/ 0 w 36"/>
                    <a:gd name="T5" fmla="*/ 1 h 99"/>
                    <a:gd name="T6" fmla="*/ 1 w 36"/>
                    <a:gd name="T7" fmla="*/ 0 h 99"/>
                    <a:gd name="T8" fmla="*/ 1 w 36"/>
                    <a:gd name="T9" fmla="*/ 0 h 99"/>
                    <a:gd name="T10" fmla="*/ 12 w 36"/>
                    <a:gd name="T11" fmla="*/ 24 h 9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6" h="99">
                      <a:moveTo>
                        <a:pt x="36" y="97"/>
                      </a:moveTo>
                      <a:lnTo>
                        <a:pt x="31" y="99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36" y="9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Freeform 94"/>
                <p:cNvSpPr>
                  <a:spLocks/>
                </p:cNvSpPr>
                <p:nvPr/>
              </p:nvSpPr>
              <p:spPr bwMode="auto">
                <a:xfrm>
                  <a:off x="3210" y="3306"/>
                  <a:ext cx="27" cy="40"/>
                </a:xfrm>
                <a:custGeom>
                  <a:avLst/>
                  <a:gdLst>
                    <a:gd name="T0" fmla="*/ 27 w 80"/>
                    <a:gd name="T1" fmla="*/ 39 h 160"/>
                    <a:gd name="T2" fmla="*/ 26 w 80"/>
                    <a:gd name="T3" fmla="*/ 40 h 160"/>
                    <a:gd name="T4" fmla="*/ 0 w 80"/>
                    <a:gd name="T5" fmla="*/ 1 h 160"/>
                    <a:gd name="T6" fmla="*/ 0 w 80"/>
                    <a:gd name="T7" fmla="*/ 1 h 160"/>
                    <a:gd name="T8" fmla="*/ 1 w 80"/>
                    <a:gd name="T9" fmla="*/ 0 h 160"/>
                    <a:gd name="T10" fmla="*/ 27 w 80"/>
                    <a:gd name="T11" fmla="*/ 39 h 1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0" h="160">
                      <a:moveTo>
                        <a:pt x="80" y="157"/>
                      </a:moveTo>
                      <a:lnTo>
                        <a:pt x="77" y="160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80" y="15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Freeform 95"/>
                <p:cNvSpPr>
                  <a:spLocks/>
                </p:cNvSpPr>
                <p:nvPr/>
              </p:nvSpPr>
              <p:spPr bwMode="auto">
                <a:xfrm>
                  <a:off x="3205" y="3298"/>
                  <a:ext cx="6" cy="8"/>
                </a:xfrm>
                <a:custGeom>
                  <a:avLst/>
                  <a:gdLst>
                    <a:gd name="T0" fmla="*/ 6 w 18"/>
                    <a:gd name="T1" fmla="*/ 7 h 33"/>
                    <a:gd name="T2" fmla="*/ 5 w 18"/>
                    <a:gd name="T3" fmla="*/ 8 h 33"/>
                    <a:gd name="T4" fmla="*/ 0 w 18"/>
                    <a:gd name="T5" fmla="*/ 0 h 33"/>
                    <a:gd name="T6" fmla="*/ 0 w 18"/>
                    <a:gd name="T7" fmla="*/ 0 h 33"/>
                    <a:gd name="T8" fmla="*/ 1 w 18"/>
                    <a:gd name="T9" fmla="*/ 0 h 33"/>
                    <a:gd name="T10" fmla="*/ 6 w 18"/>
                    <a:gd name="T11" fmla="*/ 7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" h="33">
                      <a:moveTo>
                        <a:pt x="18" y="30"/>
                      </a:moveTo>
                      <a:lnTo>
                        <a:pt x="14" y="33"/>
                      </a:lnTo>
                      <a:lnTo>
                        <a:pt x="0" y="2"/>
                      </a:lnTo>
                      <a:lnTo>
                        <a:pt x="3" y="0"/>
                      </a:lnTo>
                      <a:lnTo>
                        <a:pt x="18" y="3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Freeform 96"/>
                <p:cNvSpPr>
                  <a:spLocks/>
                </p:cNvSpPr>
                <p:nvPr/>
              </p:nvSpPr>
              <p:spPr bwMode="auto">
                <a:xfrm>
                  <a:off x="3196" y="3283"/>
                  <a:ext cx="10" cy="16"/>
                </a:xfrm>
                <a:custGeom>
                  <a:avLst/>
                  <a:gdLst>
                    <a:gd name="T0" fmla="*/ 10 w 30"/>
                    <a:gd name="T1" fmla="*/ 16 h 65"/>
                    <a:gd name="T2" fmla="*/ 9 w 30"/>
                    <a:gd name="T3" fmla="*/ 16 h 65"/>
                    <a:gd name="T4" fmla="*/ 0 w 30"/>
                    <a:gd name="T5" fmla="*/ 1 h 65"/>
                    <a:gd name="T6" fmla="*/ 0 w 30"/>
                    <a:gd name="T7" fmla="*/ 1 h 65"/>
                    <a:gd name="T8" fmla="*/ 1 w 30"/>
                    <a:gd name="T9" fmla="*/ 0 h 65"/>
                    <a:gd name="T10" fmla="*/ 10 w 30"/>
                    <a:gd name="T11" fmla="*/ 16 h 6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65">
                      <a:moveTo>
                        <a:pt x="30" y="63"/>
                      </a:moveTo>
                      <a:lnTo>
                        <a:pt x="27" y="65"/>
                      </a:lnTo>
                      <a:lnTo>
                        <a:pt x="1" y="3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30" y="6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Freeform 97"/>
                <p:cNvSpPr>
                  <a:spLocks/>
                </p:cNvSpPr>
                <p:nvPr/>
              </p:nvSpPr>
              <p:spPr bwMode="auto">
                <a:xfrm>
                  <a:off x="3189" y="3260"/>
                  <a:ext cx="9" cy="23"/>
                </a:xfrm>
                <a:custGeom>
                  <a:avLst/>
                  <a:gdLst>
                    <a:gd name="T0" fmla="*/ 9 w 26"/>
                    <a:gd name="T1" fmla="*/ 22 h 93"/>
                    <a:gd name="T2" fmla="*/ 8 w 26"/>
                    <a:gd name="T3" fmla="*/ 23 h 93"/>
                    <a:gd name="T4" fmla="*/ 0 w 26"/>
                    <a:gd name="T5" fmla="*/ 0 h 93"/>
                    <a:gd name="T6" fmla="*/ 0 w 26"/>
                    <a:gd name="T7" fmla="*/ 0 h 93"/>
                    <a:gd name="T8" fmla="*/ 1 w 26"/>
                    <a:gd name="T9" fmla="*/ 0 h 93"/>
                    <a:gd name="T10" fmla="*/ 9 w 26"/>
                    <a:gd name="T11" fmla="*/ 22 h 9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93">
                      <a:moveTo>
                        <a:pt x="26" y="90"/>
                      </a:moveTo>
                      <a:lnTo>
                        <a:pt x="22" y="93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26" y="9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8"/>
                <p:cNvSpPr>
                  <a:spLocks/>
                </p:cNvSpPr>
                <p:nvPr/>
              </p:nvSpPr>
              <p:spPr bwMode="auto">
                <a:xfrm>
                  <a:off x="3189" y="3256"/>
                  <a:ext cx="1" cy="4"/>
                </a:xfrm>
                <a:custGeom>
                  <a:avLst/>
                  <a:gdLst>
                    <a:gd name="T0" fmla="*/ 1 w 5"/>
                    <a:gd name="T1" fmla="*/ 4 h 15"/>
                    <a:gd name="T2" fmla="*/ 0 w 5"/>
                    <a:gd name="T3" fmla="*/ 4 h 15"/>
                    <a:gd name="T4" fmla="*/ 0 w 5"/>
                    <a:gd name="T5" fmla="*/ 0 h 15"/>
                    <a:gd name="T6" fmla="*/ 0 w 5"/>
                    <a:gd name="T7" fmla="*/ 0 h 15"/>
                    <a:gd name="T8" fmla="*/ 1 w 5"/>
                    <a:gd name="T9" fmla="*/ 0 h 15"/>
                    <a:gd name="T10" fmla="*/ 1 w 5"/>
                    <a:gd name="T11" fmla="*/ 4 h 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5">
                      <a:moveTo>
                        <a:pt x="5" y="15"/>
                      </a:moveTo>
                      <a:lnTo>
                        <a:pt x="1" y="1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9"/>
                <p:cNvSpPr>
                  <a:spLocks/>
                </p:cNvSpPr>
                <p:nvPr/>
              </p:nvSpPr>
              <p:spPr bwMode="auto">
                <a:xfrm>
                  <a:off x="3188" y="3251"/>
                  <a:ext cx="2" cy="5"/>
                </a:xfrm>
                <a:custGeom>
                  <a:avLst/>
                  <a:gdLst>
                    <a:gd name="T0" fmla="*/ 2 w 5"/>
                    <a:gd name="T1" fmla="*/ 5 h 22"/>
                    <a:gd name="T2" fmla="*/ 0 w 5"/>
                    <a:gd name="T3" fmla="*/ 5 h 22"/>
                    <a:gd name="T4" fmla="*/ 0 w 5"/>
                    <a:gd name="T5" fmla="*/ 0 h 22"/>
                    <a:gd name="T6" fmla="*/ 2 w 5"/>
                    <a:gd name="T7" fmla="*/ 0 h 22"/>
                    <a:gd name="T8" fmla="*/ 2 w 5"/>
                    <a:gd name="T9" fmla="*/ 0 h 22"/>
                    <a:gd name="T10" fmla="*/ 2 w 5"/>
                    <a:gd name="T11" fmla="*/ 5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22">
                      <a:moveTo>
                        <a:pt x="5" y="22"/>
                      </a:moveTo>
                      <a:lnTo>
                        <a:pt x="1" y="2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100"/>
                <p:cNvSpPr>
                  <a:spLocks/>
                </p:cNvSpPr>
                <p:nvPr/>
              </p:nvSpPr>
              <p:spPr bwMode="auto">
                <a:xfrm>
                  <a:off x="3188" y="3246"/>
                  <a:ext cx="2" cy="5"/>
                </a:xfrm>
                <a:custGeom>
                  <a:avLst/>
                  <a:gdLst>
                    <a:gd name="T0" fmla="*/ 2 w 6"/>
                    <a:gd name="T1" fmla="*/ 5 h 20"/>
                    <a:gd name="T2" fmla="*/ 1 w 6"/>
                    <a:gd name="T3" fmla="*/ 5 h 20"/>
                    <a:gd name="T4" fmla="*/ 0 w 6"/>
                    <a:gd name="T5" fmla="*/ 0 h 20"/>
                    <a:gd name="T6" fmla="*/ 1 w 6"/>
                    <a:gd name="T7" fmla="*/ 0 h 20"/>
                    <a:gd name="T8" fmla="*/ 1 w 6"/>
                    <a:gd name="T9" fmla="*/ 0 h 20"/>
                    <a:gd name="T10" fmla="*/ 2 w 6"/>
                    <a:gd name="T11" fmla="*/ 5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20">
                      <a:moveTo>
                        <a:pt x="6" y="20"/>
                      </a:moveTo>
                      <a:lnTo>
                        <a:pt x="2" y="20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101"/>
                <p:cNvSpPr>
                  <a:spLocks/>
                </p:cNvSpPr>
                <p:nvPr/>
              </p:nvSpPr>
              <p:spPr bwMode="auto">
                <a:xfrm>
                  <a:off x="3187" y="3239"/>
                  <a:ext cx="2" cy="7"/>
                </a:xfrm>
                <a:custGeom>
                  <a:avLst/>
                  <a:gdLst>
                    <a:gd name="T0" fmla="*/ 2 w 7"/>
                    <a:gd name="T1" fmla="*/ 7 h 28"/>
                    <a:gd name="T2" fmla="*/ 1 w 7"/>
                    <a:gd name="T3" fmla="*/ 7 h 28"/>
                    <a:gd name="T4" fmla="*/ 0 w 7"/>
                    <a:gd name="T5" fmla="*/ 0 h 28"/>
                    <a:gd name="T6" fmla="*/ 1 w 7"/>
                    <a:gd name="T7" fmla="*/ 0 h 28"/>
                    <a:gd name="T8" fmla="*/ 1 w 7"/>
                    <a:gd name="T9" fmla="*/ 0 h 28"/>
                    <a:gd name="T10" fmla="*/ 2 w 7"/>
                    <a:gd name="T11" fmla="*/ 7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28">
                      <a:moveTo>
                        <a:pt x="7" y="28"/>
                      </a:moveTo>
                      <a:lnTo>
                        <a:pt x="3" y="28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2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102"/>
                <p:cNvSpPr>
                  <a:spLocks/>
                </p:cNvSpPr>
                <p:nvPr/>
              </p:nvSpPr>
              <p:spPr bwMode="auto">
                <a:xfrm>
                  <a:off x="3184" y="3226"/>
                  <a:ext cx="4" cy="13"/>
                </a:xfrm>
                <a:custGeom>
                  <a:avLst/>
                  <a:gdLst>
                    <a:gd name="T0" fmla="*/ 4 w 12"/>
                    <a:gd name="T1" fmla="*/ 13 h 52"/>
                    <a:gd name="T2" fmla="*/ 3 w 12"/>
                    <a:gd name="T3" fmla="*/ 13 h 52"/>
                    <a:gd name="T4" fmla="*/ 0 w 12"/>
                    <a:gd name="T5" fmla="*/ 0 h 52"/>
                    <a:gd name="T6" fmla="*/ 0 w 12"/>
                    <a:gd name="T7" fmla="*/ 0 h 52"/>
                    <a:gd name="T8" fmla="*/ 1 w 12"/>
                    <a:gd name="T9" fmla="*/ 0 h 52"/>
                    <a:gd name="T10" fmla="*/ 4 w 12"/>
                    <a:gd name="T11" fmla="*/ 13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52">
                      <a:moveTo>
                        <a:pt x="12" y="52"/>
                      </a:moveTo>
                      <a:lnTo>
                        <a:pt x="8" y="5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5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Freeform 103"/>
                <p:cNvSpPr>
                  <a:spLocks/>
                </p:cNvSpPr>
                <p:nvPr/>
              </p:nvSpPr>
              <p:spPr bwMode="auto">
                <a:xfrm>
                  <a:off x="3182" y="3216"/>
                  <a:ext cx="3" cy="10"/>
                </a:xfrm>
                <a:custGeom>
                  <a:avLst/>
                  <a:gdLst>
                    <a:gd name="T0" fmla="*/ 3 w 9"/>
                    <a:gd name="T1" fmla="*/ 10 h 41"/>
                    <a:gd name="T2" fmla="*/ 2 w 9"/>
                    <a:gd name="T3" fmla="*/ 10 h 41"/>
                    <a:gd name="T4" fmla="*/ 0 w 9"/>
                    <a:gd name="T5" fmla="*/ 0 h 41"/>
                    <a:gd name="T6" fmla="*/ 0 w 9"/>
                    <a:gd name="T7" fmla="*/ 0 h 41"/>
                    <a:gd name="T8" fmla="*/ 1 w 9"/>
                    <a:gd name="T9" fmla="*/ 0 h 41"/>
                    <a:gd name="T10" fmla="*/ 3 w 9"/>
                    <a:gd name="T11" fmla="*/ 1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41">
                      <a:moveTo>
                        <a:pt x="9" y="41"/>
                      </a:moveTo>
                      <a:lnTo>
                        <a:pt x="5" y="4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9" y="4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" name="Freeform 104"/>
                <p:cNvSpPr>
                  <a:spLocks/>
                </p:cNvSpPr>
                <p:nvPr/>
              </p:nvSpPr>
              <p:spPr bwMode="auto">
                <a:xfrm>
                  <a:off x="3174" y="3154"/>
                  <a:ext cx="10" cy="62"/>
                </a:xfrm>
                <a:custGeom>
                  <a:avLst/>
                  <a:gdLst>
                    <a:gd name="T0" fmla="*/ 10 w 29"/>
                    <a:gd name="T1" fmla="*/ 62 h 244"/>
                    <a:gd name="T2" fmla="*/ 9 w 29"/>
                    <a:gd name="T3" fmla="*/ 62 h 244"/>
                    <a:gd name="T4" fmla="*/ 0 w 29"/>
                    <a:gd name="T5" fmla="*/ 0 h 244"/>
                    <a:gd name="T6" fmla="*/ 0 w 29"/>
                    <a:gd name="T7" fmla="*/ 0 h 244"/>
                    <a:gd name="T8" fmla="*/ 2 w 29"/>
                    <a:gd name="T9" fmla="*/ 0 h 244"/>
                    <a:gd name="T10" fmla="*/ 10 w 29"/>
                    <a:gd name="T11" fmla="*/ 62 h 2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9" h="244">
                      <a:moveTo>
                        <a:pt x="29" y="244"/>
                      </a:moveTo>
                      <a:lnTo>
                        <a:pt x="25" y="24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29" y="2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" name="Freeform 105"/>
                <p:cNvSpPr>
                  <a:spLocks/>
                </p:cNvSpPr>
                <p:nvPr/>
              </p:nvSpPr>
              <p:spPr bwMode="auto">
                <a:xfrm>
                  <a:off x="3174" y="3136"/>
                  <a:ext cx="3" cy="18"/>
                </a:xfrm>
                <a:custGeom>
                  <a:avLst/>
                  <a:gdLst>
                    <a:gd name="T0" fmla="*/ 2 w 8"/>
                    <a:gd name="T1" fmla="*/ 18 h 73"/>
                    <a:gd name="T2" fmla="*/ 0 w 8"/>
                    <a:gd name="T3" fmla="*/ 18 h 73"/>
                    <a:gd name="T4" fmla="*/ 2 w 8"/>
                    <a:gd name="T5" fmla="*/ 0 h 73"/>
                    <a:gd name="T6" fmla="*/ 2 w 8"/>
                    <a:gd name="T7" fmla="*/ 0 h 73"/>
                    <a:gd name="T8" fmla="*/ 3 w 8"/>
                    <a:gd name="T9" fmla="*/ 0 h 73"/>
                    <a:gd name="T10" fmla="*/ 2 w 8"/>
                    <a:gd name="T11" fmla="*/ 18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73">
                      <a:moveTo>
                        <a:pt x="5" y="73"/>
                      </a:moveTo>
                      <a:lnTo>
                        <a:pt x="0" y="73"/>
                      </a:lnTo>
                      <a:lnTo>
                        <a:pt x="4" y="1"/>
                      </a:lnTo>
                      <a:lnTo>
                        <a:pt x="5" y="0"/>
                      </a:lnTo>
                      <a:lnTo>
                        <a:pt x="8" y="2"/>
                      </a:lnTo>
                      <a:lnTo>
                        <a:pt x="5" y="7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" name="Freeform 106"/>
                <p:cNvSpPr>
                  <a:spLocks/>
                </p:cNvSpPr>
                <p:nvPr/>
              </p:nvSpPr>
              <p:spPr bwMode="auto">
                <a:xfrm>
                  <a:off x="3176" y="3122"/>
                  <a:ext cx="11" cy="15"/>
                </a:xfrm>
                <a:custGeom>
                  <a:avLst/>
                  <a:gdLst>
                    <a:gd name="T0" fmla="*/ 1 w 33"/>
                    <a:gd name="T1" fmla="*/ 15 h 59"/>
                    <a:gd name="T2" fmla="*/ 0 w 33"/>
                    <a:gd name="T3" fmla="*/ 14 h 59"/>
                    <a:gd name="T4" fmla="*/ 10 w 33"/>
                    <a:gd name="T5" fmla="*/ 0 h 59"/>
                    <a:gd name="T6" fmla="*/ 10 w 33"/>
                    <a:gd name="T7" fmla="*/ 0 h 59"/>
                    <a:gd name="T8" fmla="*/ 11 w 33"/>
                    <a:gd name="T9" fmla="*/ 1 h 59"/>
                    <a:gd name="T10" fmla="*/ 1 w 33"/>
                    <a:gd name="T11" fmla="*/ 15 h 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3" h="59">
                      <a:moveTo>
                        <a:pt x="3" y="59"/>
                      </a:moveTo>
                      <a:lnTo>
                        <a:pt x="0" y="57"/>
                      </a:lnTo>
                      <a:lnTo>
                        <a:pt x="30" y="0"/>
                      </a:lnTo>
                      <a:lnTo>
                        <a:pt x="33" y="2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" name="Freeform 107"/>
                <p:cNvSpPr>
                  <a:spLocks/>
                </p:cNvSpPr>
                <p:nvPr/>
              </p:nvSpPr>
              <p:spPr bwMode="auto">
                <a:xfrm>
                  <a:off x="3186" y="3115"/>
                  <a:ext cx="9" cy="8"/>
                </a:xfrm>
                <a:custGeom>
                  <a:avLst/>
                  <a:gdLst>
                    <a:gd name="T0" fmla="*/ 1 w 27"/>
                    <a:gd name="T1" fmla="*/ 8 h 30"/>
                    <a:gd name="T2" fmla="*/ 0 w 27"/>
                    <a:gd name="T3" fmla="*/ 7 h 30"/>
                    <a:gd name="T4" fmla="*/ 8 w 27"/>
                    <a:gd name="T5" fmla="*/ 0 h 30"/>
                    <a:gd name="T6" fmla="*/ 9 w 27"/>
                    <a:gd name="T7" fmla="*/ 0 h 30"/>
                    <a:gd name="T8" fmla="*/ 9 w 27"/>
                    <a:gd name="T9" fmla="*/ 1 h 30"/>
                    <a:gd name="T10" fmla="*/ 1 w 27"/>
                    <a:gd name="T11" fmla="*/ 8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7" h="30">
                      <a:moveTo>
                        <a:pt x="3" y="30"/>
                      </a:moveTo>
                      <a:lnTo>
                        <a:pt x="0" y="28"/>
                      </a:lnTo>
                      <a:lnTo>
                        <a:pt x="25" y="1"/>
                      </a:lnTo>
                      <a:lnTo>
                        <a:pt x="26" y="0"/>
                      </a:lnTo>
                      <a:lnTo>
                        <a:pt x="27" y="5"/>
                      </a:lnTo>
                      <a:lnTo>
                        <a:pt x="3" y="3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Freeform 108"/>
                <p:cNvSpPr>
                  <a:spLocks/>
                </p:cNvSpPr>
                <p:nvPr/>
              </p:nvSpPr>
              <p:spPr bwMode="auto">
                <a:xfrm>
                  <a:off x="3194" y="3115"/>
                  <a:ext cx="2" cy="1"/>
                </a:xfrm>
                <a:custGeom>
                  <a:avLst/>
                  <a:gdLst>
                    <a:gd name="T0" fmla="*/ 0 w 6"/>
                    <a:gd name="T1" fmla="*/ 1 h 5"/>
                    <a:gd name="T2" fmla="*/ 0 w 6"/>
                    <a:gd name="T3" fmla="*/ 0 h 5"/>
                    <a:gd name="T4" fmla="*/ 1 w 6"/>
                    <a:gd name="T5" fmla="*/ 0 h 5"/>
                    <a:gd name="T6" fmla="*/ 2 w 6"/>
                    <a:gd name="T7" fmla="*/ 1 h 5"/>
                    <a:gd name="T8" fmla="*/ 1 w 6"/>
                    <a:gd name="T9" fmla="*/ 1 h 5"/>
                    <a:gd name="T10" fmla="*/ 0 w 6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6" y="4"/>
                      </a:lnTo>
                      <a:lnTo>
                        <a:pt x="4" y="5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09"/>
                <p:cNvSpPr>
                  <a:spLocks/>
                </p:cNvSpPr>
                <p:nvPr/>
              </p:nvSpPr>
              <p:spPr bwMode="auto">
                <a:xfrm>
                  <a:off x="3195" y="3115"/>
                  <a:ext cx="2" cy="1"/>
                </a:xfrm>
                <a:custGeom>
                  <a:avLst/>
                  <a:gdLst>
                    <a:gd name="T0" fmla="*/ 2 w 4"/>
                    <a:gd name="T1" fmla="*/ 1 h 6"/>
                    <a:gd name="T2" fmla="*/ 0 w 4"/>
                    <a:gd name="T3" fmla="*/ 0 h 6"/>
                    <a:gd name="T4" fmla="*/ 1 w 4"/>
                    <a:gd name="T5" fmla="*/ 0 h 6"/>
                    <a:gd name="T6" fmla="*/ 1 w 4"/>
                    <a:gd name="T7" fmla="*/ 0 h 6"/>
                    <a:gd name="T8" fmla="*/ 2 w 4"/>
                    <a:gd name="T9" fmla="*/ 1 h 6"/>
                    <a:gd name="T10" fmla="*/ 2 w 4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3" y="6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110"/>
                <p:cNvSpPr>
                  <a:spLocks/>
                </p:cNvSpPr>
                <p:nvPr/>
              </p:nvSpPr>
              <p:spPr bwMode="auto">
                <a:xfrm>
                  <a:off x="3196" y="3114"/>
                  <a:ext cx="1" cy="1"/>
                </a:xfrm>
                <a:custGeom>
                  <a:avLst/>
                  <a:gdLst>
                    <a:gd name="T0" fmla="*/ 1 w 4"/>
                    <a:gd name="T1" fmla="*/ 1 h 5"/>
                    <a:gd name="T2" fmla="*/ 0 w 4"/>
                    <a:gd name="T3" fmla="*/ 0 h 5"/>
                    <a:gd name="T4" fmla="*/ 0 w 4"/>
                    <a:gd name="T5" fmla="*/ 0 h 5"/>
                    <a:gd name="T6" fmla="*/ 1 w 4"/>
                    <a:gd name="T7" fmla="*/ 0 h 5"/>
                    <a:gd name="T8" fmla="*/ 1 w 4"/>
                    <a:gd name="T9" fmla="*/ 0 h 5"/>
                    <a:gd name="T10" fmla="*/ 1 w 4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2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Freeform 111"/>
                <p:cNvSpPr>
                  <a:spLocks/>
                </p:cNvSpPr>
                <p:nvPr/>
              </p:nvSpPr>
              <p:spPr bwMode="auto">
                <a:xfrm>
                  <a:off x="3196" y="3113"/>
                  <a:ext cx="1" cy="2"/>
                </a:xfrm>
                <a:custGeom>
                  <a:avLst/>
                  <a:gdLst>
                    <a:gd name="T0" fmla="*/ 1 w 4"/>
                    <a:gd name="T1" fmla="*/ 2 h 5"/>
                    <a:gd name="T2" fmla="*/ 0 w 4"/>
                    <a:gd name="T3" fmla="*/ 1 h 5"/>
                    <a:gd name="T4" fmla="*/ 0 w 4"/>
                    <a:gd name="T5" fmla="*/ 0 h 5"/>
                    <a:gd name="T6" fmla="*/ 1 w 4"/>
                    <a:gd name="T7" fmla="*/ 0 h 5"/>
                    <a:gd name="T8" fmla="*/ 1 w 4"/>
                    <a:gd name="T9" fmla="*/ 0 h 5"/>
                    <a:gd name="T10" fmla="*/ 1 w 4"/>
                    <a:gd name="T11" fmla="*/ 2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Freeform 112"/>
                <p:cNvSpPr>
                  <a:spLocks/>
                </p:cNvSpPr>
                <p:nvPr/>
              </p:nvSpPr>
              <p:spPr bwMode="auto">
                <a:xfrm>
                  <a:off x="3196" y="3111"/>
                  <a:ext cx="1" cy="2"/>
                </a:xfrm>
                <a:custGeom>
                  <a:avLst/>
                  <a:gdLst>
                    <a:gd name="T0" fmla="*/ 1 w 4"/>
                    <a:gd name="T1" fmla="*/ 2 h 8"/>
                    <a:gd name="T2" fmla="*/ 0 w 4"/>
                    <a:gd name="T3" fmla="*/ 2 h 8"/>
                    <a:gd name="T4" fmla="*/ 0 w 4"/>
                    <a:gd name="T5" fmla="*/ 1 h 8"/>
                    <a:gd name="T6" fmla="*/ 1 w 4"/>
                    <a:gd name="T7" fmla="*/ 0 h 8"/>
                    <a:gd name="T8" fmla="*/ 1 w 4"/>
                    <a:gd name="T9" fmla="*/ 1 h 8"/>
                    <a:gd name="T10" fmla="*/ 1 w 4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8"/>
                      </a:move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4" y="5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Freeform 113"/>
                <p:cNvSpPr>
                  <a:spLocks/>
                </p:cNvSpPr>
                <p:nvPr/>
              </p:nvSpPr>
              <p:spPr bwMode="auto">
                <a:xfrm>
                  <a:off x="3197" y="3111"/>
                  <a:ext cx="4" cy="2"/>
                </a:xfrm>
                <a:custGeom>
                  <a:avLst/>
                  <a:gdLst>
                    <a:gd name="T0" fmla="*/ 1 w 13"/>
                    <a:gd name="T1" fmla="*/ 2 h 5"/>
                    <a:gd name="T2" fmla="*/ 0 w 13"/>
                    <a:gd name="T3" fmla="*/ 0 h 5"/>
                    <a:gd name="T4" fmla="*/ 3 w 13"/>
                    <a:gd name="T5" fmla="*/ 0 h 5"/>
                    <a:gd name="T6" fmla="*/ 4 w 13"/>
                    <a:gd name="T7" fmla="*/ 2 h 5"/>
                    <a:gd name="T8" fmla="*/ 3 w 13"/>
                    <a:gd name="T9" fmla="*/ 2 h 5"/>
                    <a:gd name="T10" fmla="*/ 1 w 13"/>
                    <a:gd name="T11" fmla="*/ 2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2" y="5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3" y="4"/>
                      </a:lnTo>
                      <a:lnTo>
                        <a:pt x="11" y="5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" name="Freeform 114"/>
                <p:cNvSpPr>
                  <a:spLocks/>
                </p:cNvSpPr>
                <p:nvPr/>
              </p:nvSpPr>
              <p:spPr bwMode="auto">
                <a:xfrm>
                  <a:off x="3200" y="3097"/>
                  <a:ext cx="12" cy="15"/>
                </a:xfrm>
                <a:custGeom>
                  <a:avLst/>
                  <a:gdLst>
                    <a:gd name="T0" fmla="*/ 1 w 37"/>
                    <a:gd name="T1" fmla="*/ 15 h 61"/>
                    <a:gd name="T2" fmla="*/ 0 w 37"/>
                    <a:gd name="T3" fmla="*/ 14 h 61"/>
                    <a:gd name="T4" fmla="*/ 11 w 37"/>
                    <a:gd name="T5" fmla="*/ 0 h 61"/>
                    <a:gd name="T6" fmla="*/ 11 w 37"/>
                    <a:gd name="T7" fmla="*/ 0 h 61"/>
                    <a:gd name="T8" fmla="*/ 12 w 37"/>
                    <a:gd name="T9" fmla="*/ 1 h 61"/>
                    <a:gd name="T10" fmla="*/ 1 w 37"/>
                    <a:gd name="T11" fmla="*/ 15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7" h="61">
                      <a:moveTo>
                        <a:pt x="3" y="61"/>
                      </a:moveTo>
                      <a:lnTo>
                        <a:pt x="0" y="57"/>
                      </a:lnTo>
                      <a:lnTo>
                        <a:pt x="35" y="0"/>
                      </a:lnTo>
                      <a:lnTo>
                        <a:pt x="37" y="3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Freeform 115"/>
                <p:cNvSpPr>
                  <a:spLocks/>
                </p:cNvSpPr>
                <p:nvPr/>
              </p:nvSpPr>
              <p:spPr bwMode="auto">
                <a:xfrm>
                  <a:off x="3212" y="3095"/>
                  <a:ext cx="3" cy="3"/>
                </a:xfrm>
                <a:custGeom>
                  <a:avLst/>
                  <a:gdLst>
                    <a:gd name="T0" fmla="*/ 1 w 10"/>
                    <a:gd name="T1" fmla="*/ 3 h 12"/>
                    <a:gd name="T2" fmla="*/ 0 w 10"/>
                    <a:gd name="T3" fmla="*/ 2 h 12"/>
                    <a:gd name="T4" fmla="*/ 2 w 10"/>
                    <a:gd name="T5" fmla="*/ 0 h 12"/>
                    <a:gd name="T6" fmla="*/ 3 w 10"/>
                    <a:gd name="T7" fmla="*/ 0 h 12"/>
                    <a:gd name="T8" fmla="*/ 3 w 10"/>
                    <a:gd name="T9" fmla="*/ 1 h 12"/>
                    <a:gd name="T10" fmla="*/ 1 w 10"/>
                    <a:gd name="T11" fmla="*/ 3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2" y="12"/>
                      </a:moveTo>
                      <a:lnTo>
                        <a:pt x="0" y="9"/>
                      </a:lnTo>
                      <a:lnTo>
                        <a:pt x="8" y="1"/>
                      </a:lnTo>
                      <a:lnTo>
                        <a:pt x="9" y="0"/>
                      </a:lnTo>
                      <a:lnTo>
                        <a:pt x="10" y="5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Freeform 116"/>
                <p:cNvSpPr>
                  <a:spLocks/>
                </p:cNvSpPr>
                <p:nvPr/>
              </p:nvSpPr>
              <p:spPr bwMode="auto">
                <a:xfrm>
                  <a:off x="3215" y="3095"/>
                  <a:ext cx="9" cy="1"/>
                </a:xfrm>
                <a:custGeom>
                  <a:avLst/>
                  <a:gdLst>
                    <a:gd name="T0" fmla="*/ 0 w 27"/>
                    <a:gd name="T1" fmla="*/ 1 h 6"/>
                    <a:gd name="T2" fmla="*/ 0 w 27"/>
                    <a:gd name="T3" fmla="*/ 0 h 6"/>
                    <a:gd name="T4" fmla="*/ 9 w 27"/>
                    <a:gd name="T5" fmla="*/ 0 h 6"/>
                    <a:gd name="T6" fmla="*/ 9 w 27"/>
                    <a:gd name="T7" fmla="*/ 0 h 6"/>
                    <a:gd name="T8" fmla="*/ 9 w 27"/>
                    <a:gd name="T9" fmla="*/ 1 h 6"/>
                    <a:gd name="T10" fmla="*/ 0 w 27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7" h="6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26" y="1"/>
                      </a:lnTo>
                      <a:lnTo>
                        <a:pt x="27" y="1"/>
                      </a:lnTo>
                      <a:lnTo>
                        <a:pt x="26" y="6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Freeform 117"/>
                <p:cNvSpPr>
                  <a:spLocks/>
                </p:cNvSpPr>
                <p:nvPr/>
              </p:nvSpPr>
              <p:spPr bwMode="auto">
                <a:xfrm>
                  <a:off x="3223" y="3095"/>
                  <a:ext cx="4" cy="2"/>
                </a:xfrm>
                <a:custGeom>
                  <a:avLst/>
                  <a:gdLst>
                    <a:gd name="T0" fmla="*/ 0 w 11"/>
                    <a:gd name="T1" fmla="*/ 1 h 9"/>
                    <a:gd name="T2" fmla="*/ 0 w 11"/>
                    <a:gd name="T3" fmla="*/ 0 h 9"/>
                    <a:gd name="T4" fmla="*/ 4 w 11"/>
                    <a:gd name="T5" fmla="*/ 1 h 9"/>
                    <a:gd name="T6" fmla="*/ 4 w 11"/>
                    <a:gd name="T7" fmla="*/ 1 h 9"/>
                    <a:gd name="T8" fmla="*/ 3 w 11"/>
                    <a:gd name="T9" fmla="*/ 2 h 9"/>
                    <a:gd name="T10" fmla="*/ 0 w 11"/>
                    <a:gd name="T11" fmla="*/ 1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9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11" y="4"/>
                      </a:lnTo>
                      <a:lnTo>
                        <a:pt x="11" y="5"/>
                      </a:lnTo>
                      <a:lnTo>
                        <a:pt x="9" y="9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Freeform 118"/>
                <p:cNvSpPr>
                  <a:spLocks/>
                </p:cNvSpPr>
                <p:nvPr/>
              </p:nvSpPr>
              <p:spPr bwMode="auto">
                <a:xfrm>
                  <a:off x="3226" y="3096"/>
                  <a:ext cx="23" cy="12"/>
                </a:xfrm>
                <a:custGeom>
                  <a:avLst/>
                  <a:gdLst>
                    <a:gd name="T0" fmla="*/ 0 w 68"/>
                    <a:gd name="T1" fmla="*/ 1 h 47"/>
                    <a:gd name="T2" fmla="*/ 1 w 68"/>
                    <a:gd name="T3" fmla="*/ 0 h 47"/>
                    <a:gd name="T4" fmla="*/ 23 w 68"/>
                    <a:gd name="T5" fmla="*/ 11 h 47"/>
                    <a:gd name="T6" fmla="*/ 23 w 68"/>
                    <a:gd name="T7" fmla="*/ 11 h 47"/>
                    <a:gd name="T8" fmla="*/ 22 w 68"/>
                    <a:gd name="T9" fmla="*/ 12 h 47"/>
                    <a:gd name="T10" fmla="*/ 0 w 68"/>
                    <a:gd name="T11" fmla="*/ 1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8" h="47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68" y="43"/>
                      </a:lnTo>
                      <a:lnTo>
                        <a:pt x="66" y="4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Freeform 119"/>
                <p:cNvSpPr>
                  <a:spLocks/>
                </p:cNvSpPr>
                <p:nvPr/>
              </p:nvSpPr>
              <p:spPr bwMode="auto">
                <a:xfrm>
                  <a:off x="3248" y="3107"/>
                  <a:ext cx="2" cy="2"/>
                </a:xfrm>
                <a:custGeom>
                  <a:avLst/>
                  <a:gdLst>
                    <a:gd name="T0" fmla="*/ 0 w 5"/>
                    <a:gd name="T1" fmla="*/ 1 h 8"/>
                    <a:gd name="T2" fmla="*/ 1 w 5"/>
                    <a:gd name="T3" fmla="*/ 0 h 8"/>
                    <a:gd name="T4" fmla="*/ 2 w 5"/>
                    <a:gd name="T5" fmla="*/ 1 h 8"/>
                    <a:gd name="T6" fmla="*/ 2 w 5"/>
                    <a:gd name="T7" fmla="*/ 2 h 8"/>
                    <a:gd name="T8" fmla="*/ 1 w 5"/>
                    <a:gd name="T9" fmla="*/ 2 h 8"/>
                    <a:gd name="T10" fmla="*/ 0 w 5"/>
                    <a:gd name="T11" fmla="*/ 1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8"/>
                      </a:lnTo>
                      <a:lnTo>
                        <a:pt x="3" y="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Freeform 120"/>
                <p:cNvSpPr>
                  <a:spLocks/>
                </p:cNvSpPr>
                <p:nvPr/>
              </p:nvSpPr>
              <p:spPr bwMode="auto">
                <a:xfrm>
                  <a:off x="3250" y="3108"/>
                  <a:ext cx="1" cy="1"/>
                </a:xfrm>
                <a:custGeom>
                  <a:avLst/>
                  <a:gdLst>
                    <a:gd name="T0" fmla="*/ 0 w 4"/>
                    <a:gd name="T1" fmla="*/ 1 h 5"/>
                    <a:gd name="T2" fmla="*/ 0 w 4"/>
                    <a:gd name="T3" fmla="*/ 0 h 5"/>
                    <a:gd name="T4" fmla="*/ 1 w 4"/>
                    <a:gd name="T5" fmla="*/ 0 h 5"/>
                    <a:gd name="T6" fmla="*/ 1 w 4"/>
                    <a:gd name="T7" fmla="*/ 0 h 5"/>
                    <a:gd name="T8" fmla="*/ 1 w 4"/>
                    <a:gd name="T9" fmla="*/ 0 h 5"/>
                    <a:gd name="T10" fmla="*/ 1 w 4"/>
                    <a:gd name="T11" fmla="*/ 1 h 5"/>
                    <a:gd name="T12" fmla="*/ 0 w 4"/>
                    <a:gd name="T13" fmla="*/ 1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Freeform 121"/>
                <p:cNvSpPr>
                  <a:spLocks/>
                </p:cNvSpPr>
                <p:nvPr/>
              </p:nvSpPr>
              <p:spPr bwMode="auto">
                <a:xfrm>
                  <a:off x="3250" y="3108"/>
                  <a:ext cx="1" cy="1"/>
                </a:xfrm>
                <a:custGeom>
                  <a:avLst/>
                  <a:gdLst>
                    <a:gd name="T0" fmla="*/ 0 w 4"/>
                    <a:gd name="T1" fmla="*/ 0 h 2"/>
                    <a:gd name="T2" fmla="*/ 1 w 4"/>
                    <a:gd name="T3" fmla="*/ 0 h 2"/>
                    <a:gd name="T4" fmla="*/ 1 w 4"/>
                    <a:gd name="T5" fmla="*/ 0 h 2"/>
                    <a:gd name="T6" fmla="*/ 1 w 4"/>
                    <a:gd name="T7" fmla="*/ 1 h 2"/>
                    <a:gd name="T8" fmla="*/ 0 w 4"/>
                    <a:gd name="T9" fmla="*/ 1 h 2"/>
                    <a:gd name="T10" fmla="*/ 0 w 4"/>
                    <a:gd name="T11" fmla="*/ 1 h 2"/>
                    <a:gd name="T12" fmla="*/ 0 w 4"/>
                    <a:gd name="T13" fmla="*/ 0 h 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Freeform 122"/>
                <p:cNvSpPr>
                  <a:spLocks/>
                </p:cNvSpPr>
                <p:nvPr/>
              </p:nvSpPr>
              <p:spPr bwMode="auto">
                <a:xfrm>
                  <a:off x="3250" y="3109"/>
                  <a:ext cx="4" cy="25"/>
                </a:xfrm>
                <a:custGeom>
                  <a:avLst/>
                  <a:gdLst>
                    <a:gd name="T0" fmla="*/ 0 w 13"/>
                    <a:gd name="T1" fmla="*/ 0 h 100"/>
                    <a:gd name="T2" fmla="*/ 1 w 13"/>
                    <a:gd name="T3" fmla="*/ 0 h 100"/>
                    <a:gd name="T4" fmla="*/ 4 w 13"/>
                    <a:gd name="T5" fmla="*/ 25 h 100"/>
                    <a:gd name="T6" fmla="*/ 3 w 13"/>
                    <a:gd name="T7" fmla="*/ 25 h 100"/>
                    <a:gd name="T8" fmla="*/ 3 w 13"/>
                    <a:gd name="T9" fmla="*/ 25 h 100"/>
                    <a:gd name="T10" fmla="*/ 0 w 13"/>
                    <a:gd name="T11" fmla="*/ 0 h 1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10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13" y="99"/>
                      </a:lnTo>
                      <a:lnTo>
                        <a:pt x="9" y="100"/>
                      </a:lnTo>
                      <a:lnTo>
                        <a:pt x="9" y="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Freeform 123"/>
                <p:cNvSpPr>
                  <a:spLocks/>
                </p:cNvSpPr>
                <p:nvPr/>
              </p:nvSpPr>
              <p:spPr bwMode="auto">
                <a:xfrm>
                  <a:off x="3253" y="3134"/>
                  <a:ext cx="3" cy="8"/>
                </a:xfrm>
                <a:custGeom>
                  <a:avLst/>
                  <a:gdLst>
                    <a:gd name="T0" fmla="*/ 0 w 10"/>
                    <a:gd name="T1" fmla="*/ 0 h 35"/>
                    <a:gd name="T2" fmla="*/ 1 w 10"/>
                    <a:gd name="T3" fmla="*/ 0 h 35"/>
                    <a:gd name="T4" fmla="*/ 3 w 10"/>
                    <a:gd name="T5" fmla="*/ 8 h 35"/>
                    <a:gd name="T6" fmla="*/ 2 w 10"/>
                    <a:gd name="T7" fmla="*/ 8 h 35"/>
                    <a:gd name="T8" fmla="*/ 2 w 10"/>
                    <a:gd name="T9" fmla="*/ 8 h 35"/>
                    <a:gd name="T10" fmla="*/ 0 w 10"/>
                    <a:gd name="T11" fmla="*/ 0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35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0" y="33"/>
                      </a:lnTo>
                      <a:lnTo>
                        <a:pt x="6" y="3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Freeform 124"/>
                <p:cNvSpPr>
                  <a:spLocks/>
                </p:cNvSpPr>
                <p:nvPr/>
              </p:nvSpPr>
              <p:spPr bwMode="auto">
                <a:xfrm>
                  <a:off x="3255" y="3142"/>
                  <a:ext cx="3" cy="9"/>
                </a:xfrm>
                <a:custGeom>
                  <a:avLst/>
                  <a:gdLst>
                    <a:gd name="T0" fmla="*/ 0 w 11"/>
                    <a:gd name="T1" fmla="*/ 1 h 36"/>
                    <a:gd name="T2" fmla="*/ 1 w 11"/>
                    <a:gd name="T3" fmla="*/ 0 h 36"/>
                    <a:gd name="T4" fmla="*/ 3 w 11"/>
                    <a:gd name="T5" fmla="*/ 9 h 36"/>
                    <a:gd name="T6" fmla="*/ 2 w 11"/>
                    <a:gd name="T7" fmla="*/ 9 h 36"/>
                    <a:gd name="T8" fmla="*/ 2 w 11"/>
                    <a:gd name="T9" fmla="*/ 9 h 36"/>
                    <a:gd name="T10" fmla="*/ 0 w 11"/>
                    <a:gd name="T11" fmla="*/ 1 h 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36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1" y="35"/>
                      </a:lnTo>
                      <a:lnTo>
                        <a:pt x="7" y="3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Freeform 125"/>
                <p:cNvSpPr>
                  <a:spLocks/>
                </p:cNvSpPr>
                <p:nvPr/>
              </p:nvSpPr>
              <p:spPr bwMode="auto">
                <a:xfrm>
                  <a:off x="3257" y="3150"/>
                  <a:ext cx="4" cy="9"/>
                </a:xfrm>
                <a:custGeom>
                  <a:avLst/>
                  <a:gdLst>
                    <a:gd name="T0" fmla="*/ 0 w 13"/>
                    <a:gd name="T1" fmla="*/ 0 h 36"/>
                    <a:gd name="T2" fmla="*/ 1 w 13"/>
                    <a:gd name="T3" fmla="*/ 0 h 36"/>
                    <a:gd name="T4" fmla="*/ 4 w 13"/>
                    <a:gd name="T5" fmla="*/ 9 h 36"/>
                    <a:gd name="T6" fmla="*/ 3 w 13"/>
                    <a:gd name="T7" fmla="*/ 9 h 36"/>
                    <a:gd name="T8" fmla="*/ 3 w 13"/>
                    <a:gd name="T9" fmla="*/ 9 h 36"/>
                    <a:gd name="T10" fmla="*/ 0 w 13"/>
                    <a:gd name="T11" fmla="*/ 0 h 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3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3" y="34"/>
                      </a:lnTo>
                      <a:lnTo>
                        <a:pt x="9" y="3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Freeform 126"/>
                <p:cNvSpPr>
                  <a:spLocks/>
                </p:cNvSpPr>
                <p:nvPr/>
              </p:nvSpPr>
              <p:spPr bwMode="auto">
                <a:xfrm>
                  <a:off x="3260" y="3159"/>
                  <a:ext cx="7" cy="18"/>
                </a:xfrm>
                <a:custGeom>
                  <a:avLst/>
                  <a:gdLst>
                    <a:gd name="T0" fmla="*/ 0 w 21"/>
                    <a:gd name="T1" fmla="*/ 0 h 73"/>
                    <a:gd name="T2" fmla="*/ 1 w 21"/>
                    <a:gd name="T3" fmla="*/ 0 h 73"/>
                    <a:gd name="T4" fmla="*/ 7 w 21"/>
                    <a:gd name="T5" fmla="*/ 18 h 73"/>
                    <a:gd name="T6" fmla="*/ 7 w 21"/>
                    <a:gd name="T7" fmla="*/ 18 h 73"/>
                    <a:gd name="T8" fmla="*/ 6 w 21"/>
                    <a:gd name="T9" fmla="*/ 18 h 73"/>
                    <a:gd name="T10" fmla="*/ 0 w 21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" h="73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21" y="72"/>
                      </a:lnTo>
                      <a:lnTo>
                        <a:pt x="17" y="73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Freeform 127"/>
                <p:cNvSpPr>
                  <a:spLocks/>
                </p:cNvSpPr>
                <p:nvPr/>
              </p:nvSpPr>
              <p:spPr bwMode="auto">
                <a:xfrm>
                  <a:off x="3266" y="3177"/>
                  <a:ext cx="7" cy="19"/>
                </a:xfrm>
                <a:custGeom>
                  <a:avLst/>
                  <a:gdLst>
                    <a:gd name="T0" fmla="*/ 0 w 22"/>
                    <a:gd name="T1" fmla="*/ 0 h 74"/>
                    <a:gd name="T2" fmla="*/ 1 w 22"/>
                    <a:gd name="T3" fmla="*/ 0 h 74"/>
                    <a:gd name="T4" fmla="*/ 7 w 22"/>
                    <a:gd name="T5" fmla="*/ 19 h 74"/>
                    <a:gd name="T6" fmla="*/ 7 w 22"/>
                    <a:gd name="T7" fmla="*/ 19 h 74"/>
                    <a:gd name="T8" fmla="*/ 6 w 22"/>
                    <a:gd name="T9" fmla="*/ 19 h 74"/>
                    <a:gd name="T10" fmla="*/ 0 w 22"/>
                    <a:gd name="T11" fmla="*/ 0 h 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2" h="74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22" y="73"/>
                      </a:lnTo>
                      <a:lnTo>
                        <a:pt x="18" y="7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Freeform 128"/>
                <p:cNvSpPr>
                  <a:spLocks/>
                </p:cNvSpPr>
                <p:nvPr/>
              </p:nvSpPr>
              <p:spPr bwMode="auto">
                <a:xfrm>
                  <a:off x="3272" y="3195"/>
                  <a:ext cx="4" cy="10"/>
                </a:xfrm>
                <a:custGeom>
                  <a:avLst/>
                  <a:gdLst>
                    <a:gd name="T0" fmla="*/ 0 w 12"/>
                    <a:gd name="T1" fmla="*/ 0 h 39"/>
                    <a:gd name="T2" fmla="*/ 1 w 12"/>
                    <a:gd name="T3" fmla="*/ 0 h 39"/>
                    <a:gd name="T4" fmla="*/ 4 w 12"/>
                    <a:gd name="T5" fmla="*/ 9 h 39"/>
                    <a:gd name="T6" fmla="*/ 4 w 12"/>
                    <a:gd name="T7" fmla="*/ 9 h 39"/>
                    <a:gd name="T8" fmla="*/ 3 w 12"/>
                    <a:gd name="T9" fmla="*/ 10 h 39"/>
                    <a:gd name="T10" fmla="*/ 0 w 12"/>
                    <a:gd name="T11" fmla="*/ 0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39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2" y="37"/>
                      </a:lnTo>
                      <a:lnTo>
                        <a:pt x="8" y="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Freeform 129"/>
                <p:cNvSpPr>
                  <a:spLocks/>
                </p:cNvSpPr>
                <p:nvPr/>
              </p:nvSpPr>
              <p:spPr bwMode="auto">
                <a:xfrm>
                  <a:off x="3274" y="3205"/>
                  <a:ext cx="4" cy="9"/>
                </a:xfrm>
                <a:custGeom>
                  <a:avLst/>
                  <a:gdLst>
                    <a:gd name="T0" fmla="*/ 0 w 11"/>
                    <a:gd name="T1" fmla="*/ 0 h 39"/>
                    <a:gd name="T2" fmla="*/ 1 w 11"/>
                    <a:gd name="T3" fmla="*/ 0 h 39"/>
                    <a:gd name="T4" fmla="*/ 4 w 11"/>
                    <a:gd name="T5" fmla="*/ 9 h 39"/>
                    <a:gd name="T6" fmla="*/ 4 w 11"/>
                    <a:gd name="T7" fmla="*/ 9 h 39"/>
                    <a:gd name="T8" fmla="*/ 3 w 11"/>
                    <a:gd name="T9" fmla="*/ 9 h 39"/>
                    <a:gd name="T10" fmla="*/ 0 w 11"/>
                    <a:gd name="T11" fmla="*/ 0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39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1" y="37"/>
                      </a:lnTo>
                      <a:lnTo>
                        <a:pt x="7" y="39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Freeform 130"/>
                <p:cNvSpPr>
                  <a:spLocks/>
                </p:cNvSpPr>
                <p:nvPr/>
              </p:nvSpPr>
              <p:spPr bwMode="auto">
                <a:xfrm>
                  <a:off x="3277" y="3214"/>
                  <a:ext cx="3" cy="9"/>
                </a:xfrm>
                <a:custGeom>
                  <a:avLst/>
                  <a:gdLst>
                    <a:gd name="T0" fmla="*/ 0 w 10"/>
                    <a:gd name="T1" fmla="*/ 0 h 39"/>
                    <a:gd name="T2" fmla="*/ 1 w 10"/>
                    <a:gd name="T3" fmla="*/ 0 h 39"/>
                    <a:gd name="T4" fmla="*/ 3 w 10"/>
                    <a:gd name="T5" fmla="*/ 9 h 39"/>
                    <a:gd name="T6" fmla="*/ 3 w 10"/>
                    <a:gd name="T7" fmla="*/ 9 h 39"/>
                    <a:gd name="T8" fmla="*/ 2 w 10"/>
                    <a:gd name="T9" fmla="*/ 9 h 39"/>
                    <a:gd name="T10" fmla="*/ 0 w 10"/>
                    <a:gd name="T11" fmla="*/ 0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39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0" y="39"/>
                      </a:lnTo>
                      <a:lnTo>
                        <a:pt x="6" y="39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Freeform 131"/>
                <p:cNvSpPr>
                  <a:spLocks/>
                </p:cNvSpPr>
                <p:nvPr/>
              </p:nvSpPr>
              <p:spPr bwMode="auto">
                <a:xfrm>
                  <a:off x="3279" y="3223"/>
                  <a:ext cx="4" cy="20"/>
                </a:xfrm>
                <a:custGeom>
                  <a:avLst/>
                  <a:gdLst>
                    <a:gd name="T0" fmla="*/ 0 w 13"/>
                    <a:gd name="T1" fmla="*/ 0 h 80"/>
                    <a:gd name="T2" fmla="*/ 1 w 13"/>
                    <a:gd name="T3" fmla="*/ 0 h 80"/>
                    <a:gd name="T4" fmla="*/ 4 w 13"/>
                    <a:gd name="T5" fmla="*/ 20 h 80"/>
                    <a:gd name="T6" fmla="*/ 4 w 13"/>
                    <a:gd name="T7" fmla="*/ 20 h 80"/>
                    <a:gd name="T8" fmla="*/ 2 w 13"/>
                    <a:gd name="T9" fmla="*/ 20 h 80"/>
                    <a:gd name="T10" fmla="*/ 0 w 13"/>
                    <a:gd name="T11" fmla="*/ 0 h 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80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13" y="80"/>
                      </a:lnTo>
                      <a:lnTo>
                        <a:pt x="8" y="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Freeform 132"/>
                <p:cNvSpPr>
                  <a:spLocks/>
                </p:cNvSpPr>
                <p:nvPr/>
              </p:nvSpPr>
              <p:spPr bwMode="auto">
                <a:xfrm>
                  <a:off x="3281" y="3243"/>
                  <a:ext cx="3" cy="11"/>
                </a:xfrm>
                <a:custGeom>
                  <a:avLst/>
                  <a:gdLst>
                    <a:gd name="T0" fmla="*/ 0 w 9"/>
                    <a:gd name="T1" fmla="*/ 0 h 43"/>
                    <a:gd name="T2" fmla="*/ 2 w 9"/>
                    <a:gd name="T3" fmla="*/ 0 h 43"/>
                    <a:gd name="T4" fmla="*/ 3 w 9"/>
                    <a:gd name="T5" fmla="*/ 11 h 43"/>
                    <a:gd name="T6" fmla="*/ 2 w 9"/>
                    <a:gd name="T7" fmla="*/ 11 h 43"/>
                    <a:gd name="T8" fmla="*/ 2 w 9"/>
                    <a:gd name="T9" fmla="*/ 11 h 43"/>
                    <a:gd name="T10" fmla="*/ 0 w 9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4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2"/>
                      </a:lnTo>
                      <a:lnTo>
                        <a:pt x="6" y="43"/>
                      </a:lnTo>
                      <a:lnTo>
                        <a:pt x="5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133"/>
                <p:cNvSpPr>
                  <a:spLocks/>
                </p:cNvSpPr>
                <p:nvPr/>
              </p:nvSpPr>
              <p:spPr bwMode="auto">
                <a:xfrm>
                  <a:off x="3283" y="3254"/>
                  <a:ext cx="2" cy="1"/>
                </a:xfrm>
                <a:custGeom>
                  <a:avLst/>
                  <a:gdLst>
                    <a:gd name="T0" fmla="*/ 0 w 5"/>
                    <a:gd name="T1" fmla="*/ 0 h 5"/>
                    <a:gd name="T2" fmla="*/ 1 w 5"/>
                    <a:gd name="T3" fmla="*/ 0 h 5"/>
                    <a:gd name="T4" fmla="*/ 2 w 5"/>
                    <a:gd name="T5" fmla="*/ 1 h 5"/>
                    <a:gd name="T6" fmla="*/ 2 w 5"/>
                    <a:gd name="T7" fmla="*/ 1 h 5"/>
                    <a:gd name="T8" fmla="*/ 1 w 5"/>
                    <a:gd name="T9" fmla="*/ 1 h 5"/>
                    <a:gd name="T10" fmla="*/ 0 w 5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Freeform 134"/>
                <p:cNvSpPr>
                  <a:spLocks/>
                </p:cNvSpPr>
                <p:nvPr/>
              </p:nvSpPr>
              <p:spPr bwMode="auto">
                <a:xfrm>
                  <a:off x="3284" y="3255"/>
                  <a:ext cx="5" cy="9"/>
                </a:xfrm>
                <a:custGeom>
                  <a:avLst/>
                  <a:gdLst>
                    <a:gd name="T0" fmla="*/ 0 w 15"/>
                    <a:gd name="T1" fmla="*/ 0 h 38"/>
                    <a:gd name="T2" fmla="*/ 1 w 15"/>
                    <a:gd name="T3" fmla="*/ 0 h 38"/>
                    <a:gd name="T4" fmla="*/ 5 w 15"/>
                    <a:gd name="T5" fmla="*/ 9 h 38"/>
                    <a:gd name="T6" fmla="*/ 5 w 15"/>
                    <a:gd name="T7" fmla="*/ 9 h 38"/>
                    <a:gd name="T8" fmla="*/ 4 w 15"/>
                    <a:gd name="T9" fmla="*/ 9 h 38"/>
                    <a:gd name="T10" fmla="*/ 0 w 15"/>
                    <a:gd name="T11" fmla="*/ 0 h 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38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5" y="36"/>
                      </a:lnTo>
                      <a:lnTo>
                        <a:pt x="15" y="37"/>
                      </a:lnTo>
                      <a:lnTo>
                        <a:pt x="11" y="3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Freeform 135"/>
                <p:cNvSpPr>
                  <a:spLocks/>
                </p:cNvSpPr>
                <p:nvPr/>
              </p:nvSpPr>
              <p:spPr bwMode="auto">
                <a:xfrm>
                  <a:off x="3288" y="3264"/>
                  <a:ext cx="3" cy="7"/>
                </a:xfrm>
                <a:custGeom>
                  <a:avLst/>
                  <a:gdLst>
                    <a:gd name="T0" fmla="*/ 0 w 10"/>
                    <a:gd name="T1" fmla="*/ 0 h 29"/>
                    <a:gd name="T2" fmla="*/ 1 w 10"/>
                    <a:gd name="T3" fmla="*/ 0 h 29"/>
                    <a:gd name="T4" fmla="*/ 3 w 10"/>
                    <a:gd name="T5" fmla="*/ 7 h 29"/>
                    <a:gd name="T6" fmla="*/ 3 w 10"/>
                    <a:gd name="T7" fmla="*/ 7 h 29"/>
                    <a:gd name="T8" fmla="*/ 2 w 10"/>
                    <a:gd name="T9" fmla="*/ 7 h 29"/>
                    <a:gd name="T10" fmla="*/ 0 w 10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29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0" y="28"/>
                      </a:lnTo>
                      <a:lnTo>
                        <a:pt x="6" y="2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Freeform 136"/>
                <p:cNvSpPr>
                  <a:spLocks/>
                </p:cNvSpPr>
                <p:nvPr/>
              </p:nvSpPr>
              <p:spPr bwMode="auto">
                <a:xfrm>
                  <a:off x="3290" y="3271"/>
                  <a:ext cx="6" cy="18"/>
                </a:xfrm>
                <a:custGeom>
                  <a:avLst/>
                  <a:gdLst>
                    <a:gd name="T0" fmla="*/ 0 w 18"/>
                    <a:gd name="T1" fmla="*/ 0 h 71"/>
                    <a:gd name="T2" fmla="*/ 1 w 18"/>
                    <a:gd name="T3" fmla="*/ 0 h 71"/>
                    <a:gd name="T4" fmla="*/ 6 w 18"/>
                    <a:gd name="T5" fmla="*/ 18 h 71"/>
                    <a:gd name="T6" fmla="*/ 6 w 18"/>
                    <a:gd name="T7" fmla="*/ 18 h 71"/>
                    <a:gd name="T8" fmla="*/ 4 w 18"/>
                    <a:gd name="T9" fmla="*/ 18 h 71"/>
                    <a:gd name="T10" fmla="*/ 0 w 18"/>
                    <a:gd name="T11" fmla="*/ 0 h 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" h="71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8" y="70"/>
                      </a:lnTo>
                      <a:lnTo>
                        <a:pt x="13" y="7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Freeform 137"/>
                <p:cNvSpPr>
                  <a:spLocks/>
                </p:cNvSpPr>
                <p:nvPr/>
              </p:nvSpPr>
              <p:spPr bwMode="auto">
                <a:xfrm>
                  <a:off x="3294" y="3289"/>
                  <a:ext cx="6" cy="20"/>
                </a:xfrm>
                <a:custGeom>
                  <a:avLst/>
                  <a:gdLst>
                    <a:gd name="T0" fmla="*/ 0 w 18"/>
                    <a:gd name="T1" fmla="*/ 0 h 84"/>
                    <a:gd name="T2" fmla="*/ 2 w 18"/>
                    <a:gd name="T3" fmla="*/ 0 h 84"/>
                    <a:gd name="T4" fmla="*/ 6 w 18"/>
                    <a:gd name="T5" fmla="*/ 20 h 84"/>
                    <a:gd name="T6" fmla="*/ 5 w 18"/>
                    <a:gd name="T7" fmla="*/ 20 h 84"/>
                    <a:gd name="T8" fmla="*/ 5 w 18"/>
                    <a:gd name="T9" fmla="*/ 20 h 84"/>
                    <a:gd name="T10" fmla="*/ 0 w 18"/>
                    <a:gd name="T11" fmla="*/ 0 h 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" h="84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18" y="82"/>
                      </a:lnTo>
                      <a:lnTo>
                        <a:pt x="14" y="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Freeform 138"/>
                <p:cNvSpPr>
                  <a:spLocks/>
                </p:cNvSpPr>
                <p:nvPr/>
              </p:nvSpPr>
              <p:spPr bwMode="auto">
                <a:xfrm>
                  <a:off x="3299" y="3309"/>
                  <a:ext cx="8" cy="30"/>
                </a:xfrm>
                <a:custGeom>
                  <a:avLst/>
                  <a:gdLst>
                    <a:gd name="T0" fmla="*/ 0 w 26"/>
                    <a:gd name="T1" fmla="*/ 1 h 120"/>
                    <a:gd name="T2" fmla="*/ 1 w 26"/>
                    <a:gd name="T3" fmla="*/ 0 h 120"/>
                    <a:gd name="T4" fmla="*/ 8 w 26"/>
                    <a:gd name="T5" fmla="*/ 30 h 120"/>
                    <a:gd name="T6" fmla="*/ 6 w 26"/>
                    <a:gd name="T7" fmla="*/ 30 h 120"/>
                    <a:gd name="T8" fmla="*/ 6 w 26"/>
                    <a:gd name="T9" fmla="*/ 30 h 120"/>
                    <a:gd name="T10" fmla="*/ 0 w 26"/>
                    <a:gd name="T11" fmla="*/ 1 h 1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120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26" y="119"/>
                      </a:lnTo>
                      <a:lnTo>
                        <a:pt x="21" y="12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Freeform 139"/>
                <p:cNvSpPr>
                  <a:spLocks/>
                </p:cNvSpPr>
                <p:nvPr/>
              </p:nvSpPr>
              <p:spPr bwMode="auto">
                <a:xfrm>
                  <a:off x="3306" y="3339"/>
                  <a:ext cx="4" cy="8"/>
                </a:xfrm>
                <a:custGeom>
                  <a:avLst/>
                  <a:gdLst>
                    <a:gd name="T0" fmla="*/ 0 w 12"/>
                    <a:gd name="T1" fmla="*/ 0 h 34"/>
                    <a:gd name="T2" fmla="*/ 2 w 12"/>
                    <a:gd name="T3" fmla="*/ 0 h 34"/>
                    <a:gd name="T4" fmla="*/ 4 w 12"/>
                    <a:gd name="T5" fmla="*/ 8 h 34"/>
                    <a:gd name="T6" fmla="*/ 4 w 12"/>
                    <a:gd name="T7" fmla="*/ 8 h 34"/>
                    <a:gd name="T8" fmla="*/ 3 w 12"/>
                    <a:gd name="T9" fmla="*/ 8 h 34"/>
                    <a:gd name="T10" fmla="*/ 0 w 12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34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12" y="33"/>
                      </a:lnTo>
                      <a:lnTo>
                        <a:pt x="8" y="3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Freeform 140"/>
                <p:cNvSpPr>
                  <a:spLocks/>
                </p:cNvSpPr>
                <p:nvPr/>
              </p:nvSpPr>
              <p:spPr bwMode="auto">
                <a:xfrm>
                  <a:off x="3308" y="3347"/>
                  <a:ext cx="3" cy="4"/>
                </a:xfrm>
                <a:custGeom>
                  <a:avLst/>
                  <a:gdLst>
                    <a:gd name="T0" fmla="*/ 0 w 7"/>
                    <a:gd name="T1" fmla="*/ 0 h 16"/>
                    <a:gd name="T2" fmla="*/ 2 w 7"/>
                    <a:gd name="T3" fmla="*/ 0 h 16"/>
                    <a:gd name="T4" fmla="*/ 3 w 7"/>
                    <a:gd name="T5" fmla="*/ 4 h 16"/>
                    <a:gd name="T6" fmla="*/ 2 w 7"/>
                    <a:gd name="T7" fmla="*/ 4 h 16"/>
                    <a:gd name="T8" fmla="*/ 1 w 7"/>
                    <a:gd name="T9" fmla="*/ 4 h 16"/>
                    <a:gd name="T10" fmla="*/ 0 w 7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1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7" y="14"/>
                      </a:lnTo>
                      <a:lnTo>
                        <a:pt x="4" y="16"/>
                      </a:lnTo>
                      <a:lnTo>
                        <a:pt x="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Freeform 141"/>
                <p:cNvSpPr>
                  <a:spLocks/>
                </p:cNvSpPr>
                <p:nvPr/>
              </p:nvSpPr>
              <p:spPr bwMode="auto">
                <a:xfrm>
                  <a:off x="3310" y="3351"/>
                  <a:ext cx="5" cy="11"/>
                </a:xfrm>
                <a:custGeom>
                  <a:avLst/>
                  <a:gdLst>
                    <a:gd name="T0" fmla="*/ 0 w 17"/>
                    <a:gd name="T1" fmla="*/ 0 h 47"/>
                    <a:gd name="T2" fmla="*/ 1 w 17"/>
                    <a:gd name="T3" fmla="*/ 0 h 47"/>
                    <a:gd name="T4" fmla="*/ 5 w 17"/>
                    <a:gd name="T5" fmla="*/ 10 h 47"/>
                    <a:gd name="T6" fmla="*/ 4 w 17"/>
                    <a:gd name="T7" fmla="*/ 11 h 47"/>
                    <a:gd name="T8" fmla="*/ 4 w 17"/>
                    <a:gd name="T9" fmla="*/ 11 h 47"/>
                    <a:gd name="T10" fmla="*/ 0 w 17"/>
                    <a:gd name="T11" fmla="*/ 0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" h="47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7" y="43"/>
                      </a:lnTo>
                      <a:lnTo>
                        <a:pt x="14" y="47"/>
                      </a:lnTo>
                      <a:lnTo>
                        <a:pt x="14" y="4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Freeform 142"/>
                <p:cNvSpPr>
                  <a:spLocks/>
                </p:cNvSpPr>
                <p:nvPr/>
              </p:nvSpPr>
              <p:spPr bwMode="auto">
                <a:xfrm>
                  <a:off x="3314" y="3361"/>
                  <a:ext cx="5" cy="4"/>
                </a:xfrm>
                <a:custGeom>
                  <a:avLst/>
                  <a:gdLst>
                    <a:gd name="T0" fmla="*/ 0 w 14"/>
                    <a:gd name="T1" fmla="*/ 1 h 13"/>
                    <a:gd name="T2" fmla="*/ 1 w 14"/>
                    <a:gd name="T3" fmla="*/ 0 h 13"/>
                    <a:gd name="T4" fmla="*/ 4 w 14"/>
                    <a:gd name="T5" fmla="*/ 3 h 13"/>
                    <a:gd name="T6" fmla="*/ 5 w 14"/>
                    <a:gd name="T7" fmla="*/ 4 h 13"/>
                    <a:gd name="T8" fmla="*/ 3 w 14"/>
                    <a:gd name="T9" fmla="*/ 4 h 13"/>
                    <a:gd name="T10" fmla="*/ 0 w 14"/>
                    <a:gd name="T11" fmla="*/ 1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13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12" y="11"/>
                      </a:lnTo>
                      <a:lnTo>
                        <a:pt x="14" y="12"/>
                      </a:lnTo>
                      <a:lnTo>
                        <a:pt x="9" y="1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Freeform 143"/>
                <p:cNvSpPr>
                  <a:spLocks/>
                </p:cNvSpPr>
                <p:nvPr/>
              </p:nvSpPr>
              <p:spPr bwMode="auto">
                <a:xfrm>
                  <a:off x="3317" y="3364"/>
                  <a:ext cx="2" cy="7"/>
                </a:xfrm>
                <a:custGeom>
                  <a:avLst/>
                  <a:gdLst>
                    <a:gd name="T0" fmla="*/ 0 w 6"/>
                    <a:gd name="T1" fmla="*/ 0 h 28"/>
                    <a:gd name="T2" fmla="*/ 2 w 6"/>
                    <a:gd name="T3" fmla="*/ 0 h 28"/>
                    <a:gd name="T4" fmla="*/ 2 w 6"/>
                    <a:gd name="T5" fmla="*/ 7 h 28"/>
                    <a:gd name="T6" fmla="*/ 0 w 6"/>
                    <a:gd name="T7" fmla="*/ 7 h 28"/>
                    <a:gd name="T8" fmla="*/ 0 w 6"/>
                    <a:gd name="T9" fmla="*/ 7 h 28"/>
                    <a:gd name="T10" fmla="*/ 0 w 6"/>
                    <a:gd name="T11" fmla="*/ 0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28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6" y="28"/>
                      </a:lnTo>
                      <a:lnTo>
                        <a:pt x="1" y="2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Freeform 144"/>
                <p:cNvSpPr>
                  <a:spLocks/>
                </p:cNvSpPr>
                <p:nvPr/>
              </p:nvSpPr>
              <p:spPr bwMode="auto">
                <a:xfrm>
                  <a:off x="3318" y="3371"/>
                  <a:ext cx="2" cy="4"/>
                </a:xfrm>
                <a:custGeom>
                  <a:avLst/>
                  <a:gdLst>
                    <a:gd name="T0" fmla="*/ 0 w 7"/>
                    <a:gd name="T1" fmla="*/ 0 h 17"/>
                    <a:gd name="T2" fmla="*/ 1 w 7"/>
                    <a:gd name="T3" fmla="*/ 0 h 17"/>
                    <a:gd name="T4" fmla="*/ 2 w 7"/>
                    <a:gd name="T5" fmla="*/ 4 h 17"/>
                    <a:gd name="T6" fmla="*/ 2 w 7"/>
                    <a:gd name="T7" fmla="*/ 4 h 17"/>
                    <a:gd name="T8" fmla="*/ 1 w 7"/>
                    <a:gd name="T9" fmla="*/ 4 h 17"/>
                    <a:gd name="T10" fmla="*/ 0 w 7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17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7" y="17"/>
                      </a:lnTo>
                      <a:lnTo>
                        <a:pt x="2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Freeform 145"/>
                <p:cNvSpPr>
                  <a:spLocks/>
                </p:cNvSpPr>
                <p:nvPr/>
              </p:nvSpPr>
              <p:spPr bwMode="auto">
                <a:xfrm>
                  <a:off x="3318" y="3375"/>
                  <a:ext cx="3" cy="11"/>
                </a:xfrm>
                <a:custGeom>
                  <a:avLst/>
                  <a:gdLst>
                    <a:gd name="T0" fmla="*/ 0 w 9"/>
                    <a:gd name="T1" fmla="*/ 0 h 41"/>
                    <a:gd name="T2" fmla="*/ 2 w 9"/>
                    <a:gd name="T3" fmla="*/ 0 h 41"/>
                    <a:gd name="T4" fmla="*/ 3 w 9"/>
                    <a:gd name="T5" fmla="*/ 11 h 41"/>
                    <a:gd name="T6" fmla="*/ 2 w 9"/>
                    <a:gd name="T7" fmla="*/ 11 h 41"/>
                    <a:gd name="T8" fmla="*/ 2 w 9"/>
                    <a:gd name="T9" fmla="*/ 11 h 41"/>
                    <a:gd name="T10" fmla="*/ 0 w 9"/>
                    <a:gd name="T11" fmla="*/ 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41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0"/>
                      </a:lnTo>
                      <a:lnTo>
                        <a:pt x="6" y="41"/>
                      </a:lnTo>
                      <a:lnTo>
                        <a:pt x="5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Freeform 146"/>
                <p:cNvSpPr>
                  <a:spLocks/>
                </p:cNvSpPr>
                <p:nvPr/>
              </p:nvSpPr>
              <p:spPr bwMode="auto">
                <a:xfrm>
                  <a:off x="3320" y="3385"/>
                  <a:ext cx="30" cy="46"/>
                </a:xfrm>
                <a:custGeom>
                  <a:avLst/>
                  <a:gdLst>
                    <a:gd name="T0" fmla="*/ 0 w 90"/>
                    <a:gd name="T1" fmla="*/ 0 h 180"/>
                    <a:gd name="T2" fmla="*/ 1 w 90"/>
                    <a:gd name="T3" fmla="*/ 0 h 180"/>
                    <a:gd name="T4" fmla="*/ 30 w 90"/>
                    <a:gd name="T5" fmla="*/ 45 h 180"/>
                    <a:gd name="T6" fmla="*/ 30 w 90"/>
                    <a:gd name="T7" fmla="*/ 46 h 180"/>
                    <a:gd name="T8" fmla="*/ 29 w 90"/>
                    <a:gd name="T9" fmla="*/ 46 h 180"/>
                    <a:gd name="T10" fmla="*/ 0 w 90"/>
                    <a:gd name="T11" fmla="*/ 0 h 1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" h="180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90" y="178"/>
                      </a:lnTo>
                      <a:lnTo>
                        <a:pt x="90" y="179"/>
                      </a:lnTo>
                      <a:lnTo>
                        <a:pt x="86" y="18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Freeform 147"/>
                <p:cNvSpPr>
                  <a:spLocks/>
                </p:cNvSpPr>
                <p:nvPr/>
              </p:nvSpPr>
              <p:spPr bwMode="auto">
                <a:xfrm>
                  <a:off x="3349" y="3430"/>
                  <a:ext cx="2" cy="4"/>
                </a:xfrm>
                <a:custGeom>
                  <a:avLst/>
                  <a:gdLst>
                    <a:gd name="T0" fmla="*/ 0 w 6"/>
                    <a:gd name="T1" fmla="*/ 0 h 16"/>
                    <a:gd name="T2" fmla="*/ 1 w 6"/>
                    <a:gd name="T3" fmla="*/ 0 h 16"/>
                    <a:gd name="T4" fmla="*/ 2 w 6"/>
                    <a:gd name="T5" fmla="*/ 3 h 16"/>
                    <a:gd name="T6" fmla="*/ 1 w 6"/>
                    <a:gd name="T7" fmla="*/ 4 h 16"/>
                    <a:gd name="T8" fmla="*/ 1 w 6"/>
                    <a:gd name="T9" fmla="*/ 3 h 16"/>
                    <a:gd name="T10" fmla="*/ 0 w 6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6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6" y="11"/>
                      </a:lnTo>
                      <a:lnTo>
                        <a:pt x="4" y="16"/>
                      </a:lnTo>
                      <a:lnTo>
                        <a:pt x="2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Freeform 148"/>
                <p:cNvSpPr>
                  <a:spLocks/>
                </p:cNvSpPr>
                <p:nvPr/>
              </p:nvSpPr>
              <p:spPr bwMode="auto">
                <a:xfrm>
                  <a:off x="3350" y="3433"/>
                  <a:ext cx="2" cy="1"/>
                </a:xfrm>
                <a:custGeom>
                  <a:avLst/>
                  <a:gdLst>
                    <a:gd name="T0" fmla="*/ 0 w 6"/>
                    <a:gd name="T1" fmla="*/ 1 h 5"/>
                    <a:gd name="T2" fmla="*/ 1 w 6"/>
                    <a:gd name="T3" fmla="*/ 0 h 5"/>
                    <a:gd name="T4" fmla="*/ 2 w 6"/>
                    <a:gd name="T5" fmla="*/ 0 h 5"/>
                    <a:gd name="T6" fmla="*/ 2 w 6"/>
                    <a:gd name="T7" fmla="*/ 0 h 5"/>
                    <a:gd name="T8" fmla="*/ 2 w 6"/>
                    <a:gd name="T9" fmla="*/ 1 h 5"/>
                    <a:gd name="T10" fmla="*/ 0 w 6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5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Freeform 149"/>
                <p:cNvSpPr>
                  <a:spLocks/>
                </p:cNvSpPr>
                <p:nvPr/>
              </p:nvSpPr>
              <p:spPr bwMode="auto">
                <a:xfrm>
                  <a:off x="3352" y="3433"/>
                  <a:ext cx="37" cy="15"/>
                </a:xfrm>
                <a:custGeom>
                  <a:avLst/>
                  <a:gdLst>
                    <a:gd name="T0" fmla="*/ 0 w 112"/>
                    <a:gd name="T1" fmla="*/ 1 h 60"/>
                    <a:gd name="T2" fmla="*/ 0 w 112"/>
                    <a:gd name="T3" fmla="*/ 0 h 60"/>
                    <a:gd name="T4" fmla="*/ 37 w 112"/>
                    <a:gd name="T5" fmla="*/ 14 h 60"/>
                    <a:gd name="T6" fmla="*/ 37 w 112"/>
                    <a:gd name="T7" fmla="*/ 15 h 60"/>
                    <a:gd name="T8" fmla="*/ 37 w 112"/>
                    <a:gd name="T9" fmla="*/ 15 h 60"/>
                    <a:gd name="T10" fmla="*/ 0 w 112"/>
                    <a:gd name="T11" fmla="*/ 1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2" h="60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112" y="56"/>
                      </a:lnTo>
                      <a:lnTo>
                        <a:pt x="111" y="6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Freeform 150"/>
                <p:cNvSpPr>
                  <a:spLocks/>
                </p:cNvSpPr>
                <p:nvPr/>
              </p:nvSpPr>
              <p:spPr bwMode="auto">
                <a:xfrm>
                  <a:off x="3389" y="3447"/>
                  <a:ext cx="28" cy="11"/>
                </a:xfrm>
                <a:custGeom>
                  <a:avLst/>
                  <a:gdLst>
                    <a:gd name="T0" fmla="*/ 0 w 85"/>
                    <a:gd name="T1" fmla="*/ 1 h 45"/>
                    <a:gd name="T2" fmla="*/ 0 w 85"/>
                    <a:gd name="T3" fmla="*/ 0 h 45"/>
                    <a:gd name="T4" fmla="*/ 28 w 85"/>
                    <a:gd name="T5" fmla="*/ 10 h 45"/>
                    <a:gd name="T6" fmla="*/ 28 w 85"/>
                    <a:gd name="T7" fmla="*/ 10 h 45"/>
                    <a:gd name="T8" fmla="*/ 27 w 85"/>
                    <a:gd name="T9" fmla="*/ 11 h 45"/>
                    <a:gd name="T10" fmla="*/ 0 w 85"/>
                    <a:gd name="T11" fmla="*/ 1 h 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5" h="45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85" y="41"/>
                      </a:lnTo>
                      <a:lnTo>
                        <a:pt x="83" y="4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Freeform 151"/>
                <p:cNvSpPr>
                  <a:spLocks/>
                </p:cNvSpPr>
                <p:nvPr/>
              </p:nvSpPr>
              <p:spPr bwMode="auto">
                <a:xfrm>
                  <a:off x="3417" y="3457"/>
                  <a:ext cx="5" cy="3"/>
                </a:xfrm>
                <a:custGeom>
                  <a:avLst/>
                  <a:gdLst>
                    <a:gd name="T0" fmla="*/ 0 w 17"/>
                    <a:gd name="T1" fmla="*/ 1 h 11"/>
                    <a:gd name="T2" fmla="*/ 1 w 17"/>
                    <a:gd name="T3" fmla="*/ 0 h 11"/>
                    <a:gd name="T4" fmla="*/ 5 w 17"/>
                    <a:gd name="T5" fmla="*/ 2 h 11"/>
                    <a:gd name="T6" fmla="*/ 5 w 17"/>
                    <a:gd name="T7" fmla="*/ 2 h 11"/>
                    <a:gd name="T8" fmla="*/ 4 w 17"/>
                    <a:gd name="T9" fmla="*/ 3 h 11"/>
                    <a:gd name="T10" fmla="*/ 0 w 17"/>
                    <a:gd name="T11" fmla="*/ 1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" h="11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6" y="8"/>
                      </a:lnTo>
                      <a:lnTo>
                        <a:pt x="17" y="9"/>
                      </a:lnTo>
                      <a:lnTo>
                        <a:pt x="13" y="1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152"/>
                <p:cNvSpPr>
                  <a:spLocks/>
                </p:cNvSpPr>
                <p:nvPr/>
              </p:nvSpPr>
              <p:spPr bwMode="auto">
                <a:xfrm>
                  <a:off x="3421" y="3460"/>
                  <a:ext cx="1" cy="2"/>
                </a:xfrm>
                <a:custGeom>
                  <a:avLst/>
                  <a:gdLst>
                    <a:gd name="T0" fmla="*/ 0 w 4"/>
                    <a:gd name="T1" fmla="*/ 1 h 8"/>
                    <a:gd name="T2" fmla="*/ 1 w 4"/>
                    <a:gd name="T3" fmla="*/ 0 h 8"/>
                    <a:gd name="T4" fmla="*/ 1 w 4"/>
                    <a:gd name="T5" fmla="*/ 1 h 8"/>
                    <a:gd name="T6" fmla="*/ 1 w 4"/>
                    <a:gd name="T7" fmla="*/ 2 h 8"/>
                    <a:gd name="T8" fmla="*/ 0 w 4"/>
                    <a:gd name="T9" fmla="*/ 2 h 8"/>
                    <a:gd name="T10" fmla="*/ 0 w 4"/>
                    <a:gd name="T11" fmla="*/ 1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3" name="Freeform 153"/>
                <p:cNvSpPr>
                  <a:spLocks/>
                </p:cNvSpPr>
                <p:nvPr/>
              </p:nvSpPr>
              <p:spPr bwMode="auto">
                <a:xfrm>
                  <a:off x="3422" y="3461"/>
                  <a:ext cx="40" cy="3"/>
                </a:xfrm>
                <a:custGeom>
                  <a:avLst/>
                  <a:gdLst>
                    <a:gd name="T0" fmla="*/ 0 w 122"/>
                    <a:gd name="T1" fmla="*/ 1 h 13"/>
                    <a:gd name="T2" fmla="*/ 1 w 122"/>
                    <a:gd name="T3" fmla="*/ 0 h 13"/>
                    <a:gd name="T4" fmla="*/ 40 w 122"/>
                    <a:gd name="T5" fmla="*/ 2 h 13"/>
                    <a:gd name="T6" fmla="*/ 40 w 122"/>
                    <a:gd name="T7" fmla="*/ 2 h 13"/>
                    <a:gd name="T8" fmla="*/ 40 w 122"/>
                    <a:gd name="T9" fmla="*/ 3 h 13"/>
                    <a:gd name="T10" fmla="*/ 0 w 122"/>
                    <a:gd name="T11" fmla="*/ 1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2" h="13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21" y="8"/>
                      </a:lnTo>
                      <a:lnTo>
                        <a:pt x="122" y="8"/>
                      </a:lnTo>
                      <a:lnTo>
                        <a:pt x="121" y="1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4" name="Freeform 154"/>
                <p:cNvSpPr>
                  <a:spLocks/>
                </p:cNvSpPr>
                <p:nvPr/>
              </p:nvSpPr>
              <p:spPr bwMode="auto">
                <a:xfrm>
                  <a:off x="3462" y="3463"/>
                  <a:ext cx="3" cy="2"/>
                </a:xfrm>
                <a:custGeom>
                  <a:avLst/>
                  <a:gdLst>
                    <a:gd name="T0" fmla="*/ 0 w 8"/>
                    <a:gd name="T1" fmla="*/ 1 h 8"/>
                    <a:gd name="T2" fmla="*/ 0 w 8"/>
                    <a:gd name="T3" fmla="*/ 0 h 8"/>
                    <a:gd name="T4" fmla="*/ 3 w 8"/>
                    <a:gd name="T5" fmla="*/ 1 h 8"/>
                    <a:gd name="T6" fmla="*/ 3 w 8"/>
                    <a:gd name="T7" fmla="*/ 1 h 8"/>
                    <a:gd name="T8" fmla="*/ 2 w 8"/>
                    <a:gd name="T9" fmla="*/ 2 h 8"/>
                    <a:gd name="T10" fmla="*/ 0 w 8"/>
                    <a:gd name="T11" fmla="*/ 1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8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8" y="3"/>
                      </a:lnTo>
                      <a:lnTo>
                        <a:pt x="8" y="4"/>
                      </a:lnTo>
                      <a:lnTo>
                        <a:pt x="6" y="8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" name="Freeform 155"/>
                <p:cNvSpPr>
                  <a:spLocks/>
                </p:cNvSpPr>
                <p:nvPr/>
              </p:nvSpPr>
              <p:spPr bwMode="auto">
                <a:xfrm>
                  <a:off x="3464" y="3464"/>
                  <a:ext cx="19" cy="9"/>
                </a:xfrm>
                <a:custGeom>
                  <a:avLst/>
                  <a:gdLst>
                    <a:gd name="T0" fmla="*/ 0 w 57"/>
                    <a:gd name="T1" fmla="*/ 1 h 37"/>
                    <a:gd name="T2" fmla="*/ 1 w 57"/>
                    <a:gd name="T3" fmla="*/ 0 h 37"/>
                    <a:gd name="T4" fmla="*/ 19 w 57"/>
                    <a:gd name="T5" fmla="*/ 8 h 37"/>
                    <a:gd name="T6" fmla="*/ 19 w 57"/>
                    <a:gd name="T7" fmla="*/ 9 h 37"/>
                    <a:gd name="T8" fmla="*/ 18 w 57"/>
                    <a:gd name="T9" fmla="*/ 9 h 37"/>
                    <a:gd name="T10" fmla="*/ 0 w 57"/>
                    <a:gd name="T11" fmla="*/ 1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37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57" y="32"/>
                      </a:lnTo>
                      <a:lnTo>
                        <a:pt x="56" y="37"/>
                      </a:lnTo>
                      <a:lnTo>
                        <a:pt x="55" y="3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Freeform 156"/>
                <p:cNvSpPr>
                  <a:spLocks/>
                </p:cNvSpPr>
                <p:nvPr/>
              </p:nvSpPr>
              <p:spPr bwMode="auto">
                <a:xfrm>
                  <a:off x="3483" y="3472"/>
                  <a:ext cx="3" cy="1"/>
                </a:xfrm>
                <a:custGeom>
                  <a:avLst/>
                  <a:gdLst>
                    <a:gd name="T0" fmla="*/ 0 w 10"/>
                    <a:gd name="T1" fmla="*/ 1 h 5"/>
                    <a:gd name="T2" fmla="*/ 0 w 10"/>
                    <a:gd name="T3" fmla="*/ 0 h 5"/>
                    <a:gd name="T4" fmla="*/ 2 w 10"/>
                    <a:gd name="T5" fmla="*/ 0 h 5"/>
                    <a:gd name="T6" fmla="*/ 3 w 10"/>
                    <a:gd name="T7" fmla="*/ 1 h 5"/>
                    <a:gd name="T8" fmla="*/ 2 w 10"/>
                    <a:gd name="T9" fmla="*/ 1 h 5"/>
                    <a:gd name="T10" fmla="*/ 0 w 10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7" y="0"/>
                      </a:lnTo>
                      <a:lnTo>
                        <a:pt x="10" y="4"/>
                      </a:lnTo>
                      <a:lnTo>
                        <a:pt x="8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Freeform 157"/>
                <p:cNvSpPr>
                  <a:spLocks/>
                </p:cNvSpPr>
                <p:nvPr/>
              </p:nvSpPr>
              <p:spPr bwMode="auto">
                <a:xfrm>
                  <a:off x="3485" y="3468"/>
                  <a:ext cx="3" cy="5"/>
                </a:xfrm>
                <a:custGeom>
                  <a:avLst/>
                  <a:gdLst>
                    <a:gd name="T0" fmla="*/ 1 w 9"/>
                    <a:gd name="T1" fmla="*/ 5 h 20"/>
                    <a:gd name="T2" fmla="*/ 0 w 9"/>
                    <a:gd name="T3" fmla="*/ 4 h 20"/>
                    <a:gd name="T4" fmla="*/ 2 w 9"/>
                    <a:gd name="T5" fmla="*/ 0 h 20"/>
                    <a:gd name="T6" fmla="*/ 2 w 9"/>
                    <a:gd name="T7" fmla="*/ 0 h 20"/>
                    <a:gd name="T8" fmla="*/ 3 w 9"/>
                    <a:gd name="T9" fmla="*/ 1 h 20"/>
                    <a:gd name="T10" fmla="*/ 1 w 9"/>
                    <a:gd name="T11" fmla="*/ 5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20">
                      <a:moveTo>
                        <a:pt x="3" y="20"/>
                      </a:moveTo>
                      <a:lnTo>
                        <a:pt x="0" y="16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9" y="3"/>
                      </a:lnTo>
                      <a:lnTo>
                        <a:pt x="3" y="2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Freeform 158"/>
                <p:cNvSpPr>
                  <a:spLocks/>
                </p:cNvSpPr>
                <p:nvPr/>
              </p:nvSpPr>
              <p:spPr bwMode="auto">
                <a:xfrm>
                  <a:off x="3487" y="3464"/>
                  <a:ext cx="6" cy="4"/>
                </a:xfrm>
                <a:custGeom>
                  <a:avLst/>
                  <a:gdLst>
                    <a:gd name="T0" fmla="*/ 1 w 20"/>
                    <a:gd name="T1" fmla="*/ 4 h 16"/>
                    <a:gd name="T2" fmla="*/ 0 w 20"/>
                    <a:gd name="T3" fmla="*/ 3 h 16"/>
                    <a:gd name="T4" fmla="*/ 5 w 20"/>
                    <a:gd name="T5" fmla="*/ 0 h 16"/>
                    <a:gd name="T6" fmla="*/ 6 w 20"/>
                    <a:gd name="T7" fmla="*/ 0 h 16"/>
                    <a:gd name="T8" fmla="*/ 6 w 20"/>
                    <a:gd name="T9" fmla="*/ 1 h 16"/>
                    <a:gd name="T10" fmla="*/ 1 w 20"/>
                    <a:gd name="T11" fmla="*/ 4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" h="16">
                      <a:moveTo>
                        <a:pt x="4" y="16"/>
                      </a:moveTo>
                      <a:lnTo>
                        <a:pt x="0" y="13"/>
                      </a:lnTo>
                      <a:lnTo>
                        <a:pt x="18" y="1"/>
                      </a:lnTo>
                      <a:lnTo>
                        <a:pt x="19" y="0"/>
                      </a:lnTo>
                      <a:lnTo>
                        <a:pt x="20" y="5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" name="Freeform 159"/>
                <p:cNvSpPr>
                  <a:spLocks/>
                </p:cNvSpPr>
                <p:nvPr/>
              </p:nvSpPr>
              <p:spPr bwMode="auto">
                <a:xfrm>
                  <a:off x="3493" y="3464"/>
                  <a:ext cx="5" cy="2"/>
                </a:xfrm>
                <a:custGeom>
                  <a:avLst/>
                  <a:gdLst>
                    <a:gd name="T0" fmla="*/ 0 w 16"/>
                    <a:gd name="T1" fmla="*/ 2 h 7"/>
                    <a:gd name="T2" fmla="*/ 0 w 16"/>
                    <a:gd name="T3" fmla="*/ 1 h 7"/>
                    <a:gd name="T4" fmla="*/ 5 w 16"/>
                    <a:gd name="T5" fmla="*/ 0 h 7"/>
                    <a:gd name="T6" fmla="*/ 5 w 16"/>
                    <a:gd name="T7" fmla="*/ 0 h 7"/>
                    <a:gd name="T8" fmla="*/ 5 w 16"/>
                    <a:gd name="T9" fmla="*/ 2 h 7"/>
                    <a:gd name="T10" fmla="*/ 0 w 16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6" h="7">
                      <a:moveTo>
                        <a:pt x="1" y="7"/>
                      </a:moveTo>
                      <a:lnTo>
                        <a:pt x="0" y="2"/>
                      </a:lnTo>
                      <a:lnTo>
                        <a:pt x="15" y="0"/>
                      </a:lnTo>
                      <a:lnTo>
                        <a:pt x="16" y="0"/>
                      </a:lnTo>
                      <a:lnTo>
                        <a:pt x="15" y="6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Freeform 160"/>
                <p:cNvSpPr>
                  <a:spLocks/>
                </p:cNvSpPr>
                <p:nvPr/>
              </p:nvSpPr>
              <p:spPr bwMode="auto">
                <a:xfrm>
                  <a:off x="3498" y="3464"/>
                  <a:ext cx="28" cy="8"/>
                </a:xfrm>
                <a:custGeom>
                  <a:avLst/>
                  <a:gdLst>
                    <a:gd name="T0" fmla="*/ 0 w 83"/>
                    <a:gd name="T1" fmla="*/ 1 h 34"/>
                    <a:gd name="T2" fmla="*/ 0 w 83"/>
                    <a:gd name="T3" fmla="*/ 0 h 34"/>
                    <a:gd name="T4" fmla="*/ 28 w 83"/>
                    <a:gd name="T5" fmla="*/ 7 h 34"/>
                    <a:gd name="T6" fmla="*/ 28 w 83"/>
                    <a:gd name="T7" fmla="*/ 8 h 34"/>
                    <a:gd name="T8" fmla="*/ 28 w 83"/>
                    <a:gd name="T9" fmla="*/ 8 h 34"/>
                    <a:gd name="T10" fmla="*/ 0 w 83"/>
                    <a:gd name="T11" fmla="*/ 1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3" h="34">
                      <a:moveTo>
                        <a:pt x="0" y="6"/>
                      </a:moveTo>
                      <a:lnTo>
                        <a:pt x="1" y="0"/>
                      </a:lnTo>
                      <a:lnTo>
                        <a:pt x="83" y="28"/>
                      </a:lnTo>
                      <a:lnTo>
                        <a:pt x="83" y="3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Freeform 161"/>
                <p:cNvSpPr>
                  <a:spLocks/>
                </p:cNvSpPr>
                <p:nvPr/>
              </p:nvSpPr>
              <p:spPr bwMode="auto">
                <a:xfrm>
                  <a:off x="3526" y="3471"/>
                  <a:ext cx="4" cy="2"/>
                </a:xfrm>
                <a:custGeom>
                  <a:avLst/>
                  <a:gdLst>
                    <a:gd name="T0" fmla="*/ 0 w 14"/>
                    <a:gd name="T1" fmla="*/ 2 h 8"/>
                    <a:gd name="T2" fmla="*/ 0 w 14"/>
                    <a:gd name="T3" fmla="*/ 0 h 8"/>
                    <a:gd name="T4" fmla="*/ 4 w 14"/>
                    <a:gd name="T5" fmla="*/ 1 h 8"/>
                    <a:gd name="T6" fmla="*/ 4 w 14"/>
                    <a:gd name="T7" fmla="*/ 2 h 8"/>
                    <a:gd name="T8" fmla="*/ 4 w 14"/>
                    <a:gd name="T9" fmla="*/ 2 h 8"/>
                    <a:gd name="T10" fmla="*/ 0 w 14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8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14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Freeform 162"/>
                <p:cNvSpPr>
                  <a:spLocks/>
                </p:cNvSpPr>
                <p:nvPr/>
              </p:nvSpPr>
              <p:spPr bwMode="auto">
                <a:xfrm>
                  <a:off x="3530" y="3467"/>
                  <a:ext cx="39" cy="6"/>
                </a:xfrm>
                <a:custGeom>
                  <a:avLst/>
                  <a:gdLst>
                    <a:gd name="T0" fmla="*/ 0 w 115"/>
                    <a:gd name="T1" fmla="*/ 6 h 22"/>
                    <a:gd name="T2" fmla="*/ 0 w 115"/>
                    <a:gd name="T3" fmla="*/ 5 h 22"/>
                    <a:gd name="T4" fmla="*/ 39 w 115"/>
                    <a:gd name="T5" fmla="*/ 0 h 22"/>
                    <a:gd name="T6" fmla="*/ 39 w 115"/>
                    <a:gd name="T7" fmla="*/ 1 h 22"/>
                    <a:gd name="T8" fmla="*/ 39 w 115"/>
                    <a:gd name="T9" fmla="*/ 1 h 22"/>
                    <a:gd name="T10" fmla="*/ 0 w 115"/>
                    <a:gd name="T11" fmla="*/ 6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5" h="22">
                      <a:moveTo>
                        <a:pt x="0" y="22"/>
                      </a:moveTo>
                      <a:lnTo>
                        <a:pt x="0" y="17"/>
                      </a:lnTo>
                      <a:lnTo>
                        <a:pt x="115" y="0"/>
                      </a:lnTo>
                      <a:lnTo>
                        <a:pt x="115" y="5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Freeform 163"/>
                <p:cNvSpPr>
                  <a:spLocks/>
                </p:cNvSpPr>
                <p:nvPr/>
              </p:nvSpPr>
              <p:spPr bwMode="auto">
                <a:xfrm>
                  <a:off x="3569" y="3466"/>
                  <a:ext cx="9" cy="3"/>
                </a:xfrm>
                <a:custGeom>
                  <a:avLst/>
                  <a:gdLst>
                    <a:gd name="T0" fmla="*/ 0 w 28"/>
                    <a:gd name="T1" fmla="*/ 3 h 12"/>
                    <a:gd name="T2" fmla="*/ 0 w 28"/>
                    <a:gd name="T3" fmla="*/ 2 h 12"/>
                    <a:gd name="T4" fmla="*/ 9 w 28"/>
                    <a:gd name="T5" fmla="*/ 0 h 12"/>
                    <a:gd name="T6" fmla="*/ 9 w 28"/>
                    <a:gd name="T7" fmla="*/ 1 h 12"/>
                    <a:gd name="T8" fmla="*/ 9 w 28"/>
                    <a:gd name="T9" fmla="*/ 1 h 12"/>
                    <a:gd name="T10" fmla="*/ 0 w 28"/>
                    <a:gd name="T11" fmla="*/ 3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" h="12">
                      <a:moveTo>
                        <a:pt x="0" y="12"/>
                      </a:moveTo>
                      <a:lnTo>
                        <a:pt x="0" y="7"/>
                      </a:lnTo>
                      <a:lnTo>
                        <a:pt x="27" y="0"/>
                      </a:lnTo>
                      <a:lnTo>
                        <a:pt x="28" y="5"/>
                      </a:lnTo>
                      <a:lnTo>
                        <a:pt x="27" y="5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Freeform 164"/>
                <p:cNvSpPr>
                  <a:spLocks/>
                </p:cNvSpPr>
                <p:nvPr/>
              </p:nvSpPr>
              <p:spPr bwMode="auto">
                <a:xfrm>
                  <a:off x="3578" y="3462"/>
                  <a:ext cx="17" cy="5"/>
                </a:xfrm>
                <a:custGeom>
                  <a:avLst/>
                  <a:gdLst>
                    <a:gd name="T0" fmla="*/ 0 w 51"/>
                    <a:gd name="T1" fmla="*/ 5 h 19"/>
                    <a:gd name="T2" fmla="*/ 0 w 51"/>
                    <a:gd name="T3" fmla="*/ 4 h 19"/>
                    <a:gd name="T4" fmla="*/ 17 w 51"/>
                    <a:gd name="T5" fmla="*/ 0 h 19"/>
                    <a:gd name="T6" fmla="*/ 17 w 51"/>
                    <a:gd name="T7" fmla="*/ 1 h 19"/>
                    <a:gd name="T8" fmla="*/ 17 w 51"/>
                    <a:gd name="T9" fmla="*/ 1 h 19"/>
                    <a:gd name="T10" fmla="*/ 0 w 51"/>
                    <a:gd name="T11" fmla="*/ 5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1" h="19">
                      <a:moveTo>
                        <a:pt x="1" y="19"/>
                      </a:moveTo>
                      <a:lnTo>
                        <a:pt x="0" y="14"/>
                      </a:lnTo>
                      <a:lnTo>
                        <a:pt x="50" y="0"/>
                      </a:lnTo>
                      <a:lnTo>
                        <a:pt x="51" y="5"/>
                      </a:lnTo>
                      <a:lnTo>
                        <a:pt x="1" y="1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" name="Freeform 165"/>
                <p:cNvSpPr>
                  <a:spLocks/>
                </p:cNvSpPr>
                <p:nvPr/>
              </p:nvSpPr>
              <p:spPr bwMode="auto">
                <a:xfrm>
                  <a:off x="3594" y="3460"/>
                  <a:ext cx="11" cy="3"/>
                </a:xfrm>
                <a:custGeom>
                  <a:avLst/>
                  <a:gdLst>
                    <a:gd name="T0" fmla="*/ 0 w 33"/>
                    <a:gd name="T1" fmla="*/ 3 h 15"/>
                    <a:gd name="T2" fmla="*/ 0 w 33"/>
                    <a:gd name="T3" fmla="*/ 2 h 15"/>
                    <a:gd name="T4" fmla="*/ 11 w 33"/>
                    <a:gd name="T5" fmla="*/ 0 h 15"/>
                    <a:gd name="T6" fmla="*/ 11 w 33"/>
                    <a:gd name="T7" fmla="*/ 0 h 15"/>
                    <a:gd name="T8" fmla="*/ 11 w 33"/>
                    <a:gd name="T9" fmla="*/ 1 h 15"/>
                    <a:gd name="T10" fmla="*/ 0 w 33"/>
                    <a:gd name="T11" fmla="*/ 3 h 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3" h="15">
                      <a:moveTo>
                        <a:pt x="1" y="15"/>
                      </a:moveTo>
                      <a:lnTo>
                        <a:pt x="0" y="10"/>
                      </a:lnTo>
                      <a:lnTo>
                        <a:pt x="32" y="0"/>
                      </a:lnTo>
                      <a:lnTo>
                        <a:pt x="33" y="6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Freeform 166"/>
                <p:cNvSpPr>
                  <a:spLocks/>
                </p:cNvSpPr>
                <p:nvPr/>
              </p:nvSpPr>
              <p:spPr bwMode="auto">
                <a:xfrm>
                  <a:off x="3605" y="3457"/>
                  <a:ext cx="13" cy="4"/>
                </a:xfrm>
                <a:custGeom>
                  <a:avLst/>
                  <a:gdLst>
                    <a:gd name="T0" fmla="*/ 0 w 38"/>
                    <a:gd name="T1" fmla="*/ 4 h 16"/>
                    <a:gd name="T2" fmla="*/ 0 w 38"/>
                    <a:gd name="T3" fmla="*/ 3 h 16"/>
                    <a:gd name="T4" fmla="*/ 13 w 38"/>
                    <a:gd name="T5" fmla="*/ 0 h 16"/>
                    <a:gd name="T6" fmla="*/ 13 w 38"/>
                    <a:gd name="T7" fmla="*/ 1 h 16"/>
                    <a:gd name="T8" fmla="*/ 13 w 38"/>
                    <a:gd name="T9" fmla="*/ 1 h 16"/>
                    <a:gd name="T10" fmla="*/ 0 w 38"/>
                    <a:gd name="T11" fmla="*/ 4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" h="16">
                      <a:moveTo>
                        <a:pt x="1" y="16"/>
                      </a:moveTo>
                      <a:lnTo>
                        <a:pt x="0" y="10"/>
                      </a:lnTo>
                      <a:lnTo>
                        <a:pt x="37" y="0"/>
                      </a:lnTo>
                      <a:lnTo>
                        <a:pt x="38" y="5"/>
                      </a:lnTo>
                      <a:lnTo>
                        <a:pt x="1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Freeform 167"/>
                <p:cNvSpPr>
                  <a:spLocks/>
                </p:cNvSpPr>
                <p:nvPr/>
              </p:nvSpPr>
              <p:spPr bwMode="auto">
                <a:xfrm>
                  <a:off x="3617" y="3457"/>
                  <a:ext cx="1" cy="1"/>
                </a:xfrm>
                <a:custGeom>
                  <a:avLst/>
                  <a:gdLst>
                    <a:gd name="T0" fmla="*/ 0 w 3"/>
                    <a:gd name="T1" fmla="*/ 1 h 5"/>
                    <a:gd name="T2" fmla="*/ 0 w 3"/>
                    <a:gd name="T3" fmla="*/ 0 h 5"/>
                    <a:gd name="T4" fmla="*/ 0 w 3"/>
                    <a:gd name="T5" fmla="*/ 0 h 5"/>
                    <a:gd name="T6" fmla="*/ 1 w 3"/>
                    <a:gd name="T7" fmla="*/ 0 h 5"/>
                    <a:gd name="T8" fmla="*/ 1 w 3"/>
                    <a:gd name="T9" fmla="*/ 1 h 5"/>
                    <a:gd name="T10" fmla="*/ 0 w 3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Freeform 168"/>
                <p:cNvSpPr>
                  <a:spLocks/>
                </p:cNvSpPr>
                <p:nvPr/>
              </p:nvSpPr>
              <p:spPr bwMode="auto">
                <a:xfrm>
                  <a:off x="3618" y="3453"/>
                  <a:ext cx="5" cy="5"/>
                </a:xfrm>
                <a:custGeom>
                  <a:avLst/>
                  <a:gdLst>
                    <a:gd name="T0" fmla="*/ 1 w 15"/>
                    <a:gd name="T1" fmla="*/ 5 h 21"/>
                    <a:gd name="T2" fmla="*/ 0 w 15"/>
                    <a:gd name="T3" fmla="*/ 5 h 21"/>
                    <a:gd name="T4" fmla="*/ 4 w 15"/>
                    <a:gd name="T5" fmla="*/ 0 h 21"/>
                    <a:gd name="T6" fmla="*/ 5 w 15"/>
                    <a:gd name="T7" fmla="*/ 1 h 21"/>
                    <a:gd name="T8" fmla="*/ 5 w 15"/>
                    <a:gd name="T9" fmla="*/ 1 h 21"/>
                    <a:gd name="T10" fmla="*/ 1 w 15"/>
                    <a:gd name="T11" fmla="*/ 5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21">
                      <a:moveTo>
                        <a:pt x="2" y="21"/>
                      </a:moveTo>
                      <a:lnTo>
                        <a:pt x="0" y="19"/>
                      </a:lnTo>
                      <a:lnTo>
                        <a:pt x="12" y="0"/>
                      </a:lnTo>
                      <a:lnTo>
                        <a:pt x="15" y="3"/>
                      </a:lnTo>
                      <a:lnTo>
                        <a:pt x="14" y="3"/>
                      </a:lnTo>
                      <a:lnTo>
                        <a:pt x="2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" name="Freeform 169"/>
                <p:cNvSpPr>
                  <a:spLocks/>
                </p:cNvSpPr>
                <p:nvPr/>
              </p:nvSpPr>
              <p:spPr bwMode="auto">
                <a:xfrm>
                  <a:off x="3622" y="3451"/>
                  <a:ext cx="2" cy="2"/>
                </a:xfrm>
                <a:custGeom>
                  <a:avLst/>
                  <a:gdLst>
                    <a:gd name="T0" fmla="*/ 1 w 6"/>
                    <a:gd name="T1" fmla="*/ 2 h 8"/>
                    <a:gd name="T2" fmla="*/ 0 w 6"/>
                    <a:gd name="T3" fmla="*/ 1 h 8"/>
                    <a:gd name="T4" fmla="*/ 1 w 6"/>
                    <a:gd name="T5" fmla="*/ 0 h 8"/>
                    <a:gd name="T6" fmla="*/ 1 w 6"/>
                    <a:gd name="T7" fmla="*/ 0 h 8"/>
                    <a:gd name="T8" fmla="*/ 2 w 6"/>
                    <a:gd name="T9" fmla="*/ 1 h 8"/>
                    <a:gd name="T10" fmla="*/ 1 w 6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3" y="8"/>
                      </a:moveTo>
                      <a:lnTo>
                        <a:pt x="0" y="5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" name="Freeform 170"/>
                <p:cNvSpPr>
                  <a:spLocks/>
                </p:cNvSpPr>
                <p:nvPr/>
              </p:nvSpPr>
              <p:spPr bwMode="auto">
                <a:xfrm>
                  <a:off x="3623" y="3449"/>
                  <a:ext cx="3" cy="3"/>
                </a:xfrm>
                <a:custGeom>
                  <a:avLst/>
                  <a:gdLst>
                    <a:gd name="T0" fmla="*/ 1 w 9"/>
                    <a:gd name="T1" fmla="*/ 3 h 13"/>
                    <a:gd name="T2" fmla="*/ 0 w 9"/>
                    <a:gd name="T3" fmla="*/ 3 h 13"/>
                    <a:gd name="T4" fmla="*/ 2 w 9"/>
                    <a:gd name="T5" fmla="*/ 0 h 13"/>
                    <a:gd name="T6" fmla="*/ 3 w 9"/>
                    <a:gd name="T7" fmla="*/ 1 h 13"/>
                    <a:gd name="T8" fmla="*/ 3 w 9"/>
                    <a:gd name="T9" fmla="*/ 1 h 13"/>
                    <a:gd name="T10" fmla="*/ 1 w 9"/>
                    <a:gd name="T11" fmla="*/ 3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13">
                      <a:moveTo>
                        <a:pt x="3" y="13"/>
                      </a:moveTo>
                      <a:lnTo>
                        <a:pt x="0" y="11"/>
                      </a:lnTo>
                      <a:lnTo>
                        <a:pt x="6" y="0"/>
                      </a:lnTo>
                      <a:lnTo>
                        <a:pt x="9" y="3"/>
                      </a:lnTo>
                      <a:lnTo>
                        <a:pt x="3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Freeform 171"/>
                <p:cNvSpPr>
                  <a:spLocks/>
                </p:cNvSpPr>
                <p:nvPr/>
              </p:nvSpPr>
              <p:spPr bwMode="auto">
                <a:xfrm>
                  <a:off x="3625" y="3430"/>
                  <a:ext cx="8" cy="19"/>
                </a:xfrm>
                <a:custGeom>
                  <a:avLst/>
                  <a:gdLst>
                    <a:gd name="T0" fmla="*/ 1 w 26"/>
                    <a:gd name="T1" fmla="*/ 19 h 77"/>
                    <a:gd name="T2" fmla="*/ 0 w 26"/>
                    <a:gd name="T3" fmla="*/ 18 h 77"/>
                    <a:gd name="T4" fmla="*/ 7 w 26"/>
                    <a:gd name="T5" fmla="*/ 0 h 77"/>
                    <a:gd name="T6" fmla="*/ 7 w 26"/>
                    <a:gd name="T7" fmla="*/ 0 h 77"/>
                    <a:gd name="T8" fmla="*/ 8 w 26"/>
                    <a:gd name="T9" fmla="*/ 0 h 77"/>
                    <a:gd name="T10" fmla="*/ 1 w 26"/>
                    <a:gd name="T11" fmla="*/ 19 h 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77">
                      <a:moveTo>
                        <a:pt x="3" y="77"/>
                      </a:moveTo>
                      <a:lnTo>
                        <a:pt x="0" y="74"/>
                      </a:lnTo>
                      <a:lnTo>
                        <a:pt x="23" y="1"/>
                      </a:lnTo>
                      <a:lnTo>
                        <a:pt x="23" y="0"/>
                      </a:lnTo>
                      <a:lnTo>
                        <a:pt x="26" y="2"/>
                      </a:lnTo>
                      <a:lnTo>
                        <a:pt x="3" y="7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" name="Freeform 172"/>
                <p:cNvSpPr>
                  <a:spLocks/>
                </p:cNvSpPr>
                <p:nvPr/>
              </p:nvSpPr>
              <p:spPr bwMode="auto">
                <a:xfrm>
                  <a:off x="3632" y="3395"/>
                  <a:ext cx="19" cy="36"/>
                </a:xfrm>
                <a:custGeom>
                  <a:avLst/>
                  <a:gdLst>
                    <a:gd name="T0" fmla="*/ 1 w 56"/>
                    <a:gd name="T1" fmla="*/ 36 h 142"/>
                    <a:gd name="T2" fmla="*/ 0 w 56"/>
                    <a:gd name="T3" fmla="*/ 35 h 142"/>
                    <a:gd name="T4" fmla="*/ 18 w 56"/>
                    <a:gd name="T5" fmla="*/ 0 h 142"/>
                    <a:gd name="T6" fmla="*/ 18 w 56"/>
                    <a:gd name="T7" fmla="*/ 0 h 142"/>
                    <a:gd name="T8" fmla="*/ 19 w 56"/>
                    <a:gd name="T9" fmla="*/ 1 h 142"/>
                    <a:gd name="T10" fmla="*/ 1 w 56"/>
                    <a:gd name="T11" fmla="*/ 36 h 1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6" h="142">
                      <a:moveTo>
                        <a:pt x="3" y="142"/>
                      </a:moveTo>
                      <a:lnTo>
                        <a:pt x="0" y="140"/>
                      </a:lnTo>
                      <a:lnTo>
                        <a:pt x="53" y="0"/>
                      </a:lnTo>
                      <a:lnTo>
                        <a:pt x="56" y="3"/>
                      </a:lnTo>
                      <a:lnTo>
                        <a:pt x="3" y="14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Freeform 173"/>
                <p:cNvSpPr>
                  <a:spLocks/>
                </p:cNvSpPr>
                <p:nvPr/>
              </p:nvSpPr>
              <p:spPr bwMode="auto">
                <a:xfrm>
                  <a:off x="3650" y="3371"/>
                  <a:ext cx="15" cy="25"/>
                </a:xfrm>
                <a:custGeom>
                  <a:avLst/>
                  <a:gdLst>
                    <a:gd name="T0" fmla="*/ 1 w 45"/>
                    <a:gd name="T1" fmla="*/ 25 h 100"/>
                    <a:gd name="T2" fmla="*/ 0 w 45"/>
                    <a:gd name="T3" fmla="*/ 24 h 100"/>
                    <a:gd name="T4" fmla="*/ 14 w 45"/>
                    <a:gd name="T5" fmla="*/ 0 h 100"/>
                    <a:gd name="T6" fmla="*/ 15 w 45"/>
                    <a:gd name="T7" fmla="*/ 1 h 100"/>
                    <a:gd name="T8" fmla="*/ 15 w 45"/>
                    <a:gd name="T9" fmla="*/ 1 h 100"/>
                    <a:gd name="T10" fmla="*/ 1 w 45"/>
                    <a:gd name="T11" fmla="*/ 25 h 1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5" h="100">
                      <a:moveTo>
                        <a:pt x="3" y="100"/>
                      </a:moveTo>
                      <a:lnTo>
                        <a:pt x="0" y="97"/>
                      </a:lnTo>
                      <a:lnTo>
                        <a:pt x="42" y="0"/>
                      </a:lnTo>
                      <a:lnTo>
                        <a:pt x="45" y="3"/>
                      </a:lnTo>
                      <a:lnTo>
                        <a:pt x="3" y="1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Freeform 174"/>
                <p:cNvSpPr>
                  <a:spLocks/>
                </p:cNvSpPr>
                <p:nvPr/>
              </p:nvSpPr>
              <p:spPr bwMode="auto">
                <a:xfrm>
                  <a:off x="3664" y="3367"/>
                  <a:ext cx="2" cy="5"/>
                </a:xfrm>
                <a:custGeom>
                  <a:avLst/>
                  <a:gdLst>
                    <a:gd name="T0" fmla="*/ 1 w 6"/>
                    <a:gd name="T1" fmla="*/ 5 h 17"/>
                    <a:gd name="T2" fmla="*/ 0 w 6"/>
                    <a:gd name="T3" fmla="*/ 4 h 17"/>
                    <a:gd name="T4" fmla="*/ 1 w 6"/>
                    <a:gd name="T5" fmla="*/ 0 h 17"/>
                    <a:gd name="T6" fmla="*/ 1 w 6"/>
                    <a:gd name="T7" fmla="*/ 0 h 17"/>
                    <a:gd name="T8" fmla="*/ 2 w 6"/>
                    <a:gd name="T9" fmla="*/ 1 h 17"/>
                    <a:gd name="T10" fmla="*/ 1 w 6"/>
                    <a:gd name="T11" fmla="*/ 5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7">
                      <a:moveTo>
                        <a:pt x="3" y="17"/>
                      </a:moveTo>
                      <a:lnTo>
                        <a:pt x="0" y="14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3" y="1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Freeform 175"/>
                <p:cNvSpPr>
                  <a:spLocks/>
                </p:cNvSpPr>
                <p:nvPr/>
              </p:nvSpPr>
              <p:spPr bwMode="auto">
                <a:xfrm>
                  <a:off x="3665" y="3367"/>
                  <a:ext cx="2" cy="1"/>
                </a:xfrm>
                <a:custGeom>
                  <a:avLst/>
                  <a:gdLst>
                    <a:gd name="T0" fmla="*/ 1 w 6"/>
                    <a:gd name="T1" fmla="*/ 1 h 5"/>
                    <a:gd name="T2" fmla="*/ 0 w 6"/>
                    <a:gd name="T3" fmla="*/ 1 h 5"/>
                    <a:gd name="T4" fmla="*/ 1 w 6"/>
                    <a:gd name="T5" fmla="*/ 0 h 5"/>
                    <a:gd name="T6" fmla="*/ 2 w 6"/>
                    <a:gd name="T7" fmla="*/ 1 h 5"/>
                    <a:gd name="T8" fmla="*/ 2 w 6"/>
                    <a:gd name="T9" fmla="*/ 1 h 5"/>
                    <a:gd name="T10" fmla="*/ 1 w 6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3" y="5"/>
                      </a:move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Freeform 176"/>
                <p:cNvSpPr>
                  <a:spLocks/>
                </p:cNvSpPr>
                <p:nvPr/>
              </p:nvSpPr>
              <p:spPr bwMode="auto">
                <a:xfrm>
                  <a:off x="3666" y="3362"/>
                  <a:ext cx="5" cy="5"/>
                </a:xfrm>
                <a:custGeom>
                  <a:avLst/>
                  <a:gdLst>
                    <a:gd name="T0" fmla="*/ 1 w 15"/>
                    <a:gd name="T1" fmla="*/ 5 h 23"/>
                    <a:gd name="T2" fmla="*/ 0 w 15"/>
                    <a:gd name="T3" fmla="*/ 4 h 23"/>
                    <a:gd name="T4" fmla="*/ 4 w 15"/>
                    <a:gd name="T5" fmla="*/ 0 h 23"/>
                    <a:gd name="T6" fmla="*/ 5 w 15"/>
                    <a:gd name="T7" fmla="*/ 1 h 23"/>
                    <a:gd name="T8" fmla="*/ 5 w 15"/>
                    <a:gd name="T9" fmla="*/ 1 h 23"/>
                    <a:gd name="T10" fmla="*/ 1 w 15"/>
                    <a:gd name="T11" fmla="*/ 5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23">
                      <a:moveTo>
                        <a:pt x="3" y="23"/>
                      </a:moveTo>
                      <a:lnTo>
                        <a:pt x="0" y="20"/>
                      </a:lnTo>
                      <a:lnTo>
                        <a:pt x="12" y="0"/>
                      </a:lnTo>
                      <a:lnTo>
                        <a:pt x="15" y="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Freeform 177"/>
                <p:cNvSpPr>
                  <a:spLocks/>
                </p:cNvSpPr>
                <p:nvPr/>
              </p:nvSpPr>
              <p:spPr bwMode="auto">
                <a:xfrm>
                  <a:off x="3670" y="3343"/>
                  <a:ext cx="7" cy="19"/>
                </a:xfrm>
                <a:custGeom>
                  <a:avLst/>
                  <a:gdLst>
                    <a:gd name="T0" fmla="*/ 1 w 21"/>
                    <a:gd name="T1" fmla="*/ 19 h 78"/>
                    <a:gd name="T2" fmla="*/ 0 w 21"/>
                    <a:gd name="T3" fmla="*/ 18 h 78"/>
                    <a:gd name="T4" fmla="*/ 6 w 21"/>
                    <a:gd name="T5" fmla="*/ 0 h 78"/>
                    <a:gd name="T6" fmla="*/ 6 w 21"/>
                    <a:gd name="T7" fmla="*/ 0 h 78"/>
                    <a:gd name="T8" fmla="*/ 7 w 21"/>
                    <a:gd name="T9" fmla="*/ 1 h 78"/>
                    <a:gd name="T10" fmla="*/ 1 w 21"/>
                    <a:gd name="T11" fmla="*/ 19 h 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" h="78">
                      <a:moveTo>
                        <a:pt x="3" y="78"/>
                      </a:moveTo>
                      <a:lnTo>
                        <a:pt x="0" y="75"/>
                      </a:lnTo>
                      <a:lnTo>
                        <a:pt x="17" y="2"/>
                      </a:lnTo>
                      <a:lnTo>
                        <a:pt x="19" y="0"/>
                      </a:lnTo>
                      <a:lnTo>
                        <a:pt x="21" y="5"/>
                      </a:lnTo>
                      <a:lnTo>
                        <a:pt x="3" y="7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Freeform 178"/>
                <p:cNvSpPr>
                  <a:spLocks/>
                </p:cNvSpPr>
                <p:nvPr/>
              </p:nvSpPr>
              <p:spPr bwMode="auto">
                <a:xfrm>
                  <a:off x="3676" y="3343"/>
                  <a:ext cx="2" cy="1"/>
                </a:xfrm>
                <a:custGeom>
                  <a:avLst/>
                  <a:gdLst>
                    <a:gd name="T0" fmla="*/ 1 w 5"/>
                    <a:gd name="T1" fmla="*/ 1 h 5"/>
                    <a:gd name="T2" fmla="*/ 0 w 5"/>
                    <a:gd name="T3" fmla="*/ 0 h 5"/>
                    <a:gd name="T4" fmla="*/ 1 w 5"/>
                    <a:gd name="T5" fmla="*/ 0 h 5"/>
                    <a:gd name="T6" fmla="*/ 2 w 5"/>
                    <a:gd name="T7" fmla="*/ 0 h 5"/>
                    <a:gd name="T8" fmla="*/ 2 w 5"/>
                    <a:gd name="T9" fmla="*/ 1 h 5"/>
                    <a:gd name="T10" fmla="*/ 1 w 5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" name="Freeform 179"/>
                <p:cNvSpPr>
                  <a:spLocks/>
                </p:cNvSpPr>
                <p:nvPr/>
              </p:nvSpPr>
              <p:spPr bwMode="auto">
                <a:xfrm>
                  <a:off x="3677" y="3342"/>
                  <a:ext cx="2" cy="1"/>
                </a:xfrm>
                <a:custGeom>
                  <a:avLst/>
                  <a:gdLst>
                    <a:gd name="T0" fmla="*/ 1 w 5"/>
                    <a:gd name="T1" fmla="*/ 1 h 6"/>
                    <a:gd name="T2" fmla="*/ 0 w 5"/>
                    <a:gd name="T3" fmla="*/ 1 h 6"/>
                    <a:gd name="T4" fmla="*/ 1 w 5"/>
                    <a:gd name="T5" fmla="*/ 0 h 6"/>
                    <a:gd name="T6" fmla="*/ 1 w 5"/>
                    <a:gd name="T7" fmla="*/ 0 h 6"/>
                    <a:gd name="T8" fmla="*/ 2 w 5"/>
                    <a:gd name="T9" fmla="*/ 0 h 6"/>
                    <a:gd name="T10" fmla="*/ 1 w 5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3" y="6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" name="Freeform 180"/>
                <p:cNvSpPr>
                  <a:spLocks/>
                </p:cNvSpPr>
                <p:nvPr/>
              </p:nvSpPr>
              <p:spPr bwMode="auto">
                <a:xfrm>
                  <a:off x="3678" y="3341"/>
                  <a:ext cx="1" cy="1"/>
                </a:xfrm>
                <a:custGeom>
                  <a:avLst/>
                  <a:gdLst>
                    <a:gd name="T0" fmla="*/ 1 w 5"/>
                    <a:gd name="T1" fmla="*/ 1 h 6"/>
                    <a:gd name="T2" fmla="*/ 0 w 5"/>
                    <a:gd name="T3" fmla="*/ 1 h 6"/>
                    <a:gd name="T4" fmla="*/ 0 w 5"/>
                    <a:gd name="T5" fmla="*/ 0 h 6"/>
                    <a:gd name="T6" fmla="*/ 1 w 5"/>
                    <a:gd name="T7" fmla="*/ 0 h 6"/>
                    <a:gd name="T8" fmla="*/ 1 w 5"/>
                    <a:gd name="T9" fmla="*/ 0 h 6"/>
                    <a:gd name="T10" fmla="*/ 1 w 5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3" y="6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Freeform 181"/>
                <p:cNvSpPr>
                  <a:spLocks/>
                </p:cNvSpPr>
                <p:nvPr/>
              </p:nvSpPr>
              <p:spPr bwMode="auto">
                <a:xfrm>
                  <a:off x="3678" y="3326"/>
                  <a:ext cx="9" cy="15"/>
                </a:xfrm>
                <a:custGeom>
                  <a:avLst/>
                  <a:gdLst>
                    <a:gd name="T0" fmla="*/ 1 w 25"/>
                    <a:gd name="T1" fmla="*/ 15 h 61"/>
                    <a:gd name="T2" fmla="*/ 0 w 25"/>
                    <a:gd name="T3" fmla="*/ 15 h 61"/>
                    <a:gd name="T4" fmla="*/ 8 w 25"/>
                    <a:gd name="T5" fmla="*/ 0 h 61"/>
                    <a:gd name="T6" fmla="*/ 8 w 25"/>
                    <a:gd name="T7" fmla="*/ 0 h 61"/>
                    <a:gd name="T8" fmla="*/ 9 w 25"/>
                    <a:gd name="T9" fmla="*/ 1 h 61"/>
                    <a:gd name="T10" fmla="*/ 1 w 25"/>
                    <a:gd name="T11" fmla="*/ 15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" h="61">
                      <a:moveTo>
                        <a:pt x="3" y="61"/>
                      </a:moveTo>
                      <a:lnTo>
                        <a:pt x="0" y="59"/>
                      </a:lnTo>
                      <a:lnTo>
                        <a:pt x="22" y="0"/>
                      </a:lnTo>
                      <a:lnTo>
                        <a:pt x="25" y="3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" name="Freeform 182"/>
                <p:cNvSpPr>
                  <a:spLocks/>
                </p:cNvSpPr>
                <p:nvPr/>
              </p:nvSpPr>
              <p:spPr bwMode="auto">
                <a:xfrm>
                  <a:off x="3686" y="3308"/>
                  <a:ext cx="14" cy="19"/>
                </a:xfrm>
                <a:custGeom>
                  <a:avLst/>
                  <a:gdLst>
                    <a:gd name="T0" fmla="*/ 1 w 44"/>
                    <a:gd name="T1" fmla="*/ 19 h 73"/>
                    <a:gd name="T2" fmla="*/ 0 w 44"/>
                    <a:gd name="T3" fmla="*/ 18 h 73"/>
                    <a:gd name="T4" fmla="*/ 13 w 44"/>
                    <a:gd name="T5" fmla="*/ 0 h 73"/>
                    <a:gd name="T6" fmla="*/ 14 w 44"/>
                    <a:gd name="T7" fmla="*/ 0 h 73"/>
                    <a:gd name="T8" fmla="*/ 14 w 44"/>
                    <a:gd name="T9" fmla="*/ 1 h 73"/>
                    <a:gd name="T10" fmla="*/ 1 w 44"/>
                    <a:gd name="T11" fmla="*/ 19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4" h="73">
                      <a:moveTo>
                        <a:pt x="3" y="73"/>
                      </a:moveTo>
                      <a:lnTo>
                        <a:pt x="0" y="70"/>
                      </a:lnTo>
                      <a:lnTo>
                        <a:pt x="42" y="1"/>
                      </a:lnTo>
                      <a:lnTo>
                        <a:pt x="43" y="0"/>
                      </a:lnTo>
                      <a:lnTo>
                        <a:pt x="44" y="5"/>
                      </a:lnTo>
                      <a:lnTo>
                        <a:pt x="3" y="7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Freeform 183"/>
                <p:cNvSpPr>
                  <a:spLocks/>
                </p:cNvSpPr>
                <p:nvPr/>
              </p:nvSpPr>
              <p:spPr bwMode="auto">
                <a:xfrm>
                  <a:off x="3700" y="3308"/>
                  <a:ext cx="1" cy="2"/>
                </a:xfrm>
                <a:custGeom>
                  <a:avLst/>
                  <a:gdLst>
                    <a:gd name="T0" fmla="*/ 0 w 4"/>
                    <a:gd name="T1" fmla="*/ 2 h 5"/>
                    <a:gd name="T2" fmla="*/ 0 w 4"/>
                    <a:gd name="T3" fmla="*/ 0 h 5"/>
                    <a:gd name="T4" fmla="*/ 1 w 4"/>
                    <a:gd name="T5" fmla="*/ 0 h 5"/>
                    <a:gd name="T6" fmla="*/ 1 w 4"/>
                    <a:gd name="T7" fmla="*/ 0 h 5"/>
                    <a:gd name="T8" fmla="*/ 1 w 4"/>
                    <a:gd name="T9" fmla="*/ 2 h 5"/>
                    <a:gd name="T10" fmla="*/ 0 w 4"/>
                    <a:gd name="T11" fmla="*/ 2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" name="Freeform 184"/>
                <p:cNvSpPr>
                  <a:spLocks/>
                </p:cNvSpPr>
                <p:nvPr/>
              </p:nvSpPr>
              <p:spPr bwMode="auto">
                <a:xfrm>
                  <a:off x="3701" y="3308"/>
                  <a:ext cx="2" cy="2"/>
                </a:xfrm>
                <a:custGeom>
                  <a:avLst/>
                  <a:gdLst>
                    <a:gd name="T0" fmla="*/ 0 w 4"/>
                    <a:gd name="T1" fmla="*/ 2 h 5"/>
                    <a:gd name="T2" fmla="*/ 0 w 4"/>
                    <a:gd name="T3" fmla="*/ 0 h 5"/>
                    <a:gd name="T4" fmla="*/ 2 w 4"/>
                    <a:gd name="T5" fmla="*/ 0 h 5"/>
                    <a:gd name="T6" fmla="*/ 2 w 4"/>
                    <a:gd name="T7" fmla="*/ 2 h 5"/>
                    <a:gd name="T8" fmla="*/ 2 w 4"/>
                    <a:gd name="T9" fmla="*/ 2 h 5"/>
                    <a:gd name="T10" fmla="*/ 0 w 4"/>
                    <a:gd name="T11" fmla="*/ 2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4" y="5"/>
                      </a:lnTo>
                      <a:lnTo>
                        <a:pt x="3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" name="Freeform 185"/>
                <p:cNvSpPr>
                  <a:spLocks/>
                </p:cNvSpPr>
                <p:nvPr/>
              </p:nvSpPr>
              <p:spPr bwMode="auto">
                <a:xfrm>
                  <a:off x="3702" y="3308"/>
                  <a:ext cx="1" cy="2"/>
                </a:xfrm>
                <a:custGeom>
                  <a:avLst/>
                  <a:gdLst>
                    <a:gd name="T0" fmla="*/ 0 w 3"/>
                    <a:gd name="T1" fmla="*/ 2 h 5"/>
                    <a:gd name="T2" fmla="*/ 0 w 3"/>
                    <a:gd name="T3" fmla="*/ 0 h 5"/>
                    <a:gd name="T4" fmla="*/ 0 w 3"/>
                    <a:gd name="T5" fmla="*/ 0 h 5"/>
                    <a:gd name="T6" fmla="*/ 1 w 3"/>
                    <a:gd name="T7" fmla="*/ 1 h 5"/>
                    <a:gd name="T8" fmla="*/ 1 w 3"/>
                    <a:gd name="T9" fmla="*/ 2 h 5"/>
                    <a:gd name="T10" fmla="*/ 0 w 3"/>
                    <a:gd name="T11" fmla="*/ 2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2"/>
                      </a:lnTo>
                      <a:lnTo>
                        <a:pt x="3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Freeform 186"/>
                <p:cNvSpPr>
                  <a:spLocks/>
                </p:cNvSpPr>
                <p:nvPr/>
              </p:nvSpPr>
              <p:spPr bwMode="auto">
                <a:xfrm>
                  <a:off x="3703" y="3308"/>
                  <a:ext cx="1" cy="1"/>
                </a:xfrm>
                <a:custGeom>
                  <a:avLst/>
                  <a:gdLst>
                    <a:gd name="T0" fmla="*/ 0 w 5"/>
                    <a:gd name="T1" fmla="*/ 1 h 4"/>
                    <a:gd name="T2" fmla="*/ 0 w 5"/>
                    <a:gd name="T3" fmla="*/ 1 h 4"/>
                    <a:gd name="T4" fmla="*/ 0 w 5"/>
                    <a:gd name="T5" fmla="*/ 0 h 4"/>
                    <a:gd name="T6" fmla="*/ 1 w 5"/>
                    <a:gd name="T7" fmla="*/ 1 h 4"/>
                    <a:gd name="T8" fmla="*/ 1 w 5"/>
                    <a:gd name="T9" fmla="*/ 1 h 4"/>
                    <a:gd name="T10" fmla="*/ 0 w 5"/>
                    <a:gd name="T11" fmla="*/ 1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">
                      <a:moveTo>
                        <a:pt x="2" y="4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5" y="3"/>
                      </a:lnTo>
                      <a:lnTo>
                        <a:pt x="4" y="3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" name="Freeform 187"/>
                <p:cNvSpPr>
                  <a:spLocks/>
                </p:cNvSpPr>
                <p:nvPr/>
              </p:nvSpPr>
              <p:spPr bwMode="auto">
                <a:xfrm>
                  <a:off x="3703" y="3307"/>
                  <a:ext cx="2" cy="2"/>
                </a:xfrm>
                <a:custGeom>
                  <a:avLst/>
                  <a:gdLst>
                    <a:gd name="T0" fmla="*/ 2 w 5"/>
                    <a:gd name="T1" fmla="*/ 2 h 5"/>
                    <a:gd name="T2" fmla="*/ 0 w 5"/>
                    <a:gd name="T3" fmla="*/ 1 h 5"/>
                    <a:gd name="T4" fmla="*/ 0 w 5"/>
                    <a:gd name="T5" fmla="*/ 0 h 5"/>
                    <a:gd name="T6" fmla="*/ 2 w 5"/>
                    <a:gd name="T7" fmla="*/ 0 h 5"/>
                    <a:gd name="T8" fmla="*/ 2 w 5"/>
                    <a:gd name="T9" fmla="*/ 0 h 5"/>
                    <a:gd name="T10" fmla="*/ 2 w 5"/>
                    <a:gd name="T11" fmla="*/ 2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4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" name="Freeform 188"/>
                <p:cNvSpPr>
                  <a:spLocks/>
                </p:cNvSpPr>
                <p:nvPr/>
              </p:nvSpPr>
              <p:spPr bwMode="auto">
                <a:xfrm>
                  <a:off x="3703" y="3307"/>
                  <a:ext cx="2" cy="1"/>
                </a:xfrm>
                <a:custGeom>
                  <a:avLst/>
                  <a:gdLst>
                    <a:gd name="T0" fmla="*/ 2 w 5"/>
                    <a:gd name="T1" fmla="*/ 1 h 3"/>
                    <a:gd name="T2" fmla="*/ 0 w 5"/>
                    <a:gd name="T3" fmla="*/ 1 h 3"/>
                    <a:gd name="T4" fmla="*/ 0 w 5"/>
                    <a:gd name="T5" fmla="*/ 0 h 3"/>
                    <a:gd name="T6" fmla="*/ 0 w 5"/>
                    <a:gd name="T7" fmla="*/ 0 h 3"/>
                    <a:gd name="T8" fmla="*/ 2 w 5"/>
                    <a:gd name="T9" fmla="*/ 0 h 3"/>
                    <a:gd name="T10" fmla="*/ 2 w 5"/>
                    <a:gd name="T11" fmla="*/ 1 h 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5" y="3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" name="Freeform 189"/>
                <p:cNvSpPr>
                  <a:spLocks/>
                </p:cNvSpPr>
                <p:nvPr/>
              </p:nvSpPr>
              <p:spPr bwMode="auto">
                <a:xfrm>
                  <a:off x="3703" y="3305"/>
                  <a:ext cx="2" cy="2"/>
                </a:xfrm>
                <a:custGeom>
                  <a:avLst/>
                  <a:gdLst>
                    <a:gd name="T0" fmla="*/ 2 w 5"/>
                    <a:gd name="T1" fmla="*/ 2 h 8"/>
                    <a:gd name="T2" fmla="*/ 0 w 5"/>
                    <a:gd name="T3" fmla="*/ 2 h 8"/>
                    <a:gd name="T4" fmla="*/ 0 w 5"/>
                    <a:gd name="T5" fmla="*/ 1 h 8"/>
                    <a:gd name="T6" fmla="*/ 1 w 5"/>
                    <a:gd name="T7" fmla="*/ 0 h 8"/>
                    <a:gd name="T8" fmla="*/ 1 w 5"/>
                    <a:gd name="T9" fmla="*/ 1 h 8"/>
                    <a:gd name="T10" fmla="*/ 2 w 5"/>
                    <a:gd name="T11" fmla="*/ 1 h 8"/>
                    <a:gd name="T12" fmla="*/ 2 w 5"/>
                    <a:gd name="T13" fmla="*/ 2 h 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5" y="8"/>
                      </a:move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" name="Freeform 190"/>
                <p:cNvSpPr>
                  <a:spLocks/>
                </p:cNvSpPr>
                <p:nvPr/>
              </p:nvSpPr>
              <p:spPr bwMode="auto">
                <a:xfrm>
                  <a:off x="3704" y="3305"/>
                  <a:ext cx="1" cy="1"/>
                </a:xfrm>
                <a:custGeom>
                  <a:avLst/>
                  <a:gdLst>
                    <a:gd name="T0" fmla="*/ 0 w 3"/>
                    <a:gd name="T1" fmla="*/ 1 h 6"/>
                    <a:gd name="T2" fmla="*/ 0 w 3"/>
                    <a:gd name="T3" fmla="*/ 1 h 6"/>
                    <a:gd name="T4" fmla="*/ 0 w 3"/>
                    <a:gd name="T5" fmla="*/ 0 h 6"/>
                    <a:gd name="T6" fmla="*/ 1 w 3"/>
                    <a:gd name="T7" fmla="*/ 0 h 6"/>
                    <a:gd name="T8" fmla="*/ 1 w 3"/>
                    <a:gd name="T9" fmla="*/ 1 h 6"/>
                    <a:gd name="T10" fmla="*/ 1 w 3"/>
                    <a:gd name="T11" fmla="*/ 1 h 6"/>
                    <a:gd name="T12" fmla="*/ 1 w 3"/>
                    <a:gd name="T13" fmla="*/ 1 h 6"/>
                    <a:gd name="T14" fmla="*/ 0 w 3"/>
                    <a:gd name="T15" fmla="*/ 1 h 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3"/>
                      </a:lnTo>
                      <a:lnTo>
                        <a:pt x="3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Freeform 191"/>
                <p:cNvSpPr>
                  <a:spLocks/>
                </p:cNvSpPr>
                <p:nvPr/>
              </p:nvSpPr>
              <p:spPr bwMode="auto">
                <a:xfrm>
                  <a:off x="3704" y="3305"/>
                  <a:ext cx="1" cy="1"/>
                </a:xfrm>
                <a:custGeom>
                  <a:avLst/>
                  <a:gdLst>
                    <a:gd name="T0" fmla="*/ 1 w 3"/>
                    <a:gd name="T1" fmla="*/ 1 h 4"/>
                    <a:gd name="T2" fmla="*/ 0 w 3"/>
                    <a:gd name="T3" fmla="*/ 1 h 4"/>
                    <a:gd name="T4" fmla="*/ 0 w 3"/>
                    <a:gd name="T5" fmla="*/ 1 h 4"/>
                    <a:gd name="T6" fmla="*/ 0 w 3"/>
                    <a:gd name="T7" fmla="*/ 0 h 4"/>
                    <a:gd name="T8" fmla="*/ 0 w 3"/>
                    <a:gd name="T9" fmla="*/ 0 h 4"/>
                    <a:gd name="T10" fmla="*/ 1 w 3"/>
                    <a:gd name="T11" fmla="*/ 1 h 4"/>
                    <a:gd name="T12" fmla="*/ 1 w 3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" h="4">
                      <a:moveTo>
                        <a:pt x="2" y="4"/>
                      </a:move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3" y="3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" name="Freeform 192"/>
                <p:cNvSpPr>
                  <a:spLocks/>
                </p:cNvSpPr>
                <p:nvPr/>
              </p:nvSpPr>
              <p:spPr bwMode="auto">
                <a:xfrm>
                  <a:off x="3705" y="3304"/>
                  <a:ext cx="1" cy="1"/>
                </a:xfrm>
                <a:custGeom>
                  <a:avLst/>
                  <a:gdLst>
                    <a:gd name="T0" fmla="*/ 0 w 5"/>
                    <a:gd name="T1" fmla="*/ 1 h 5"/>
                    <a:gd name="T2" fmla="*/ 0 w 5"/>
                    <a:gd name="T3" fmla="*/ 0 h 5"/>
                    <a:gd name="T4" fmla="*/ 0 w 5"/>
                    <a:gd name="T5" fmla="*/ 0 h 5"/>
                    <a:gd name="T6" fmla="*/ 1 w 5"/>
                    <a:gd name="T7" fmla="*/ 0 h 5"/>
                    <a:gd name="T8" fmla="*/ 1 w 5"/>
                    <a:gd name="T9" fmla="*/ 0 h 5"/>
                    <a:gd name="T10" fmla="*/ 0 w 5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2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5" y="1"/>
                      </a:lnTo>
                      <a:lnTo>
                        <a:pt x="4" y="2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Freeform 193"/>
                <p:cNvSpPr>
                  <a:spLocks/>
                </p:cNvSpPr>
                <p:nvPr/>
              </p:nvSpPr>
              <p:spPr bwMode="auto">
                <a:xfrm>
                  <a:off x="3705" y="3304"/>
                  <a:ext cx="1" cy="1"/>
                </a:xfrm>
                <a:custGeom>
                  <a:avLst/>
                  <a:gdLst>
                    <a:gd name="T0" fmla="*/ 1 w 4"/>
                    <a:gd name="T1" fmla="*/ 1 h 3"/>
                    <a:gd name="T2" fmla="*/ 0 w 4"/>
                    <a:gd name="T3" fmla="*/ 1 h 3"/>
                    <a:gd name="T4" fmla="*/ 0 w 4"/>
                    <a:gd name="T5" fmla="*/ 0 h 3"/>
                    <a:gd name="T6" fmla="*/ 0 w 4"/>
                    <a:gd name="T7" fmla="*/ 0 h 3"/>
                    <a:gd name="T8" fmla="*/ 1 w 4"/>
                    <a:gd name="T9" fmla="*/ 0 h 3"/>
                    <a:gd name="T10" fmla="*/ 1 w 4"/>
                    <a:gd name="T11" fmla="*/ 1 h 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194"/>
                <p:cNvSpPr>
                  <a:spLocks/>
                </p:cNvSpPr>
                <p:nvPr/>
              </p:nvSpPr>
              <p:spPr bwMode="auto">
                <a:xfrm>
                  <a:off x="3705" y="3299"/>
                  <a:ext cx="2" cy="5"/>
                </a:xfrm>
                <a:custGeom>
                  <a:avLst/>
                  <a:gdLst>
                    <a:gd name="T0" fmla="*/ 1 w 6"/>
                    <a:gd name="T1" fmla="*/ 5 h 18"/>
                    <a:gd name="T2" fmla="*/ 0 w 6"/>
                    <a:gd name="T3" fmla="*/ 5 h 18"/>
                    <a:gd name="T4" fmla="*/ 1 w 6"/>
                    <a:gd name="T5" fmla="*/ 0 h 18"/>
                    <a:gd name="T6" fmla="*/ 2 w 6"/>
                    <a:gd name="T7" fmla="*/ 0 h 18"/>
                    <a:gd name="T8" fmla="*/ 2 w 6"/>
                    <a:gd name="T9" fmla="*/ 0 h 18"/>
                    <a:gd name="T10" fmla="*/ 1 w 6"/>
                    <a:gd name="T11" fmla="*/ 5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8">
                      <a:moveTo>
                        <a:pt x="4" y="18"/>
                      </a:moveTo>
                      <a:lnTo>
                        <a:pt x="0" y="18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195"/>
                <p:cNvSpPr>
                  <a:spLocks/>
                </p:cNvSpPr>
                <p:nvPr/>
              </p:nvSpPr>
              <p:spPr bwMode="auto">
                <a:xfrm>
                  <a:off x="3705" y="3296"/>
                  <a:ext cx="2" cy="3"/>
                </a:xfrm>
                <a:custGeom>
                  <a:avLst/>
                  <a:gdLst>
                    <a:gd name="T0" fmla="*/ 2 w 5"/>
                    <a:gd name="T1" fmla="*/ 3 h 14"/>
                    <a:gd name="T2" fmla="*/ 0 w 5"/>
                    <a:gd name="T3" fmla="*/ 3 h 14"/>
                    <a:gd name="T4" fmla="*/ 0 w 5"/>
                    <a:gd name="T5" fmla="*/ 0 h 14"/>
                    <a:gd name="T6" fmla="*/ 0 w 5"/>
                    <a:gd name="T7" fmla="*/ 0 h 14"/>
                    <a:gd name="T8" fmla="*/ 2 w 5"/>
                    <a:gd name="T9" fmla="*/ 0 h 14"/>
                    <a:gd name="T10" fmla="*/ 2 w 5"/>
                    <a:gd name="T11" fmla="*/ 3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lnTo>
                        <a:pt x="1" y="1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196"/>
                <p:cNvSpPr>
                  <a:spLocks/>
                </p:cNvSpPr>
                <p:nvPr/>
              </p:nvSpPr>
              <p:spPr bwMode="auto">
                <a:xfrm>
                  <a:off x="3704" y="3285"/>
                  <a:ext cx="3" cy="11"/>
                </a:xfrm>
                <a:custGeom>
                  <a:avLst/>
                  <a:gdLst>
                    <a:gd name="T0" fmla="*/ 3 w 7"/>
                    <a:gd name="T1" fmla="*/ 11 h 43"/>
                    <a:gd name="T2" fmla="*/ 1 w 7"/>
                    <a:gd name="T3" fmla="*/ 11 h 43"/>
                    <a:gd name="T4" fmla="*/ 0 w 7"/>
                    <a:gd name="T5" fmla="*/ 0 h 43"/>
                    <a:gd name="T6" fmla="*/ 0 w 7"/>
                    <a:gd name="T7" fmla="*/ 0 h 43"/>
                    <a:gd name="T8" fmla="*/ 2 w 7"/>
                    <a:gd name="T9" fmla="*/ 0 h 43"/>
                    <a:gd name="T10" fmla="*/ 3 w 7"/>
                    <a:gd name="T11" fmla="*/ 11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7" y="43"/>
                      </a:moveTo>
                      <a:lnTo>
                        <a:pt x="3" y="4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197"/>
                <p:cNvSpPr>
                  <a:spLocks/>
                </p:cNvSpPr>
                <p:nvPr/>
              </p:nvSpPr>
              <p:spPr bwMode="auto">
                <a:xfrm>
                  <a:off x="3704" y="3264"/>
                  <a:ext cx="4" cy="21"/>
                </a:xfrm>
                <a:custGeom>
                  <a:avLst/>
                  <a:gdLst>
                    <a:gd name="T0" fmla="*/ 1 w 12"/>
                    <a:gd name="T1" fmla="*/ 21 h 83"/>
                    <a:gd name="T2" fmla="*/ 0 w 12"/>
                    <a:gd name="T3" fmla="*/ 21 h 83"/>
                    <a:gd name="T4" fmla="*/ 3 w 12"/>
                    <a:gd name="T5" fmla="*/ 1 h 83"/>
                    <a:gd name="T6" fmla="*/ 3 w 12"/>
                    <a:gd name="T7" fmla="*/ 0 h 83"/>
                    <a:gd name="T8" fmla="*/ 4 w 12"/>
                    <a:gd name="T9" fmla="*/ 1 h 83"/>
                    <a:gd name="T10" fmla="*/ 1 w 12"/>
                    <a:gd name="T11" fmla="*/ 21 h 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83">
                      <a:moveTo>
                        <a:pt x="4" y="83"/>
                      </a:moveTo>
                      <a:lnTo>
                        <a:pt x="0" y="83"/>
                      </a:lnTo>
                      <a:lnTo>
                        <a:pt x="8" y="3"/>
                      </a:lnTo>
                      <a:lnTo>
                        <a:pt x="10" y="0"/>
                      </a:lnTo>
                      <a:lnTo>
                        <a:pt x="12" y="4"/>
                      </a:lnTo>
                      <a:lnTo>
                        <a:pt x="4" y="8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Freeform 198"/>
                <p:cNvSpPr>
                  <a:spLocks/>
                </p:cNvSpPr>
                <p:nvPr/>
              </p:nvSpPr>
              <p:spPr bwMode="auto">
                <a:xfrm>
                  <a:off x="3708" y="3264"/>
                  <a:ext cx="2" cy="1"/>
                </a:xfrm>
                <a:custGeom>
                  <a:avLst/>
                  <a:gdLst>
                    <a:gd name="T0" fmla="*/ 1 w 7"/>
                    <a:gd name="T1" fmla="*/ 1 h 6"/>
                    <a:gd name="T2" fmla="*/ 0 w 7"/>
                    <a:gd name="T3" fmla="*/ 0 h 6"/>
                    <a:gd name="T4" fmla="*/ 2 w 7"/>
                    <a:gd name="T5" fmla="*/ 0 h 6"/>
                    <a:gd name="T6" fmla="*/ 2 w 7"/>
                    <a:gd name="T7" fmla="*/ 0 h 6"/>
                    <a:gd name="T8" fmla="*/ 2 w 7"/>
                    <a:gd name="T9" fmla="*/ 1 h 6"/>
                    <a:gd name="T10" fmla="*/ 1 w 7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6">
                      <a:moveTo>
                        <a:pt x="2" y="6"/>
                      </a:move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7" y="5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Freeform 199"/>
                <p:cNvSpPr>
                  <a:spLocks/>
                </p:cNvSpPr>
                <p:nvPr/>
              </p:nvSpPr>
              <p:spPr bwMode="auto">
                <a:xfrm>
                  <a:off x="3710" y="3264"/>
                  <a:ext cx="2" cy="1"/>
                </a:xfrm>
                <a:custGeom>
                  <a:avLst/>
                  <a:gdLst>
                    <a:gd name="T0" fmla="*/ 0 w 6"/>
                    <a:gd name="T1" fmla="*/ 1 h 5"/>
                    <a:gd name="T2" fmla="*/ 0 w 6"/>
                    <a:gd name="T3" fmla="*/ 0 h 5"/>
                    <a:gd name="T4" fmla="*/ 1 w 6"/>
                    <a:gd name="T5" fmla="*/ 0 h 5"/>
                    <a:gd name="T6" fmla="*/ 2 w 6"/>
                    <a:gd name="T7" fmla="*/ 0 h 5"/>
                    <a:gd name="T8" fmla="*/ 2 w 6"/>
                    <a:gd name="T9" fmla="*/ 1 h 5"/>
                    <a:gd name="T10" fmla="*/ 0 w 6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1" y="5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6" y="2"/>
                      </a:lnTo>
                      <a:lnTo>
                        <a:pt x="5" y="4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Freeform 200"/>
                <p:cNvSpPr>
                  <a:spLocks/>
                </p:cNvSpPr>
                <p:nvPr/>
              </p:nvSpPr>
              <p:spPr bwMode="auto">
                <a:xfrm>
                  <a:off x="3711" y="3256"/>
                  <a:ext cx="5" cy="8"/>
                </a:xfrm>
                <a:custGeom>
                  <a:avLst/>
                  <a:gdLst>
                    <a:gd name="T0" fmla="*/ 1 w 17"/>
                    <a:gd name="T1" fmla="*/ 8 h 32"/>
                    <a:gd name="T2" fmla="*/ 0 w 17"/>
                    <a:gd name="T3" fmla="*/ 8 h 32"/>
                    <a:gd name="T4" fmla="*/ 4 w 17"/>
                    <a:gd name="T5" fmla="*/ 1 h 32"/>
                    <a:gd name="T6" fmla="*/ 5 w 17"/>
                    <a:gd name="T7" fmla="*/ 0 h 32"/>
                    <a:gd name="T8" fmla="*/ 5 w 17"/>
                    <a:gd name="T9" fmla="*/ 2 h 32"/>
                    <a:gd name="T10" fmla="*/ 1 w 17"/>
                    <a:gd name="T11" fmla="*/ 8 h 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" h="32">
                      <a:moveTo>
                        <a:pt x="3" y="32"/>
                      </a:moveTo>
                      <a:lnTo>
                        <a:pt x="0" y="30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17" y="6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Freeform 201"/>
                <p:cNvSpPr>
                  <a:spLocks/>
                </p:cNvSpPr>
                <p:nvPr/>
              </p:nvSpPr>
              <p:spPr bwMode="auto">
                <a:xfrm>
                  <a:off x="3716" y="3256"/>
                  <a:ext cx="2" cy="2"/>
                </a:xfrm>
                <a:custGeom>
                  <a:avLst/>
                  <a:gdLst>
                    <a:gd name="T0" fmla="*/ 0 w 5"/>
                    <a:gd name="T1" fmla="*/ 2 h 6"/>
                    <a:gd name="T2" fmla="*/ 0 w 5"/>
                    <a:gd name="T3" fmla="*/ 0 h 6"/>
                    <a:gd name="T4" fmla="*/ 1 w 5"/>
                    <a:gd name="T5" fmla="*/ 0 h 6"/>
                    <a:gd name="T6" fmla="*/ 2 w 5"/>
                    <a:gd name="T7" fmla="*/ 1 h 6"/>
                    <a:gd name="T8" fmla="*/ 2 w 5"/>
                    <a:gd name="T9" fmla="*/ 2 h 6"/>
                    <a:gd name="T10" fmla="*/ 0 w 5"/>
                    <a:gd name="T11" fmla="*/ 2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1" y="6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4"/>
                      </a:lnTo>
                      <a:lnTo>
                        <a:pt x="4" y="6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" name="Freeform 202"/>
                <p:cNvSpPr>
                  <a:spLocks/>
                </p:cNvSpPr>
                <p:nvPr/>
              </p:nvSpPr>
              <p:spPr bwMode="auto">
                <a:xfrm>
                  <a:off x="3717" y="3256"/>
                  <a:ext cx="1" cy="1"/>
                </a:xfrm>
                <a:custGeom>
                  <a:avLst/>
                  <a:gdLst>
                    <a:gd name="T0" fmla="*/ 1 w 4"/>
                    <a:gd name="T1" fmla="*/ 1 h 5"/>
                    <a:gd name="T2" fmla="*/ 0 w 4"/>
                    <a:gd name="T3" fmla="*/ 0 h 5"/>
                    <a:gd name="T4" fmla="*/ 1 w 4"/>
                    <a:gd name="T5" fmla="*/ 0 h 5"/>
                    <a:gd name="T6" fmla="*/ 1 w 4"/>
                    <a:gd name="T7" fmla="*/ 0 h 5"/>
                    <a:gd name="T8" fmla="*/ 1 w 4"/>
                    <a:gd name="T9" fmla="*/ 1 h 5"/>
                    <a:gd name="T10" fmla="*/ 1 w 4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2" y="5"/>
                      </a:move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Freeform 203"/>
                <p:cNvSpPr>
                  <a:spLocks/>
                </p:cNvSpPr>
                <p:nvPr/>
              </p:nvSpPr>
              <p:spPr bwMode="auto">
                <a:xfrm>
                  <a:off x="3718" y="3256"/>
                  <a:ext cx="1" cy="1"/>
                </a:xfrm>
                <a:custGeom>
                  <a:avLst/>
                  <a:gdLst>
                    <a:gd name="T0" fmla="*/ 1 w 4"/>
                    <a:gd name="T1" fmla="*/ 1 h 4"/>
                    <a:gd name="T2" fmla="*/ 0 w 4"/>
                    <a:gd name="T3" fmla="*/ 0 h 4"/>
                    <a:gd name="T4" fmla="*/ 0 w 4"/>
                    <a:gd name="T5" fmla="*/ 0 h 4"/>
                    <a:gd name="T6" fmla="*/ 1 w 4"/>
                    <a:gd name="T7" fmla="*/ 0 h 4"/>
                    <a:gd name="T8" fmla="*/ 1 w 4"/>
                    <a:gd name="T9" fmla="*/ 0 h 4"/>
                    <a:gd name="T10" fmla="*/ 1 w 4"/>
                    <a:gd name="T11" fmla="*/ 1 h 4"/>
                    <a:gd name="T12" fmla="*/ 1 w 4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2" y="4"/>
                      </a:move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1"/>
                      </a:lnTo>
                      <a:lnTo>
                        <a:pt x="4" y="1"/>
                      </a:lnTo>
                      <a:lnTo>
                        <a:pt x="3" y="2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Freeform 204"/>
                <p:cNvSpPr>
                  <a:spLocks/>
                </p:cNvSpPr>
                <p:nvPr/>
              </p:nvSpPr>
              <p:spPr bwMode="auto">
                <a:xfrm>
                  <a:off x="3718" y="3255"/>
                  <a:ext cx="1" cy="1"/>
                </a:xfrm>
                <a:custGeom>
                  <a:avLst/>
                  <a:gdLst>
                    <a:gd name="T0" fmla="*/ 1 w 4"/>
                    <a:gd name="T1" fmla="*/ 1 h 4"/>
                    <a:gd name="T2" fmla="*/ 1 w 4"/>
                    <a:gd name="T3" fmla="*/ 1 h 4"/>
                    <a:gd name="T4" fmla="*/ 0 w 4"/>
                    <a:gd name="T5" fmla="*/ 1 h 4"/>
                    <a:gd name="T6" fmla="*/ 0 w 4"/>
                    <a:gd name="T7" fmla="*/ 0 h 4"/>
                    <a:gd name="T8" fmla="*/ 1 w 4"/>
                    <a:gd name="T9" fmla="*/ 0 h 4"/>
                    <a:gd name="T10" fmla="*/ 1 w 4"/>
                    <a:gd name="T11" fmla="*/ 0 h 4"/>
                    <a:gd name="T12" fmla="*/ 1 w 4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4" y="4"/>
                      </a:move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Freeform 205"/>
                <p:cNvSpPr>
                  <a:spLocks/>
                </p:cNvSpPr>
                <p:nvPr/>
              </p:nvSpPr>
              <p:spPr bwMode="auto">
                <a:xfrm>
                  <a:off x="3717" y="3252"/>
                  <a:ext cx="2" cy="3"/>
                </a:xfrm>
                <a:custGeom>
                  <a:avLst/>
                  <a:gdLst>
                    <a:gd name="T0" fmla="*/ 2 w 5"/>
                    <a:gd name="T1" fmla="*/ 3 h 11"/>
                    <a:gd name="T2" fmla="*/ 0 w 5"/>
                    <a:gd name="T3" fmla="*/ 3 h 11"/>
                    <a:gd name="T4" fmla="*/ 0 w 5"/>
                    <a:gd name="T5" fmla="*/ 0 h 11"/>
                    <a:gd name="T6" fmla="*/ 0 w 5"/>
                    <a:gd name="T7" fmla="*/ 0 h 11"/>
                    <a:gd name="T8" fmla="*/ 2 w 5"/>
                    <a:gd name="T9" fmla="*/ 0 h 11"/>
                    <a:gd name="T10" fmla="*/ 2 w 5"/>
                    <a:gd name="T11" fmla="*/ 3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1">
                      <a:moveTo>
                        <a:pt x="5" y="11"/>
                      </a:moveTo>
                      <a:lnTo>
                        <a:pt x="1" y="1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Freeform 206"/>
                <p:cNvSpPr>
                  <a:spLocks/>
                </p:cNvSpPr>
                <p:nvPr/>
              </p:nvSpPr>
              <p:spPr bwMode="auto">
                <a:xfrm>
                  <a:off x="3717" y="3251"/>
                  <a:ext cx="2" cy="1"/>
                </a:xfrm>
                <a:custGeom>
                  <a:avLst/>
                  <a:gdLst>
                    <a:gd name="T0" fmla="*/ 2 w 4"/>
                    <a:gd name="T1" fmla="*/ 1 h 5"/>
                    <a:gd name="T2" fmla="*/ 0 w 4"/>
                    <a:gd name="T3" fmla="*/ 1 h 5"/>
                    <a:gd name="T4" fmla="*/ 0 w 4"/>
                    <a:gd name="T5" fmla="*/ 0 h 5"/>
                    <a:gd name="T6" fmla="*/ 1 w 4"/>
                    <a:gd name="T7" fmla="*/ 0 h 5"/>
                    <a:gd name="T8" fmla="*/ 2 w 4"/>
                    <a:gd name="T9" fmla="*/ 1 h 5"/>
                    <a:gd name="T10" fmla="*/ 2 w 4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4" y="5"/>
                      </a:moveTo>
                      <a:lnTo>
                        <a:pt x="0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4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Freeform 207"/>
                <p:cNvSpPr>
                  <a:spLocks/>
                </p:cNvSpPr>
                <p:nvPr/>
              </p:nvSpPr>
              <p:spPr bwMode="auto">
                <a:xfrm>
                  <a:off x="3718" y="3249"/>
                  <a:ext cx="4" cy="3"/>
                </a:xfrm>
                <a:custGeom>
                  <a:avLst/>
                  <a:gdLst>
                    <a:gd name="T0" fmla="*/ 1 w 14"/>
                    <a:gd name="T1" fmla="*/ 3 h 11"/>
                    <a:gd name="T2" fmla="*/ 0 w 14"/>
                    <a:gd name="T3" fmla="*/ 2 h 11"/>
                    <a:gd name="T4" fmla="*/ 3 w 14"/>
                    <a:gd name="T5" fmla="*/ 0 h 11"/>
                    <a:gd name="T6" fmla="*/ 4 w 14"/>
                    <a:gd name="T7" fmla="*/ 1 h 11"/>
                    <a:gd name="T8" fmla="*/ 4 w 14"/>
                    <a:gd name="T9" fmla="*/ 1 h 11"/>
                    <a:gd name="T10" fmla="*/ 1 w 14"/>
                    <a:gd name="T11" fmla="*/ 3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11">
                      <a:moveTo>
                        <a:pt x="3" y="11"/>
                      </a:moveTo>
                      <a:lnTo>
                        <a:pt x="0" y="8"/>
                      </a:lnTo>
                      <a:lnTo>
                        <a:pt x="12" y="0"/>
                      </a:lnTo>
                      <a:lnTo>
                        <a:pt x="14" y="3"/>
                      </a:lnTo>
                      <a:lnTo>
                        <a:pt x="14" y="4"/>
                      </a:lnTo>
                      <a:lnTo>
                        <a:pt x="3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" name="Freeform 208"/>
                <p:cNvSpPr>
                  <a:spLocks/>
                </p:cNvSpPr>
                <p:nvPr/>
              </p:nvSpPr>
              <p:spPr bwMode="auto">
                <a:xfrm>
                  <a:off x="3722" y="3248"/>
                  <a:ext cx="1" cy="2"/>
                </a:xfrm>
                <a:custGeom>
                  <a:avLst/>
                  <a:gdLst>
                    <a:gd name="T0" fmla="*/ 1 w 4"/>
                    <a:gd name="T1" fmla="*/ 2 h 7"/>
                    <a:gd name="T2" fmla="*/ 0 w 4"/>
                    <a:gd name="T3" fmla="*/ 1 h 7"/>
                    <a:gd name="T4" fmla="*/ 1 w 4"/>
                    <a:gd name="T5" fmla="*/ 0 h 7"/>
                    <a:gd name="T6" fmla="*/ 1 w 4"/>
                    <a:gd name="T7" fmla="*/ 0 h 7"/>
                    <a:gd name="T8" fmla="*/ 1 w 4"/>
                    <a:gd name="T9" fmla="*/ 1 h 7"/>
                    <a:gd name="T10" fmla="*/ 1 w 4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7">
                      <a:moveTo>
                        <a:pt x="2" y="7"/>
                      </a:move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4" y="5"/>
                      </a:lnTo>
                      <a:lnTo>
                        <a:pt x="2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Freeform 209"/>
                <p:cNvSpPr>
                  <a:spLocks/>
                </p:cNvSpPr>
                <p:nvPr/>
              </p:nvSpPr>
              <p:spPr bwMode="auto">
                <a:xfrm>
                  <a:off x="3723" y="3248"/>
                  <a:ext cx="1" cy="1"/>
                </a:xfrm>
                <a:custGeom>
                  <a:avLst/>
                  <a:gdLst>
                    <a:gd name="T0" fmla="*/ 0 w 4"/>
                    <a:gd name="T1" fmla="*/ 1 h 6"/>
                    <a:gd name="T2" fmla="*/ 0 w 4"/>
                    <a:gd name="T3" fmla="*/ 0 h 6"/>
                    <a:gd name="T4" fmla="*/ 1 w 4"/>
                    <a:gd name="T5" fmla="*/ 0 h 6"/>
                    <a:gd name="T6" fmla="*/ 1 w 4"/>
                    <a:gd name="T7" fmla="*/ 0 h 6"/>
                    <a:gd name="T8" fmla="*/ 1 w 4"/>
                    <a:gd name="T9" fmla="*/ 1 h 6"/>
                    <a:gd name="T10" fmla="*/ 0 w 4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1" y="6"/>
                      </a:move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Freeform 210"/>
                <p:cNvSpPr>
                  <a:spLocks/>
                </p:cNvSpPr>
                <p:nvPr/>
              </p:nvSpPr>
              <p:spPr bwMode="auto">
                <a:xfrm>
                  <a:off x="3724" y="3247"/>
                  <a:ext cx="2" cy="2"/>
                </a:xfrm>
                <a:custGeom>
                  <a:avLst/>
                  <a:gdLst>
                    <a:gd name="T0" fmla="*/ 0 w 6"/>
                    <a:gd name="T1" fmla="*/ 2 h 6"/>
                    <a:gd name="T2" fmla="*/ 0 w 6"/>
                    <a:gd name="T3" fmla="*/ 0 h 6"/>
                    <a:gd name="T4" fmla="*/ 2 w 6"/>
                    <a:gd name="T5" fmla="*/ 0 h 6"/>
                    <a:gd name="T6" fmla="*/ 2 w 6"/>
                    <a:gd name="T7" fmla="*/ 0 h 6"/>
                    <a:gd name="T8" fmla="*/ 2 w 6"/>
                    <a:gd name="T9" fmla="*/ 2 h 6"/>
                    <a:gd name="T10" fmla="*/ 0 w 6"/>
                    <a:gd name="T11" fmla="*/ 2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0" y="6"/>
                      </a:moveTo>
                      <a:lnTo>
                        <a:pt x="0" y="1"/>
                      </a:lnTo>
                      <a:lnTo>
                        <a:pt x="6" y="0"/>
                      </a:lnTo>
                      <a:lnTo>
                        <a:pt x="6" y="5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Freeform 211"/>
                <p:cNvSpPr>
                  <a:spLocks/>
                </p:cNvSpPr>
                <p:nvPr/>
              </p:nvSpPr>
              <p:spPr bwMode="auto">
                <a:xfrm>
                  <a:off x="3726" y="3247"/>
                  <a:ext cx="12" cy="3"/>
                </a:xfrm>
                <a:custGeom>
                  <a:avLst/>
                  <a:gdLst>
                    <a:gd name="T0" fmla="*/ 0 w 37"/>
                    <a:gd name="T1" fmla="*/ 2 h 10"/>
                    <a:gd name="T2" fmla="*/ 0 w 37"/>
                    <a:gd name="T3" fmla="*/ 0 h 10"/>
                    <a:gd name="T4" fmla="*/ 12 w 37"/>
                    <a:gd name="T5" fmla="*/ 2 h 10"/>
                    <a:gd name="T6" fmla="*/ 12 w 37"/>
                    <a:gd name="T7" fmla="*/ 2 h 10"/>
                    <a:gd name="T8" fmla="*/ 11 w 37"/>
                    <a:gd name="T9" fmla="*/ 3 h 10"/>
                    <a:gd name="T10" fmla="*/ 0 w 37"/>
                    <a:gd name="T11" fmla="*/ 2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7" h="10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36" y="5"/>
                      </a:lnTo>
                      <a:lnTo>
                        <a:pt x="37" y="6"/>
                      </a:lnTo>
                      <a:lnTo>
                        <a:pt x="35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" name="Freeform 212"/>
                <p:cNvSpPr>
                  <a:spLocks/>
                </p:cNvSpPr>
                <p:nvPr/>
              </p:nvSpPr>
              <p:spPr bwMode="auto">
                <a:xfrm>
                  <a:off x="3738" y="3249"/>
                  <a:ext cx="13" cy="10"/>
                </a:xfrm>
                <a:custGeom>
                  <a:avLst/>
                  <a:gdLst>
                    <a:gd name="T0" fmla="*/ 0 w 39"/>
                    <a:gd name="T1" fmla="*/ 1 h 40"/>
                    <a:gd name="T2" fmla="*/ 1 w 39"/>
                    <a:gd name="T3" fmla="*/ 0 h 40"/>
                    <a:gd name="T4" fmla="*/ 13 w 39"/>
                    <a:gd name="T5" fmla="*/ 9 h 40"/>
                    <a:gd name="T6" fmla="*/ 13 w 39"/>
                    <a:gd name="T7" fmla="*/ 10 h 40"/>
                    <a:gd name="T8" fmla="*/ 12 w 39"/>
                    <a:gd name="T9" fmla="*/ 10 h 40"/>
                    <a:gd name="T10" fmla="*/ 0 w 39"/>
                    <a:gd name="T11" fmla="*/ 1 h 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9" h="40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38" y="37"/>
                      </a:lnTo>
                      <a:lnTo>
                        <a:pt x="39" y="39"/>
                      </a:lnTo>
                      <a:lnTo>
                        <a:pt x="35" y="4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Freeform 213"/>
                <p:cNvSpPr>
                  <a:spLocks/>
                </p:cNvSpPr>
                <p:nvPr/>
              </p:nvSpPr>
              <p:spPr bwMode="auto">
                <a:xfrm>
                  <a:off x="3749" y="3259"/>
                  <a:ext cx="2" cy="3"/>
                </a:xfrm>
                <a:custGeom>
                  <a:avLst/>
                  <a:gdLst>
                    <a:gd name="T0" fmla="*/ 0 w 5"/>
                    <a:gd name="T1" fmla="*/ 0 h 13"/>
                    <a:gd name="T2" fmla="*/ 2 w 5"/>
                    <a:gd name="T3" fmla="*/ 0 h 13"/>
                    <a:gd name="T4" fmla="*/ 2 w 5"/>
                    <a:gd name="T5" fmla="*/ 2 h 13"/>
                    <a:gd name="T6" fmla="*/ 1 w 5"/>
                    <a:gd name="T7" fmla="*/ 3 h 13"/>
                    <a:gd name="T8" fmla="*/ 0 w 5"/>
                    <a:gd name="T9" fmla="*/ 2 h 13"/>
                    <a:gd name="T10" fmla="*/ 0 w 5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3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5" y="8"/>
                      </a:lnTo>
                      <a:lnTo>
                        <a:pt x="3" y="13"/>
                      </a:lnTo>
                      <a:lnTo>
                        <a:pt x="1" y="1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Freeform 214"/>
                <p:cNvSpPr>
                  <a:spLocks/>
                </p:cNvSpPr>
                <p:nvPr/>
              </p:nvSpPr>
              <p:spPr bwMode="auto">
                <a:xfrm>
                  <a:off x="3750" y="3261"/>
                  <a:ext cx="4" cy="1"/>
                </a:xfrm>
                <a:custGeom>
                  <a:avLst/>
                  <a:gdLst>
                    <a:gd name="T0" fmla="*/ 0 w 11"/>
                    <a:gd name="T1" fmla="*/ 1 h 5"/>
                    <a:gd name="T2" fmla="*/ 1 w 11"/>
                    <a:gd name="T3" fmla="*/ 0 h 5"/>
                    <a:gd name="T4" fmla="*/ 3 w 11"/>
                    <a:gd name="T5" fmla="*/ 0 h 5"/>
                    <a:gd name="T6" fmla="*/ 4 w 11"/>
                    <a:gd name="T7" fmla="*/ 1 h 5"/>
                    <a:gd name="T8" fmla="*/ 3 w 11"/>
                    <a:gd name="T9" fmla="*/ 1 h 5"/>
                    <a:gd name="T10" fmla="*/ 0 w 11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0" y="5"/>
                      </a:move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11" y="4"/>
                      </a:lnTo>
                      <a:lnTo>
                        <a:pt x="9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Freeform 215"/>
                <p:cNvSpPr>
                  <a:spLocks/>
                </p:cNvSpPr>
                <p:nvPr/>
              </p:nvSpPr>
              <p:spPr bwMode="auto">
                <a:xfrm>
                  <a:off x="3753" y="3258"/>
                  <a:ext cx="2" cy="4"/>
                </a:xfrm>
                <a:custGeom>
                  <a:avLst/>
                  <a:gdLst>
                    <a:gd name="T0" fmla="*/ 1 w 5"/>
                    <a:gd name="T1" fmla="*/ 4 h 14"/>
                    <a:gd name="T2" fmla="*/ 0 w 5"/>
                    <a:gd name="T3" fmla="*/ 3 h 14"/>
                    <a:gd name="T4" fmla="*/ 0 w 5"/>
                    <a:gd name="T5" fmla="*/ 0 h 14"/>
                    <a:gd name="T6" fmla="*/ 0 w 5"/>
                    <a:gd name="T7" fmla="*/ 0 h 14"/>
                    <a:gd name="T8" fmla="*/ 2 w 5"/>
                    <a:gd name="T9" fmla="*/ 1 h 14"/>
                    <a:gd name="T10" fmla="*/ 1 w 5"/>
                    <a:gd name="T11" fmla="*/ 4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4">
                      <a:moveTo>
                        <a:pt x="3" y="14"/>
                      </a:moveTo>
                      <a:lnTo>
                        <a:pt x="0" y="10"/>
                      </a:lnTo>
                      <a:lnTo>
                        <a:pt x="1" y="0"/>
                      </a:lnTo>
                      <a:lnTo>
                        <a:pt x="5" y="2"/>
                      </a:lnTo>
                      <a:lnTo>
                        <a:pt x="3" y="1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216"/>
                <p:cNvSpPr>
                  <a:spLocks/>
                </p:cNvSpPr>
                <p:nvPr/>
              </p:nvSpPr>
              <p:spPr bwMode="auto">
                <a:xfrm>
                  <a:off x="3753" y="3257"/>
                  <a:ext cx="2" cy="2"/>
                </a:xfrm>
                <a:custGeom>
                  <a:avLst/>
                  <a:gdLst>
                    <a:gd name="T0" fmla="*/ 2 w 5"/>
                    <a:gd name="T1" fmla="*/ 2 h 7"/>
                    <a:gd name="T2" fmla="*/ 0 w 5"/>
                    <a:gd name="T3" fmla="*/ 1 h 7"/>
                    <a:gd name="T4" fmla="*/ 0 w 5"/>
                    <a:gd name="T5" fmla="*/ 0 h 7"/>
                    <a:gd name="T6" fmla="*/ 1 w 5"/>
                    <a:gd name="T7" fmla="*/ 0 h 7"/>
                    <a:gd name="T8" fmla="*/ 2 w 5"/>
                    <a:gd name="T9" fmla="*/ 1 h 7"/>
                    <a:gd name="T10" fmla="*/ 2 w 5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4" y="7"/>
                      </a:moveTo>
                      <a:lnTo>
                        <a:pt x="0" y="5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217"/>
                <p:cNvSpPr>
                  <a:spLocks/>
                </p:cNvSpPr>
                <p:nvPr/>
              </p:nvSpPr>
              <p:spPr bwMode="auto">
                <a:xfrm>
                  <a:off x="3754" y="3256"/>
                  <a:ext cx="1" cy="2"/>
                </a:xfrm>
                <a:custGeom>
                  <a:avLst/>
                  <a:gdLst>
                    <a:gd name="T0" fmla="*/ 1 w 4"/>
                    <a:gd name="T1" fmla="*/ 2 h 6"/>
                    <a:gd name="T2" fmla="*/ 0 w 4"/>
                    <a:gd name="T3" fmla="*/ 1 h 6"/>
                    <a:gd name="T4" fmla="*/ 1 w 4"/>
                    <a:gd name="T5" fmla="*/ 0 h 6"/>
                    <a:gd name="T6" fmla="*/ 1 w 4"/>
                    <a:gd name="T7" fmla="*/ 0 h 6"/>
                    <a:gd name="T8" fmla="*/ 1 w 4"/>
                    <a:gd name="T9" fmla="*/ 1 h 6"/>
                    <a:gd name="T10" fmla="*/ 1 w 4"/>
                    <a:gd name="T11" fmla="*/ 2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3" y="6"/>
                      </a:move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218"/>
                <p:cNvSpPr>
                  <a:spLocks/>
                </p:cNvSpPr>
                <p:nvPr/>
              </p:nvSpPr>
              <p:spPr bwMode="auto">
                <a:xfrm>
                  <a:off x="3755" y="3256"/>
                  <a:ext cx="1" cy="1"/>
                </a:xfrm>
                <a:custGeom>
                  <a:avLst/>
                  <a:gdLst>
                    <a:gd name="T0" fmla="*/ 1 w 3"/>
                    <a:gd name="T1" fmla="*/ 1 h 5"/>
                    <a:gd name="T2" fmla="*/ 0 w 3"/>
                    <a:gd name="T3" fmla="*/ 0 h 5"/>
                    <a:gd name="T4" fmla="*/ 0 w 3"/>
                    <a:gd name="T5" fmla="*/ 0 h 5"/>
                    <a:gd name="T6" fmla="*/ 1 w 3"/>
                    <a:gd name="T7" fmla="*/ 0 h 5"/>
                    <a:gd name="T8" fmla="*/ 1 w 3"/>
                    <a:gd name="T9" fmla="*/ 0 h 5"/>
                    <a:gd name="T10" fmla="*/ 1 w 3"/>
                    <a:gd name="T11" fmla="*/ 1 h 5"/>
                    <a:gd name="T12" fmla="*/ 1 w 3"/>
                    <a:gd name="T13" fmla="*/ 1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" h="5">
                      <a:moveTo>
                        <a:pt x="2" y="5"/>
                      </a:move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3" y="4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219"/>
                <p:cNvSpPr>
                  <a:spLocks/>
                </p:cNvSpPr>
                <p:nvPr/>
              </p:nvSpPr>
              <p:spPr bwMode="auto">
                <a:xfrm>
                  <a:off x="3755" y="3256"/>
                  <a:ext cx="3" cy="1"/>
                </a:xfrm>
                <a:custGeom>
                  <a:avLst/>
                  <a:gdLst>
                    <a:gd name="T0" fmla="*/ 0 w 7"/>
                    <a:gd name="T1" fmla="*/ 1 h 6"/>
                    <a:gd name="T2" fmla="*/ 0 w 7"/>
                    <a:gd name="T3" fmla="*/ 0 h 6"/>
                    <a:gd name="T4" fmla="*/ 0 w 7"/>
                    <a:gd name="T5" fmla="*/ 0 h 6"/>
                    <a:gd name="T6" fmla="*/ 3 w 7"/>
                    <a:gd name="T7" fmla="*/ 0 h 6"/>
                    <a:gd name="T8" fmla="*/ 3 w 7"/>
                    <a:gd name="T9" fmla="*/ 0 h 6"/>
                    <a:gd name="T10" fmla="*/ 3 w 7"/>
                    <a:gd name="T11" fmla="*/ 1 h 6"/>
                    <a:gd name="T12" fmla="*/ 0 w 7"/>
                    <a:gd name="T13" fmla="*/ 1 h 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" h="6">
                      <a:moveTo>
                        <a:pt x="0" y="5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1"/>
                      </a:lnTo>
                      <a:lnTo>
                        <a:pt x="7" y="2"/>
                      </a:lnTo>
                      <a:lnTo>
                        <a:pt x="6" y="6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Freeform 220"/>
                <p:cNvSpPr>
                  <a:spLocks/>
                </p:cNvSpPr>
                <p:nvPr/>
              </p:nvSpPr>
              <p:spPr bwMode="auto">
                <a:xfrm>
                  <a:off x="3757" y="3256"/>
                  <a:ext cx="8" cy="5"/>
                </a:xfrm>
                <a:custGeom>
                  <a:avLst/>
                  <a:gdLst>
                    <a:gd name="T0" fmla="*/ 0 w 24"/>
                    <a:gd name="T1" fmla="*/ 1 h 19"/>
                    <a:gd name="T2" fmla="*/ 0 w 24"/>
                    <a:gd name="T3" fmla="*/ 0 h 19"/>
                    <a:gd name="T4" fmla="*/ 8 w 24"/>
                    <a:gd name="T5" fmla="*/ 4 h 19"/>
                    <a:gd name="T6" fmla="*/ 8 w 24"/>
                    <a:gd name="T7" fmla="*/ 5 h 19"/>
                    <a:gd name="T8" fmla="*/ 6 w 24"/>
                    <a:gd name="T9" fmla="*/ 5 h 19"/>
                    <a:gd name="T10" fmla="*/ 0 w 24"/>
                    <a:gd name="T11" fmla="*/ 1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" h="19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23" y="16"/>
                      </a:lnTo>
                      <a:lnTo>
                        <a:pt x="24" y="18"/>
                      </a:lnTo>
                      <a:lnTo>
                        <a:pt x="19" y="19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" name="Freeform 221"/>
                <p:cNvSpPr>
                  <a:spLocks/>
                </p:cNvSpPr>
                <p:nvPr/>
              </p:nvSpPr>
              <p:spPr bwMode="auto">
                <a:xfrm>
                  <a:off x="3764" y="3261"/>
                  <a:ext cx="1" cy="4"/>
                </a:xfrm>
                <a:custGeom>
                  <a:avLst/>
                  <a:gdLst>
                    <a:gd name="T0" fmla="*/ 0 w 5"/>
                    <a:gd name="T1" fmla="*/ 0 h 16"/>
                    <a:gd name="T2" fmla="*/ 1 w 5"/>
                    <a:gd name="T3" fmla="*/ 0 h 16"/>
                    <a:gd name="T4" fmla="*/ 1 w 5"/>
                    <a:gd name="T5" fmla="*/ 3 h 16"/>
                    <a:gd name="T6" fmla="*/ 0 w 5"/>
                    <a:gd name="T7" fmla="*/ 4 h 16"/>
                    <a:gd name="T8" fmla="*/ 0 w 5"/>
                    <a:gd name="T9" fmla="*/ 3 h 16"/>
                    <a:gd name="T10" fmla="*/ 0 w 5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6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5" y="12"/>
                      </a:lnTo>
                      <a:lnTo>
                        <a:pt x="2" y="16"/>
                      </a:lnTo>
                      <a:lnTo>
                        <a:pt x="0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Freeform 222"/>
                <p:cNvSpPr>
                  <a:spLocks/>
                </p:cNvSpPr>
                <p:nvPr/>
              </p:nvSpPr>
              <p:spPr bwMode="auto">
                <a:xfrm>
                  <a:off x="3764" y="3264"/>
                  <a:ext cx="10" cy="7"/>
                </a:xfrm>
                <a:custGeom>
                  <a:avLst/>
                  <a:gdLst>
                    <a:gd name="T0" fmla="*/ 0 w 29"/>
                    <a:gd name="T1" fmla="*/ 1 h 27"/>
                    <a:gd name="T2" fmla="*/ 1 w 29"/>
                    <a:gd name="T3" fmla="*/ 0 h 27"/>
                    <a:gd name="T4" fmla="*/ 10 w 29"/>
                    <a:gd name="T5" fmla="*/ 6 h 27"/>
                    <a:gd name="T6" fmla="*/ 10 w 29"/>
                    <a:gd name="T7" fmla="*/ 7 h 27"/>
                    <a:gd name="T8" fmla="*/ 9 w 29"/>
                    <a:gd name="T9" fmla="*/ 7 h 27"/>
                    <a:gd name="T10" fmla="*/ 0 w 29"/>
                    <a:gd name="T11" fmla="*/ 1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9" h="27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28" y="25"/>
                      </a:lnTo>
                      <a:lnTo>
                        <a:pt x="29" y="26"/>
                      </a:lnTo>
                      <a:lnTo>
                        <a:pt x="26" y="2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Freeform 223"/>
                <p:cNvSpPr>
                  <a:spLocks/>
                </p:cNvSpPr>
                <p:nvPr/>
              </p:nvSpPr>
              <p:spPr bwMode="auto">
                <a:xfrm>
                  <a:off x="3773" y="3270"/>
                  <a:ext cx="2" cy="2"/>
                </a:xfrm>
                <a:custGeom>
                  <a:avLst/>
                  <a:gdLst>
                    <a:gd name="T0" fmla="*/ 0 w 5"/>
                    <a:gd name="T1" fmla="*/ 0 h 8"/>
                    <a:gd name="T2" fmla="*/ 1 w 5"/>
                    <a:gd name="T3" fmla="*/ 0 h 8"/>
                    <a:gd name="T4" fmla="*/ 2 w 5"/>
                    <a:gd name="T5" fmla="*/ 2 h 8"/>
                    <a:gd name="T6" fmla="*/ 2 w 5"/>
                    <a:gd name="T7" fmla="*/ 2 h 8"/>
                    <a:gd name="T8" fmla="*/ 0 w 5"/>
                    <a:gd name="T9" fmla="*/ 2 h 8"/>
                    <a:gd name="T10" fmla="*/ 0 w 5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5" y="7"/>
                      </a:lnTo>
                      <a:lnTo>
                        <a:pt x="5" y="8"/>
                      </a:lnTo>
                      <a:lnTo>
                        <a:pt x="1" y="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Freeform 224"/>
                <p:cNvSpPr>
                  <a:spLocks/>
                </p:cNvSpPr>
                <p:nvPr/>
              </p:nvSpPr>
              <p:spPr bwMode="auto">
                <a:xfrm>
                  <a:off x="3761" y="3272"/>
                  <a:ext cx="14" cy="44"/>
                </a:xfrm>
                <a:custGeom>
                  <a:avLst/>
                  <a:gdLst>
                    <a:gd name="T0" fmla="*/ 13 w 42"/>
                    <a:gd name="T1" fmla="*/ 0 h 178"/>
                    <a:gd name="T2" fmla="*/ 14 w 42"/>
                    <a:gd name="T3" fmla="*/ 0 h 178"/>
                    <a:gd name="T4" fmla="*/ 1 w 42"/>
                    <a:gd name="T5" fmla="*/ 44 h 178"/>
                    <a:gd name="T6" fmla="*/ 1 w 42"/>
                    <a:gd name="T7" fmla="*/ 44 h 178"/>
                    <a:gd name="T8" fmla="*/ 0 w 42"/>
                    <a:gd name="T9" fmla="*/ 43 h 178"/>
                    <a:gd name="T10" fmla="*/ 13 w 42"/>
                    <a:gd name="T11" fmla="*/ 0 h 1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" h="178">
                      <a:moveTo>
                        <a:pt x="38" y="0"/>
                      </a:moveTo>
                      <a:lnTo>
                        <a:pt x="42" y="1"/>
                      </a:lnTo>
                      <a:lnTo>
                        <a:pt x="3" y="176"/>
                      </a:lnTo>
                      <a:lnTo>
                        <a:pt x="2" y="178"/>
                      </a:lnTo>
                      <a:lnTo>
                        <a:pt x="0" y="174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Freeform 225"/>
                <p:cNvSpPr>
                  <a:spLocks/>
                </p:cNvSpPr>
                <p:nvPr/>
              </p:nvSpPr>
              <p:spPr bwMode="auto">
                <a:xfrm>
                  <a:off x="3759" y="3315"/>
                  <a:ext cx="2" cy="2"/>
                </a:xfrm>
                <a:custGeom>
                  <a:avLst/>
                  <a:gdLst>
                    <a:gd name="T0" fmla="*/ 1 w 6"/>
                    <a:gd name="T1" fmla="*/ 0 h 5"/>
                    <a:gd name="T2" fmla="*/ 2 w 6"/>
                    <a:gd name="T3" fmla="*/ 2 h 5"/>
                    <a:gd name="T4" fmla="*/ 1 w 6"/>
                    <a:gd name="T5" fmla="*/ 2 h 5"/>
                    <a:gd name="T6" fmla="*/ 0 w 6"/>
                    <a:gd name="T7" fmla="*/ 0 h 5"/>
                    <a:gd name="T8" fmla="*/ 0 w 6"/>
                    <a:gd name="T9" fmla="*/ 0 h 5"/>
                    <a:gd name="T10" fmla="*/ 1 w 6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4" y="0"/>
                      </a:moveTo>
                      <a:lnTo>
                        <a:pt x="6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Freeform 226"/>
                <p:cNvSpPr>
                  <a:spLocks/>
                </p:cNvSpPr>
                <p:nvPr/>
              </p:nvSpPr>
              <p:spPr bwMode="auto">
                <a:xfrm>
                  <a:off x="3757" y="3316"/>
                  <a:ext cx="3" cy="2"/>
                </a:xfrm>
                <a:custGeom>
                  <a:avLst/>
                  <a:gdLst>
                    <a:gd name="T0" fmla="*/ 2 w 9"/>
                    <a:gd name="T1" fmla="*/ 0 h 8"/>
                    <a:gd name="T2" fmla="*/ 3 w 9"/>
                    <a:gd name="T3" fmla="*/ 1 h 8"/>
                    <a:gd name="T4" fmla="*/ 1 w 9"/>
                    <a:gd name="T5" fmla="*/ 2 h 8"/>
                    <a:gd name="T6" fmla="*/ 0 w 9"/>
                    <a:gd name="T7" fmla="*/ 1 h 8"/>
                    <a:gd name="T8" fmla="*/ 0 w 9"/>
                    <a:gd name="T9" fmla="*/ 1 h 8"/>
                    <a:gd name="T10" fmla="*/ 2 w 9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8">
                      <a:moveTo>
                        <a:pt x="7" y="0"/>
                      </a:moveTo>
                      <a:lnTo>
                        <a:pt x="9" y="4"/>
                      </a:lnTo>
                      <a:lnTo>
                        <a:pt x="2" y="8"/>
                      </a:lnTo>
                      <a:lnTo>
                        <a:pt x="0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Freeform 227"/>
                <p:cNvSpPr>
                  <a:spLocks/>
                </p:cNvSpPr>
                <p:nvPr/>
              </p:nvSpPr>
              <p:spPr bwMode="auto">
                <a:xfrm>
                  <a:off x="3752" y="3317"/>
                  <a:ext cx="6" cy="9"/>
                </a:xfrm>
                <a:custGeom>
                  <a:avLst/>
                  <a:gdLst>
                    <a:gd name="T0" fmla="*/ 5 w 18"/>
                    <a:gd name="T1" fmla="*/ 0 h 37"/>
                    <a:gd name="T2" fmla="*/ 6 w 18"/>
                    <a:gd name="T3" fmla="*/ 1 h 37"/>
                    <a:gd name="T4" fmla="*/ 2 w 18"/>
                    <a:gd name="T5" fmla="*/ 9 h 37"/>
                    <a:gd name="T6" fmla="*/ 0 w 18"/>
                    <a:gd name="T7" fmla="*/ 9 h 37"/>
                    <a:gd name="T8" fmla="*/ 1 w 18"/>
                    <a:gd name="T9" fmla="*/ 9 h 37"/>
                    <a:gd name="T10" fmla="*/ 5 w 18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" h="37">
                      <a:moveTo>
                        <a:pt x="16" y="0"/>
                      </a:moveTo>
                      <a:lnTo>
                        <a:pt x="18" y="3"/>
                      </a:lnTo>
                      <a:lnTo>
                        <a:pt x="5" y="37"/>
                      </a:lnTo>
                      <a:lnTo>
                        <a:pt x="0" y="36"/>
                      </a:lnTo>
                      <a:lnTo>
                        <a:pt x="2" y="35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Freeform 228"/>
                <p:cNvSpPr>
                  <a:spLocks/>
                </p:cNvSpPr>
                <p:nvPr/>
              </p:nvSpPr>
              <p:spPr bwMode="auto">
                <a:xfrm>
                  <a:off x="3746" y="3326"/>
                  <a:ext cx="7" cy="23"/>
                </a:xfrm>
                <a:custGeom>
                  <a:avLst/>
                  <a:gdLst>
                    <a:gd name="T0" fmla="*/ 5 w 21"/>
                    <a:gd name="T1" fmla="*/ 0 h 93"/>
                    <a:gd name="T2" fmla="*/ 7 w 21"/>
                    <a:gd name="T3" fmla="*/ 0 h 93"/>
                    <a:gd name="T4" fmla="*/ 1 w 21"/>
                    <a:gd name="T5" fmla="*/ 23 h 93"/>
                    <a:gd name="T6" fmla="*/ 0 w 21"/>
                    <a:gd name="T7" fmla="*/ 23 h 93"/>
                    <a:gd name="T8" fmla="*/ 0 w 21"/>
                    <a:gd name="T9" fmla="*/ 23 h 93"/>
                    <a:gd name="T10" fmla="*/ 5 w 21"/>
                    <a:gd name="T11" fmla="*/ 0 h 9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" h="93">
                      <a:moveTo>
                        <a:pt x="16" y="0"/>
                      </a:moveTo>
                      <a:lnTo>
                        <a:pt x="21" y="1"/>
                      </a:lnTo>
                      <a:lnTo>
                        <a:pt x="4" y="93"/>
                      </a:lnTo>
                      <a:lnTo>
                        <a:pt x="0" y="93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Freeform 229"/>
                <p:cNvSpPr>
                  <a:spLocks/>
                </p:cNvSpPr>
                <p:nvPr/>
              </p:nvSpPr>
              <p:spPr bwMode="auto">
                <a:xfrm>
                  <a:off x="3743" y="3349"/>
                  <a:ext cx="5" cy="26"/>
                </a:xfrm>
                <a:custGeom>
                  <a:avLst/>
                  <a:gdLst>
                    <a:gd name="T0" fmla="*/ 3 w 13"/>
                    <a:gd name="T1" fmla="*/ 0 h 102"/>
                    <a:gd name="T2" fmla="*/ 5 w 13"/>
                    <a:gd name="T3" fmla="*/ 0 h 102"/>
                    <a:gd name="T4" fmla="*/ 2 w 13"/>
                    <a:gd name="T5" fmla="*/ 26 h 102"/>
                    <a:gd name="T6" fmla="*/ 0 w 13"/>
                    <a:gd name="T7" fmla="*/ 26 h 102"/>
                    <a:gd name="T8" fmla="*/ 0 w 13"/>
                    <a:gd name="T9" fmla="*/ 26 h 102"/>
                    <a:gd name="T10" fmla="*/ 3 w 13"/>
                    <a:gd name="T11" fmla="*/ 0 h 10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102">
                      <a:moveTo>
                        <a:pt x="9" y="0"/>
                      </a:moveTo>
                      <a:lnTo>
                        <a:pt x="13" y="0"/>
                      </a:lnTo>
                      <a:lnTo>
                        <a:pt x="4" y="102"/>
                      </a:lnTo>
                      <a:lnTo>
                        <a:pt x="0" y="10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Freeform 230"/>
                <p:cNvSpPr>
                  <a:spLocks/>
                </p:cNvSpPr>
                <p:nvPr/>
              </p:nvSpPr>
              <p:spPr bwMode="auto">
                <a:xfrm>
                  <a:off x="3743" y="3375"/>
                  <a:ext cx="2" cy="14"/>
                </a:xfrm>
                <a:custGeom>
                  <a:avLst/>
                  <a:gdLst>
                    <a:gd name="T0" fmla="*/ 1 w 6"/>
                    <a:gd name="T1" fmla="*/ 0 h 57"/>
                    <a:gd name="T2" fmla="*/ 2 w 6"/>
                    <a:gd name="T3" fmla="*/ 0 h 57"/>
                    <a:gd name="T4" fmla="*/ 1 w 6"/>
                    <a:gd name="T5" fmla="*/ 14 h 57"/>
                    <a:gd name="T6" fmla="*/ 1 w 6"/>
                    <a:gd name="T7" fmla="*/ 14 h 57"/>
                    <a:gd name="T8" fmla="*/ 0 w 6"/>
                    <a:gd name="T9" fmla="*/ 14 h 57"/>
                    <a:gd name="T10" fmla="*/ 1 w 6"/>
                    <a:gd name="T11" fmla="*/ 0 h 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57">
                      <a:moveTo>
                        <a:pt x="2" y="0"/>
                      </a:moveTo>
                      <a:lnTo>
                        <a:pt x="6" y="0"/>
                      </a:lnTo>
                      <a:lnTo>
                        <a:pt x="4" y="57"/>
                      </a:lnTo>
                      <a:lnTo>
                        <a:pt x="0" y="5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Freeform 231"/>
                <p:cNvSpPr>
                  <a:spLocks/>
                </p:cNvSpPr>
                <p:nvPr/>
              </p:nvSpPr>
              <p:spPr bwMode="auto">
                <a:xfrm>
                  <a:off x="3742" y="3389"/>
                  <a:ext cx="2" cy="2"/>
                </a:xfrm>
                <a:custGeom>
                  <a:avLst/>
                  <a:gdLst>
                    <a:gd name="T0" fmla="*/ 0 w 5"/>
                    <a:gd name="T1" fmla="*/ 0 h 7"/>
                    <a:gd name="T2" fmla="*/ 2 w 5"/>
                    <a:gd name="T3" fmla="*/ 0 h 7"/>
                    <a:gd name="T4" fmla="*/ 2 w 5"/>
                    <a:gd name="T5" fmla="*/ 2 h 7"/>
                    <a:gd name="T6" fmla="*/ 0 w 5"/>
                    <a:gd name="T7" fmla="*/ 2 h 7"/>
                    <a:gd name="T8" fmla="*/ 0 w 5"/>
                    <a:gd name="T9" fmla="*/ 2 h 7"/>
                    <a:gd name="T10" fmla="*/ 0 w 5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1" y="0"/>
                      </a:moveTo>
                      <a:lnTo>
                        <a:pt x="5" y="0"/>
                      </a:lnTo>
                      <a:lnTo>
                        <a:pt x="4" y="7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Freeform 232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2" cy="2"/>
                </a:xfrm>
                <a:custGeom>
                  <a:avLst/>
                  <a:gdLst>
                    <a:gd name="T0" fmla="*/ 0 w 4"/>
                    <a:gd name="T1" fmla="*/ 0 h 8"/>
                    <a:gd name="T2" fmla="*/ 2 w 4"/>
                    <a:gd name="T3" fmla="*/ 0 h 8"/>
                    <a:gd name="T4" fmla="*/ 2 w 4"/>
                    <a:gd name="T5" fmla="*/ 1 h 8"/>
                    <a:gd name="T6" fmla="*/ 1 w 4"/>
                    <a:gd name="T7" fmla="*/ 2 h 8"/>
                    <a:gd name="T8" fmla="*/ 1 w 4"/>
                    <a:gd name="T9" fmla="*/ 1 h 8"/>
                    <a:gd name="T10" fmla="*/ 0 w 4"/>
                    <a:gd name="T11" fmla="*/ 1 h 8"/>
                    <a:gd name="T12" fmla="*/ 0 w 4"/>
                    <a:gd name="T13" fmla="*/ 0 h 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2" y="8"/>
                      </a:ln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Freeform 233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1" cy="2"/>
                </a:xfrm>
                <a:custGeom>
                  <a:avLst/>
                  <a:gdLst>
                    <a:gd name="T0" fmla="*/ 1 w 2"/>
                    <a:gd name="T1" fmla="*/ 0 h 5"/>
                    <a:gd name="T2" fmla="*/ 1 w 2"/>
                    <a:gd name="T3" fmla="*/ 1 h 5"/>
                    <a:gd name="T4" fmla="*/ 1 w 2"/>
                    <a:gd name="T5" fmla="*/ 2 h 5"/>
                    <a:gd name="T6" fmla="*/ 0 w 2"/>
                    <a:gd name="T7" fmla="*/ 2 h 5"/>
                    <a:gd name="T8" fmla="*/ 0 w 2"/>
                    <a:gd name="T9" fmla="*/ 2 h 5"/>
                    <a:gd name="T10" fmla="*/ 0 w 2"/>
                    <a:gd name="T11" fmla="*/ 0 h 5"/>
                    <a:gd name="T12" fmla="*/ 1 w 2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lnTo>
                        <a:pt x="2" y="2"/>
                      </a:ln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Freeform 234"/>
                <p:cNvSpPr>
                  <a:spLocks/>
                </p:cNvSpPr>
                <p:nvPr/>
              </p:nvSpPr>
              <p:spPr bwMode="auto">
                <a:xfrm>
                  <a:off x="3742" y="3391"/>
                  <a:ext cx="1" cy="2"/>
                </a:xfrm>
                <a:custGeom>
                  <a:avLst/>
                  <a:gdLst>
                    <a:gd name="T0" fmla="*/ 1 w 2"/>
                    <a:gd name="T1" fmla="*/ 0 h 5"/>
                    <a:gd name="T2" fmla="*/ 1 w 2"/>
                    <a:gd name="T3" fmla="*/ 2 h 5"/>
                    <a:gd name="T4" fmla="*/ 0 w 2"/>
                    <a:gd name="T5" fmla="*/ 2 h 5"/>
                    <a:gd name="T6" fmla="*/ 0 w 2"/>
                    <a:gd name="T7" fmla="*/ 0 h 5"/>
                    <a:gd name="T8" fmla="*/ 0 w 2"/>
                    <a:gd name="T9" fmla="*/ 0 h 5"/>
                    <a:gd name="T10" fmla="*/ 1 w 2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lnTo>
                        <a:pt x="2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" name="Freeform 235"/>
                <p:cNvSpPr>
                  <a:spLocks/>
                </p:cNvSpPr>
                <p:nvPr/>
              </p:nvSpPr>
              <p:spPr bwMode="auto">
                <a:xfrm>
                  <a:off x="3739" y="3391"/>
                  <a:ext cx="3" cy="2"/>
                </a:xfrm>
                <a:custGeom>
                  <a:avLst/>
                  <a:gdLst>
                    <a:gd name="T0" fmla="*/ 3 w 9"/>
                    <a:gd name="T1" fmla="*/ 0 h 6"/>
                    <a:gd name="T2" fmla="*/ 3 w 9"/>
                    <a:gd name="T3" fmla="*/ 2 h 6"/>
                    <a:gd name="T4" fmla="*/ 1 w 9"/>
                    <a:gd name="T5" fmla="*/ 2 h 6"/>
                    <a:gd name="T6" fmla="*/ 0 w 9"/>
                    <a:gd name="T7" fmla="*/ 1 h 6"/>
                    <a:gd name="T8" fmla="*/ 0 w 9"/>
                    <a:gd name="T9" fmla="*/ 0 h 6"/>
                    <a:gd name="T10" fmla="*/ 3 w 9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9" y="0"/>
                      </a:moveTo>
                      <a:lnTo>
                        <a:pt x="9" y="5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" name="Freeform 236"/>
                <p:cNvSpPr>
                  <a:spLocks/>
                </p:cNvSpPr>
                <p:nvPr/>
              </p:nvSpPr>
              <p:spPr bwMode="auto">
                <a:xfrm>
                  <a:off x="3725" y="3392"/>
                  <a:ext cx="14" cy="6"/>
                </a:xfrm>
                <a:custGeom>
                  <a:avLst/>
                  <a:gdLst>
                    <a:gd name="T0" fmla="*/ 13 w 43"/>
                    <a:gd name="T1" fmla="*/ 0 h 26"/>
                    <a:gd name="T2" fmla="*/ 14 w 43"/>
                    <a:gd name="T3" fmla="*/ 1 h 26"/>
                    <a:gd name="T4" fmla="*/ 1 w 43"/>
                    <a:gd name="T5" fmla="*/ 6 h 26"/>
                    <a:gd name="T6" fmla="*/ 0 w 43"/>
                    <a:gd name="T7" fmla="*/ 5 h 26"/>
                    <a:gd name="T8" fmla="*/ 0 w 43"/>
                    <a:gd name="T9" fmla="*/ 5 h 26"/>
                    <a:gd name="T10" fmla="*/ 13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26">
                      <a:moveTo>
                        <a:pt x="41" y="0"/>
                      </a:moveTo>
                      <a:lnTo>
                        <a:pt x="43" y="4"/>
                      </a:lnTo>
                      <a:lnTo>
                        <a:pt x="2" y="26"/>
                      </a:lnTo>
                      <a:lnTo>
                        <a:pt x="0" y="23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Freeform 237"/>
                <p:cNvSpPr>
                  <a:spLocks/>
                </p:cNvSpPr>
                <p:nvPr/>
              </p:nvSpPr>
              <p:spPr bwMode="auto">
                <a:xfrm>
                  <a:off x="3725" y="3398"/>
                  <a:ext cx="1" cy="1"/>
                </a:xfrm>
                <a:custGeom>
                  <a:avLst/>
                  <a:gdLst>
                    <a:gd name="T0" fmla="*/ 0 w 3"/>
                    <a:gd name="T1" fmla="*/ 0 h 7"/>
                    <a:gd name="T2" fmla="*/ 1 w 3"/>
                    <a:gd name="T3" fmla="*/ 0 h 7"/>
                    <a:gd name="T4" fmla="*/ 1 w 3"/>
                    <a:gd name="T5" fmla="*/ 1 h 7"/>
                    <a:gd name="T6" fmla="*/ 1 w 3"/>
                    <a:gd name="T7" fmla="*/ 1 h 7"/>
                    <a:gd name="T8" fmla="*/ 0 w 3"/>
                    <a:gd name="T9" fmla="*/ 0 h 7"/>
                    <a:gd name="T10" fmla="*/ 0 w 3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" h="7">
                      <a:moveTo>
                        <a:pt x="1" y="0"/>
                      </a:moveTo>
                      <a:lnTo>
                        <a:pt x="3" y="3"/>
                      </a:lnTo>
                      <a:lnTo>
                        <a:pt x="3" y="5"/>
                      </a:lnTo>
                      <a:lnTo>
                        <a:pt x="2" y="7"/>
                      </a:lnTo>
                      <a:lnTo>
                        <a:pt x="0" y="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" name="Freeform 238"/>
                <p:cNvSpPr>
                  <a:spLocks/>
                </p:cNvSpPr>
                <p:nvPr/>
              </p:nvSpPr>
              <p:spPr bwMode="auto">
                <a:xfrm>
                  <a:off x="3724" y="3398"/>
                  <a:ext cx="1" cy="2"/>
                </a:xfrm>
                <a:custGeom>
                  <a:avLst/>
                  <a:gdLst>
                    <a:gd name="T0" fmla="*/ 1 w 5"/>
                    <a:gd name="T1" fmla="*/ 0 h 5"/>
                    <a:gd name="T2" fmla="*/ 1 w 5"/>
                    <a:gd name="T3" fmla="*/ 2 h 5"/>
                    <a:gd name="T4" fmla="*/ 0 w 5"/>
                    <a:gd name="T5" fmla="*/ 2 h 5"/>
                    <a:gd name="T6" fmla="*/ 0 w 5"/>
                    <a:gd name="T7" fmla="*/ 0 h 5"/>
                    <a:gd name="T8" fmla="*/ 0 w 5"/>
                    <a:gd name="T9" fmla="*/ 0 h 5"/>
                    <a:gd name="T10" fmla="*/ 1 w 5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0"/>
                      </a:moveTo>
                      <a:lnTo>
                        <a:pt x="5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" name="Freeform 239"/>
                <p:cNvSpPr>
                  <a:spLocks/>
                </p:cNvSpPr>
                <p:nvPr/>
              </p:nvSpPr>
              <p:spPr bwMode="auto">
                <a:xfrm>
                  <a:off x="3723" y="3399"/>
                  <a:ext cx="1" cy="1"/>
                </a:xfrm>
                <a:custGeom>
                  <a:avLst/>
                  <a:gdLst>
                    <a:gd name="T0" fmla="*/ 1 w 5"/>
                    <a:gd name="T1" fmla="*/ 0 h 7"/>
                    <a:gd name="T2" fmla="*/ 1 w 5"/>
                    <a:gd name="T3" fmla="*/ 1 h 7"/>
                    <a:gd name="T4" fmla="*/ 0 w 5"/>
                    <a:gd name="T5" fmla="*/ 1 h 7"/>
                    <a:gd name="T6" fmla="*/ 0 w 5"/>
                    <a:gd name="T7" fmla="*/ 0 h 7"/>
                    <a:gd name="T8" fmla="*/ 0 w 5"/>
                    <a:gd name="T9" fmla="*/ 0 h 7"/>
                    <a:gd name="T10" fmla="*/ 1 w 5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3" y="0"/>
                      </a:move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" name="Freeform 240"/>
                <p:cNvSpPr>
                  <a:spLocks/>
                </p:cNvSpPr>
                <p:nvPr/>
              </p:nvSpPr>
              <p:spPr bwMode="auto">
                <a:xfrm>
                  <a:off x="3720" y="3399"/>
                  <a:ext cx="3" cy="3"/>
                </a:xfrm>
                <a:custGeom>
                  <a:avLst/>
                  <a:gdLst>
                    <a:gd name="T0" fmla="*/ 2 w 9"/>
                    <a:gd name="T1" fmla="*/ 0 h 9"/>
                    <a:gd name="T2" fmla="*/ 3 w 9"/>
                    <a:gd name="T3" fmla="*/ 1 h 9"/>
                    <a:gd name="T4" fmla="*/ 1 w 9"/>
                    <a:gd name="T5" fmla="*/ 3 h 9"/>
                    <a:gd name="T6" fmla="*/ 0 w 9"/>
                    <a:gd name="T7" fmla="*/ 2 h 9"/>
                    <a:gd name="T8" fmla="*/ 0 w 9"/>
                    <a:gd name="T9" fmla="*/ 2 h 9"/>
                    <a:gd name="T10" fmla="*/ 2 w 9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lnTo>
                        <a:pt x="9" y="4"/>
                      </a:lnTo>
                      <a:lnTo>
                        <a:pt x="2" y="9"/>
                      </a:lnTo>
                      <a:lnTo>
                        <a:pt x="0" y="6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Freeform 241"/>
                <p:cNvSpPr>
                  <a:spLocks/>
                </p:cNvSpPr>
                <p:nvPr/>
              </p:nvSpPr>
              <p:spPr bwMode="auto">
                <a:xfrm>
                  <a:off x="3718" y="3401"/>
                  <a:ext cx="3" cy="4"/>
                </a:xfrm>
                <a:custGeom>
                  <a:avLst/>
                  <a:gdLst>
                    <a:gd name="T0" fmla="*/ 2 w 10"/>
                    <a:gd name="T1" fmla="*/ 0 h 16"/>
                    <a:gd name="T2" fmla="*/ 3 w 10"/>
                    <a:gd name="T3" fmla="*/ 1 h 16"/>
                    <a:gd name="T4" fmla="*/ 1 w 10"/>
                    <a:gd name="T5" fmla="*/ 4 h 16"/>
                    <a:gd name="T6" fmla="*/ 0 w 10"/>
                    <a:gd name="T7" fmla="*/ 3 h 16"/>
                    <a:gd name="T8" fmla="*/ 0 w 10"/>
                    <a:gd name="T9" fmla="*/ 3 h 16"/>
                    <a:gd name="T10" fmla="*/ 2 w 10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16">
                      <a:moveTo>
                        <a:pt x="8" y="0"/>
                      </a:moveTo>
                      <a:lnTo>
                        <a:pt x="10" y="3"/>
                      </a:lnTo>
                      <a:lnTo>
                        <a:pt x="3" y="16"/>
                      </a:lnTo>
                      <a:lnTo>
                        <a:pt x="0" y="1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" name="Freeform 242"/>
                <p:cNvSpPr>
                  <a:spLocks/>
                </p:cNvSpPr>
                <p:nvPr/>
              </p:nvSpPr>
              <p:spPr bwMode="auto">
                <a:xfrm>
                  <a:off x="3717" y="3404"/>
                  <a:ext cx="2" cy="3"/>
                </a:xfrm>
                <a:custGeom>
                  <a:avLst/>
                  <a:gdLst>
                    <a:gd name="T0" fmla="*/ 1 w 6"/>
                    <a:gd name="T1" fmla="*/ 0 h 11"/>
                    <a:gd name="T2" fmla="*/ 2 w 6"/>
                    <a:gd name="T3" fmla="*/ 1 h 11"/>
                    <a:gd name="T4" fmla="*/ 1 w 6"/>
                    <a:gd name="T5" fmla="*/ 3 h 11"/>
                    <a:gd name="T6" fmla="*/ 0 w 6"/>
                    <a:gd name="T7" fmla="*/ 2 h 11"/>
                    <a:gd name="T8" fmla="*/ 0 w 6"/>
                    <a:gd name="T9" fmla="*/ 2 h 11"/>
                    <a:gd name="T10" fmla="*/ 1 w 6"/>
                    <a:gd name="T11" fmla="*/ 0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3"/>
                      </a:lnTo>
                      <a:lnTo>
                        <a:pt x="3" y="11"/>
                      </a:lnTo>
                      <a:lnTo>
                        <a:pt x="0" y="8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" name="Freeform 243"/>
                <p:cNvSpPr>
                  <a:spLocks/>
                </p:cNvSpPr>
                <p:nvPr/>
              </p:nvSpPr>
              <p:spPr bwMode="auto">
                <a:xfrm>
                  <a:off x="3710" y="3406"/>
                  <a:ext cx="8" cy="13"/>
                </a:xfrm>
                <a:custGeom>
                  <a:avLst/>
                  <a:gdLst>
                    <a:gd name="T0" fmla="*/ 7 w 23"/>
                    <a:gd name="T1" fmla="*/ 0 h 52"/>
                    <a:gd name="T2" fmla="*/ 8 w 23"/>
                    <a:gd name="T3" fmla="*/ 1 h 52"/>
                    <a:gd name="T4" fmla="*/ 1 w 23"/>
                    <a:gd name="T5" fmla="*/ 13 h 52"/>
                    <a:gd name="T6" fmla="*/ 0 w 23"/>
                    <a:gd name="T7" fmla="*/ 13 h 52"/>
                    <a:gd name="T8" fmla="*/ 0 w 23"/>
                    <a:gd name="T9" fmla="*/ 13 h 52"/>
                    <a:gd name="T10" fmla="*/ 7 w 23"/>
                    <a:gd name="T11" fmla="*/ 0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" h="52">
                      <a:moveTo>
                        <a:pt x="20" y="0"/>
                      </a:moveTo>
                      <a:lnTo>
                        <a:pt x="23" y="3"/>
                      </a:lnTo>
                      <a:lnTo>
                        <a:pt x="4" y="52"/>
                      </a:lnTo>
                      <a:lnTo>
                        <a:pt x="0" y="51"/>
                      </a:lnTo>
                      <a:lnTo>
                        <a:pt x="1" y="5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" name="Freeform 244"/>
                <p:cNvSpPr>
                  <a:spLocks/>
                </p:cNvSpPr>
                <p:nvPr/>
              </p:nvSpPr>
              <p:spPr bwMode="auto">
                <a:xfrm>
                  <a:off x="3699" y="3419"/>
                  <a:ext cx="12" cy="37"/>
                </a:xfrm>
                <a:custGeom>
                  <a:avLst/>
                  <a:gdLst>
                    <a:gd name="T0" fmla="*/ 11 w 38"/>
                    <a:gd name="T1" fmla="*/ 0 h 147"/>
                    <a:gd name="T2" fmla="*/ 12 w 38"/>
                    <a:gd name="T3" fmla="*/ 0 h 147"/>
                    <a:gd name="T4" fmla="*/ 1 w 38"/>
                    <a:gd name="T5" fmla="*/ 37 h 147"/>
                    <a:gd name="T6" fmla="*/ 0 w 38"/>
                    <a:gd name="T7" fmla="*/ 37 h 147"/>
                    <a:gd name="T8" fmla="*/ 0 w 38"/>
                    <a:gd name="T9" fmla="*/ 37 h 147"/>
                    <a:gd name="T10" fmla="*/ 11 w 38"/>
                    <a:gd name="T11" fmla="*/ 0 h 1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8" h="147">
                      <a:moveTo>
                        <a:pt x="34" y="0"/>
                      </a:moveTo>
                      <a:lnTo>
                        <a:pt x="38" y="1"/>
                      </a:lnTo>
                      <a:lnTo>
                        <a:pt x="4" y="147"/>
                      </a:lnTo>
                      <a:lnTo>
                        <a:pt x="0" y="146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" name="Freeform 245"/>
                <p:cNvSpPr>
                  <a:spLocks/>
                </p:cNvSpPr>
                <p:nvPr/>
              </p:nvSpPr>
              <p:spPr bwMode="auto">
                <a:xfrm>
                  <a:off x="3696" y="3455"/>
                  <a:ext cx="4" cy="15"/>
                </a:xfrm>
                <a:custGeom>
                  <a:avLst/>
                  <a:gdLst>
                    <a:gd name="T0" fmla="*/ 3 w 12"/>
                    <a:gd name="T1" fmla="*/ 0 h 60"/>
                    <a:gd name="T2" fmla="*/ 4 w 12"/>
                    <a:gd name="T3" fmla="*/ 0 h 60"/>
                    <a:gd name="T4" fmla="*/ 1 w 12"/>
                    <a:gd name="T5" fmla="*/ 15 h 60"/>
                    <a:gd name="T6" fmla="*/ 0 w 12"/>
                    <a:gd name="T7" fmla="*/ 15 h 60"/>
                    <a:gd name="T8" fmla="*/ 0 w 12"/>
                    <a:gd name="T9" fmla="*/ 15 h 60"/>
                    <a:gd name="T10" fmla="*/ 3 w 12"/>
                    <a:gd name="T11" fmla="*/ 0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60">
                      <a:moveTo>
                        <a:pt x="8" y="0"/>
                      </a:moveTo>
                      <a:lnTo>
                        <a:pt x="12" y="1"/>
                      </a:lnTo>
                      <a:lnTo>
                        <a:pt x="4" y="60"/>
                      </a:lnTo>
                      <a:lnTo>
                        <a:pt x="0" y="6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246"/>
              <p:cNvGrpSpPr>
                <a:grpSpLocks/>
              </p:cNvGrpSpPr>
              <p:nvPr/>
            </p:nvGrpSpPr>
            <p:grpSpPr bwMode="auto">
              <a:xfrm>
                <a:off x="3023" y="3066"/>
                <a:ext cx="678" cy="809"/>
                <a:chOff x="3023" y="3066"/>
                <a:chExt cx="678" cy="809"/>
              </a:xfrm>
            </p:grpSpPr>
            <p:sp>
              <p:nvSpPr>
                <p:cNvPr id="86" name="Freeform 247"/>
                <p:cNvSpPr>
                  <a:spLocks/>
                </p:cNvSpPr>
                <p:nvPr/>
              </p:nvSpPr>
              <p:spPr bwMode="auto">
                <a:xfrm>
                  <a:off x="3696" y="3470"/>
                  <a:ext cx="1" cy="2"/>
                </a:xfrm>
                <a:custGeom>
                  <a:avLst/>
                  <a:gdLst>
                    <a:gd name="T0" fmla="*/ 0 w 4"/>
                    <a:gd name="T1" fmla="*/ 0 h 6"/>
                    <a:gd name="T2" fmla="*/ 1 w 4"/>
                    <a:gd name="T3" fmla="*/ 0 h 6"/>
                    <a:gd name="T4" fmla="*/ 1 w 4"/>
                    <a:gd name="T5" fmla="*/ 1 h 6"/>
                    <a:gd name="T6" fmla="*/ 1 w 4"/>
                    <a:gd name="T7" fmla="*/ 2 h 6"/>
                    <a:gd name="T8" fmla="*/ 0 w 4"/>
                    <a:gd name="T9" fmla="*/ 1 h 6"/>
                    <a:gd name="T10" fmla="*/ 0 w 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3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248"/>
                <p:cNvSpPr>
                  <a:spLocks/>
                </p:cNvSpPr>
                <p:nvPr/>
              </p:nvSpPr>
              <p:spPr bwMode="auto">
                <a:xfrm>
                  <a:off x="3696" y="3471"/>
                  <a:ext cx="1" cy="1"/>
                </a:xfrm>
                <a:custGeom>
                  <a:avLst/>
                  <a:gdLst>
                    <a:gd name="T0" fmla="*/ 0 w 4"/>
                    <a:gd name="T1" fmla="*/ 0 h 6"/>
                    <a:gd name="T2" fmla="*/ 1 w 4"/>
                    <a:gd name="T3" fmla="*/ 1 h 6"/>
                    <a:gd name="T4" fmla="*/ 1 w 4"/>
                    <a:gd name="T5" fmla="*/ 1 h 6"/>
                    <a:gd name="T6" fmla="*/ 0 w 4"/>
                    <a:gd name="T7" fmla="*/ 0 h 6"/>
                    <a:gd name="T8" fmla="*/ 0 w 4"/>
                    <a:gd name="T9" fmla="*/ 0 h 6"/>
                    <a:gd name="T10" fmla="*/ 0 w 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1" y="0"/>
                      </a:move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249"/>
                <p:cNvSpPr>
                  <a:spLocks/>
                </p:cNvSpPr>
                <p:nvPr/>
              </p:nvSpPr>
              <p:spPr bwMode="auto">
                <a:xfrm>
                  <a:off x="3688" y="3471"/>
                  <a:ext cx="8" cy="11"/>
                </a:xfrm>
                <a:custGeom>
                  <a:avLst/>
                  <a:gdLst>
                    <a:gd name="T0" fmla="*/ 7 w 26"/>
                    <a:gd name="T1" fmla="*/ 0 h 43"/>
                    <a:gd name="T2" fmla="*/ 8 w 26"/>
                    <a:gd name="T3" fmla="*/ 1 h 43"/>
                    <a:gd name="T4" fmla="*/ 1 w 26"/>
                    <a:gd name="T5" fmla="*/ 11 h 43"/>
                    <a:gd name="T6" fmla="*/ 0 w 26"/>
                    <a:gd name="T7" fmla="*/ 10 h 43"/>
                    <a:gd name="T8" fmla="*/ 0 w 26"/>
                    <a:gd name="T9" fmla="*/ 10 h 43"/>
                    <a:gd name="T10" fmla="*/ 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43">
                      <a:moveTo>
                        <a:pt x="24" y="0"/>
                      </a:moveTo>
                      <a:lnTo>
                        <a:pt x="26" y="4"/>
                      </a:lnTo>
                      <a:lnTo>
                        <a:pt x="3" y="43"/>
                      </a:lnTo>
                      <a:lnTo>
                        <a:pt x="0" y="4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250"/>
                <p:cNvSpPr>
                  <a:spLocks/>
                </p:cNvSpPr>
                <p:nvPr/>
              </p:nvSpPr>
              <p:spPr bwMode="auto">
                <a:xfrm>
                  <a:off x="3683" y="3482"/>
                  <a:ext cx="6" cy="12"/>
                </a:xfrm>
                <a:custGeom>
                  <a:avLst/>
                  <a:gdLst>
                    <a:gd name="T0" fmla="*/ 5 w 18"/>
                    <a:gd name="T1" fmla="*/ 0 h 48"/>
                    <a:gd name="T2" fmla="*/ 6 w 18"/>
                    <a:gd name="T3" fmla="*/ 1 h 48"/>
                    <a:gd name="T4" fmla="*/ 1 w 18"/>
                    <a:gd name="T5" fmla="*/ 12 h 48"/>
                    <a:gd name="T6" fmla="*/ 1 w 18"/>
                    <a:gd name="T7" fmla="*/ 12 h 48"/>
                    <a:gd name="T8" fmla="*/ 0 w 18"/>
                    <a:gd name="T9" fmla="*/ 11 h 48"/>
                    <a:gd name="T10" fmla="*/ 5 w 18"/>
                    <a:gd name="T11" fmla="*/ 0 h 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8" h="48">
                      <a:moveTo>
                        <a:pt x="15" y="0"/>
                      </a:moveTo>
                      <a:lnTo>
                        <a:pt x="18" y="2"/>
                      </a:lnTo>
                      <a:lnTo>
                        <a:pt x="3" y="48"/>
                      </a:lnTo>
                      <a:lnTo>
                        <a:pt x="0" y="45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251"/>
                <p:cNvSpPr>
                  <a:spLocks/>
                </p:cNvSpPr>
                <p:nvPr/>
              </p:nvSpPr>
              <p:spPr bwMode="auto">
                <a:xfrm>
                  <a:off x="3681" y="3493"/>
                  <a:ext cx="3" cy="3"/>
                </a:xfrm>
                <a:custGeom>
                  <a:avLst/>
                  <a:gdLst>
                    <a:gd name="T0" fmla="*/ 2 w 9"/>
                    <a:gd name="T1" fmla="*/ 0 h 13"/>
                    <a:gd name="T2" fmla="*/ 3 w 9"/>
                    <a:gd name="T3" fmla="*/ 1 h 13"/>
                    <a:gd name="T4" fmla="*/ 1 w 9"/>
                    <a:gd name="T5" fmla="*/ 3 h 13"/>
                    <a:gd name="T6" fmla="*/ 0 w 9"/>
                    <a:gd name="T7" fmla="*/ 3 h 13"/>
                    <a:gd name="T8" fmla="*/ 0 w 9"/>
                    <a:gd name="T9" fmla="*/ 3 h 13"/>
                    <a:gd name="T10" fmla="*/ 2 w 9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13">
                      <a:moveTo>
                        <a:pt x="6" y="0"/>
                      </a:moveTo>
                      <a:lnTo>
                        <a:pt x="9" y="3"/>
                      </a:lnTo>
                      <a:lnTo>
                        <a:pt x="3" y="13"/>
                      </a:lnTo>
                      <a:lnTo>
                        <a:pt x="0" y="1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252"/>
                <p:cNvSpPr>
                  <a:spLocks/>
                </p:cNvSpPr>
                <p:nvPr/>
              </p:nvSpPr>
              <p:spPr bwMode="auto">
                <a:xfrm>
                  <a:off x="3673" y="3496"/>
                  <a:ext cx="9" cy="11"/>
                </a:xfrm>
                <a:custGeom>
                  <a:avLst/>
                  <a:gdLst>
                    <a:gd name="T0" fmla="*/ 8 w 26"/>
                    <a:gd name="T1" fmla="*/ 0 h 45"/>
                    <a:gd name="T2" fmla="*/ 9 w 26"/>
                    <a:gd name="T3" fmla="*/ 0 h 45"/>
                    <a:gd name="T4" fmla="*/ 1 w 26"/>
                    <a:gd name="T5" fmla="*/ 11 h 45"/>
                    <a:gd name="T6" fmla="*/ 0 w 26"/>
                    <a:gd name="T7" fmla="*/ 10 h 45"/>
                    <a:gd name="T8" fmla="*/ 0 w 26"/>
                    <a:gd name="T9" fmla="*/ 10 h 45"/>
                    <a:gd name="T10" fmla="*/ 8 w 26"/>
                    <a:gd name="T11" fmla="*/ 0 h 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45">
                      <a:moveTo>
                        <a:pt x="23" y="0"/>
                      </a:moveTo>
                      <a:lnTo>
                        <a:pt x="26" y="2"/>
                      </a:lnTo>
                      <a:lnTo>
                        <a:pt x="3" y="45"/>
                      </a:lnTo>
                      <a:lnTo>
                        <a:pt x="0" y="4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253"/>
                <p:cNvSpPr>
                  <a:spLocks/>
                </p:cNvSpPr>
                <p:nvPr/>
              </p:nvSpPr>
              <p:spPr bwMode="auto">
                <a:xfrm>
                  <a:off x="3672" y="3506"/>
                  <a:ext cx="2" cy="2"/>
                </a:xfrm>
                <a:custGeom>
                  <a:avLst/>
                  <a:gdLst>
                    <a:gd name="T0" fmla="*/ 1 w 6"/>
                    <a:gd name="T1" fmla="*/ 0 h 7"/>
                    <a:gd name="T2" fmla="*/ 2 w 6"/>
                    <a:gd name="T3" fmla="*/ 1 h 7"/>
                    <a:gd name="T4" fmla="*/ 1 w 6"/>
                    <a:gd name="T5" fmla="*/ 2 h 7"/>
                    <a:gd name="T6" fmla="*/ 0 w 6"/>
                    <a:gd name="T7" fmla="*/ 1 h 7"/>
                    <a:gd name="T8" fmla="*/ 0 w 6"/>
                    <a:gd name="T9" fmla="*/ 1 h 7"/>
                    <a:gd name="T10" fmla="*/ 1 w 6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7">
                      <a:moveTo>
                        <a:pt x="3" y="0"/>
                      </a:moveTo>
                      <a:lnTo>
                        <a:pt x="6" y="3"/>
                      </a:lnTo>
                      <a:lnTo>
                        <a:pt x="4" y="7"/>
                      </a:lnTo>
                      <a:lnTo>
                        <a:pt x="0" y="5"/>
                      </a:lnTo>
                      <a:lnTo>
                        <a:pt x="1" y="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254"/>
                <p:cNvSpPr>
                  <a:spLocks/>
                </p:cNvSpPr>
                <p:nvPr/>
              </p:nvSpPr>
              <p:spPr bwMode="auto">
                <a:xfrm>
                  <a:off x="3672" y="3508"/>
                  <a:ext cx="1" cy="1"/>
                </a:xfrm>
                <a:custGeom>
                  <a:avLst/>
                  <a:gdLst>
                    <a:gd name="T0" fmla="*/ 0 w 5"/>
                    <a:gd name="T1" fmla="*/ 0 h 6"/>
                    <a:gd name="T2" fmla="*/ 1 w 5"/>
                    <a:gd name="T3" fmla="*/ 0 h 6"/>
                    <a:gd name="T4" fmla="*/ 1 w 5"/>
                    <a:gd name="T5" fmla="*/ 1 h 6"/>
                    <a:gd name="T6" fmla="*/ 0 w 5"/>
                    <a:gd name="T7" fmla="*/ 1 h 6"/>
                    <a:gd name="T8" fmla="*/ 0 w 5"/>
                    <a:gd name="T9" fmla="*/ 1 h 6"/>
                    <a:gd name="T10" fmla="*/ 0 w 5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4" y="6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255"/>
                <p:cNvSpPr>
                  <a:spLocks/>
                </p:cNvSpPr>
                <p:nvPr/>
              </p:nvSpPr>
              <p:spPr bwMode="auto">
                <a:xfrm>
                  <a:off x="3671" y="3509"/>
                  <a:ext cx="2" cy="1"/>
                </a:xfrm>
                <a:custGeom>
                  <a:avLst/>
                  <a:gdLst>
                    <a:gd name="T0" fmla="*/ 0 w 5"/>
                    <a:gd name="T1" fmla="*/ 0 h 7"/>
                    <a:gd name="T2" fmla="*/ 2 w 5"/>
                    <a:gd name="T3" fmla="*/ 0 h 7"/>
                    <a:gd name="T4" fmla="*/ 2 w 5"/>
                    <a:gd name="T5" fmla="*/ 1 h 7"/>
                    <a:gd name="T6" fmla="*/ 0 w 5"/>
                    <a:gd name="T7" fmla="*/ 1 h 7"/>
                    <a:gd name="T8" fmla="*/ 0 w 5"/>
                    <a:gd name="T9" fmla="*/ 1 h 7"/>
                    <a:gd name="T10" fmla="*/ 0 w 5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4" y="7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256"/>
                <p:cNvSpPr>
                  <a:spLocks/>
                </p:cNvSpPr>
                <p:nvPr/>
              </p:nvSpPr>
              <p:spPr bwMode="auto">
                <a:xfrm>
                  <a:off x="3671" y="3510"/>
                  <a:ext cx="2" cy="4"/>
                </a:xfrm>
                <a:custGeom>
                  <a:avLst/>
                  <a:gdLst>
                    <a:gd name="T0" fmla="*/ 0 w 5"/>
                    <a:gd name="T1" fmla="*/ 0 h 13"/>
                    <a:gd name="T2" fmla="*/ 2 w 5"/>
                    <a:gd name="T3" fmla="*/ 0 h 13"/>
                    <a:gd name="T4" fmla="*/ 2 w 5"/>
                    <a:gd name="T5" fmla="*/ 4 h 13"/>
                    <a:gd name="T6" fmla="*/ 0 w 5"/>
                    <a:gd name="T7" fmla="*/ 4 h 13"/>
                    <a:gd name="T8" fmla="*/ 0 w 5"/>
                    <a:gd name="T9" fmla="*/ 4 h 13"/>
                    <a:gd name="T10" fmla="*/ 0 w 5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3">
                      <a:moveTo>
                        <a:pt x="1" y="0"/>
                      </a:moveTo>
                      <a:lnTo>
                        <a:pt x="5" y="0"/>
                      </a:lnTo>
                      <a:lnTo>
                        <a:pt x="4" y="13"/>
                      </a:lnTo>
                      <a:lnTo>
                        <a:pt x="0" y="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257"/>
                <p:cNvSpPr>
                  <a:spLocks/>
                </p:cNvSpPr>
                <p:nvPr/>
              </p:nvSpPr>
              <p:spPr bwMode="auto">
                <a:xfrm>
                  <a:off x="3671" y="3514"/>
                  <a:ext cx="3" cy="12"/>
                </a:xfrm>
                <a:custGeom>
                  <a:avLst/>
                  <a:gdLst>
                    <a:gd name="T0" fmla="*/ 0 w 9"/>
                    <a:gd name="T1" fmla="*/ 0 h 51"/>
                    <a:gd name="T2" fmla="*/ 1 w 9"/>
                    <a:gd name="T3" fmla="*/ 0 h 51"/>
                    <a:gd name="T4" fmla="*/ 3 w 9"/>
                    <a:gd name="T5" fmla="*/ 12 h 51"/>
                    <a:gd name="T6" fmla="*/ 2 w 9"/>
                    <a:gd name="T7" fmla="*/ 12 h 51"/>
                    <a:gd name="T8" fmla="*/ 2 w 9"/>
                    <a:gd name="T9" fmla="*/ 12 h 51"/>
                    <a:gd name="T10" fmla="*/ 0 w 9"/>
                    <a:gd name="T11" fmla="*/ 0 h 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5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9" y="49"/>
                      </a:lnTo>
                      <a:lnTo>
                        <a:pt x="5" y="51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258"/>
                <p:cNvSpPr>
                  <a:spLocks/>
                </p:cNvSpPr>
                <p:nvPr/>
              </p:nvSpPr>
              <p:spPr bwMode="auto">
                <a:xfrm>
                  <a:off x="3673" y="3526"/>
                  <a:ext cx="10" cy="28"/>
                </a:xfrm>
                <a:custGeom>
                  <a:avLst/>
                  <a:gdLst>
                    <a:gd name="T0" fmla="*/ 0 w 30"/>
                    <a:gd name="T1" fmla="*/ 0 h 113"/>
                    <a:gd name="T2" fmla="*/ 1 w 30"/>
                    <a:gd name="T3" fmla="*/ 0 h 113"/>
                    <a:gd name="T4" fmla="*/ 10 w 30"/>
                    <a:gd name="T5" fmla="*/ 28 h 113"/>
                    <a:gd name="T6" fmla="*/ 9 w 30"/>
                    <a:gd name="T7" fmla="*/ 28 h 113"/>
                    <a:gd name="T8" fmla="*/ 9 w 30"/>
                    <a:gd name="T9" fmla="*/ 28 h 113"/>
                    <a:gd name="T10" fmla="*/ 0 w 30"/>
                    <a:gd name="T11" fmla="*/ 0 h 1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113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30" y="112"/>
                      </a:lnTo>
                      <a:lnTo>
                        <a:pt x="27" y="113"/>
                      </a:lnTo>
                      <a:lnTo>
                        <a:pt x="26" y="113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259"/>
                <p:cNvSpPr>
                  <a:spLocks/>
                </p:cNvSpPr>
                <p:nvPr/>
              </p:nvSpPr>
              <p:spPr bwMode="auto">
                <a:xfrm>
                  <a:off x="3682" y="3554"/>
                  <a:ext cx="5" cy="10"/>
                </a:xfrm>
                <a:custGeom>
                  <a:avLst/>
                  <a:gdLst>
                    <a:gd name="T0" fmla="*/ 0 w 16"/>
                    <a:gd name="T1" fmla="*/ 0 h 42"/>
                    <a:gd name="T2" fmla="*/ 1 w 16"/>
                    <a:gd name="T3" fmla="*/ 0 h 42"/>
                    <a:gd name="T4" fmla="*/ 5 w 16"/>
                    <a:gd name="T5" fmla="*/ 10 h 42"/>
                    <a:gd name="T6" fmla="*/ 4 w 16"/>
                    <a:gd name="T7" fmla="*/ 10 h 42"/>
                    <a:gd name="T8" fmla="*/ 4 w 16"/>
                    <a:gd name="T9" fmla="*/ 10 h 42"/>
                    <a:gd name="T10" fmla="*/ 0 w 16"/>
                    <a:gd name="T11" fmla="*/ 0 h 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6" h="42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16" y="40"/>
                      </a:lnTo>
                      <a:lnTo>
                        <a:pt x="13" y="4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260"/>
                <p:cNvSpPr>
                  <a:spLocks/>
                </p:cNvSpPr>
                <p:nvPr/>
              </p:nvSpPr>
              <p:spPr bwMode="auto">
                <a:xfrm>
                  <a:off x="3686" y="3564"/>
                  <a:ext cx="3" cy="4"/>
                </a:xfrm>
                <a:custGeom>
                  <a:avLst/>
                  <a:gdLst>
                    <a:gd name="T0" fmla="*/ 0 w 10"/>
                    <a:gd name="T1" fmla="*/ 0 h 18"/>
                    <a:gd name="T2" fmla="*/ 1 w 10"/>
                    <a:gd name="T3" fmla="*/ 0 h 18"/>
                    <a:gd name="T4" fmla="*/ 3 w 10"/>
                    <a:gd name="T5" fmla="*/ 4 h 18"/>
                    <a:gd name="T6" fmla="*/ 2 w 10"/>
                    <a:gd name="T7" fmla="*/ 4 h 18"/>
                    <a:gd name="T8" fmla="*/ 2 w 10"/>
                    <a:gd name="T9" fmla="*/ 4 h 18"/>
                    <a:gd name="T10" fmla="*/ 0 w 10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18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0" y="16"/>
                      </a:lnTo>
                      <a:lnTo>
                        <a:pt x="8" y="1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261"/>
                <p:cNvSpPr>
                  <a:spLocks/>
                </p:cNvSpPr>
                <p:nvPr/>
              </p:nvSpPr>
              <p:spPr bwMode="auto">
                <a:xfrm>
                  <a:off x="3689" y="3568"/>
                  <a:ext cx="1" cy="1"/>
                </a:xfrm>
                <a:custGeom>
                  <a:avLst/>
                  <a:gdLst>
                    <a:gd name="T0" fmla="*/ 0 w 4"/>
                    <a:gd name="T1" fmla="*/ 1 h 4"/>
                    <a:gd name="T2" fmla="*/ 1 w 4"/>
                    <a:gd name="T3" fmla="*/ 0 h 4"/>
                    <a:gd name="T4" fmla="*/ 1 w 4"/>
                    <a:gd name="T5" fmla="*/ 0 h 4"/>
                    <a:gd name="T6" fmla="*/ 1 w 4"/>
                    <a:gd name="T7" fmla="*/ 0 h 4"/>
                    <a:gd name="T8" fmla="*/ 0 w 4"/>
                    <a:gd name="T9" fmla="*/ 1 h 4"/>
                    <a:gd name="T10" fmla="*/ 0 w 4"/>
                    <a:gd name="T11" fmla="*/ 1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262"/>
                <p:cNvSpPr>
                  <a:spLocks/>
                </p:cNvSpPr>
                <p:nvPr/>
              </p:nvSpPr>
              <p:spPr bwMode="auto">
                <a:xfrm>
                  <a:off x="3689" y="3568"/>
                  <a:ext cx="5" cy="7"/>
                </a:xfrm>
                <a:custGeom>
                  <a:avLst/>
                  <a:gdLst>
                    <a:gd name="T0" fmla="*/ 0 w 15"/>
                    <a:gd name="T1" fmla="*/ 1 h 28"/>
                    <a:gd name="T2" fmla="*/ 1 w 15"/>
                    <a:gd name="T3" fmla="*/ 0 h 28"/>
                    <a:gd name="T4" fmla="*/ 5 w 15"/>
                    <a:gd name="T5" fmla="*/ 6 h 28"/>
                    <a:gd name="T6" fmla="*/ 5 w 15"/>
                    <a:gd name="T7" fmla="*/ 7 h 28"/>
                    <a:gd name="T8" fmla="*/ 4 w 15"/>
                    <a:gd name="T9" fmla="*/ 7 h 28"/>
                    <a:gd name="T10" fmla="*/ 0 w 15"/>
                    <a:gd name="T11" fmla="*/ 1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28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25"/>
                      </a:lnTo>
                      <a:lnTo>
                        <a:pt x="15" y="27"/>
                      </a:lnTo>
                      <a:lnTo>
                        <a:pt x="12" y="2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263"/>
                <p:cNvSpPr>
                  <a:spLocks/>
                </p:cNvSpPr>
                <p:nvPr/>
              </p:nvSpPr>
              <p:spPr bwMode="auto">
                <a:xfrm>
                  <a:off x="3693" y="3575"/>
                  <a:ext cx="2" cy="4"/>
                </a:xfrm>
                <a:custGeom>
                  <a:avLst/>
                  <a:gdLst>
                    <a:gd name="T0" fmla="*/ 0 w 7"/>
                    <a:gd name="T1" fmla="*/ 0 h 18"/>
                    <a:gd name="T2" fmla="*/ 1 w 7"/>
                    <a:gd name="T3" fmla="*/ 0 h 18"/>
                    <a:gd name="T4" fmla="*/ 2 w 7"/>
                    <a:gd name="T5" fmla="*/ 4 h 18"/>
                    <a:gd name="T6" fmla="*/ 2 w 7"/>
                    <a:gd name="T7" fmla="*/ 4 h 18"/>
                    <a:gd name="T8" fmla="*/ 1 w 7"/>
                    <a:gd name="T9" fmla="*/ 4 h 18"/>
                    <a:gd name="T10" fmla="*/ 0 w 7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18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7" y="17"/>
                      </a:lnTo>
                      <a:lnTo>
                        <a:pt x="3" y="1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264"/>
                <p:cNvSpPr>
                  <a:spLocks/>
                </p:cNvSpPr>
                <p:nvPr/>
              </p:nvSpPr>
              <p:spPr bwMode="auto">
                <a:xfrm>
                  <a:off x="3694" y="3579"/>
                  <a:ext cx="3" cy="14"/>
                </a:xfrm>
                <a:custGeom>
                  <a:avLst/>
                  <a:gdLst>
                    <a:gd name="T0" fmla="*/ 0 w 9"/>
                    <a:gd name="T1" fmla="*/ 0 h 57"/>
                    <a:gd name="T2" fmla="*/ 1 w 9"/>
                    <a:gd name="T3" fmla="*/ 0 h 57"/>
                    <a:gd name="T4" fmla="*/ 3 w 9"/>
                    <a:gd name="T5" fmla="*/ 14 h 57"/>
                    <a:gd name="T6" fmla="*/ 2 w 9"/>
                    <a:gd name="T7" fmla="*/ 14 h 57"/>
                    <a:gd name="T8" fmla="*/ 2 w 9"/>
                    <a:gd name="T9" fmla="*/ 14 h 57"/>
                    <a:gd name="T10" fmla="*/ 0 w 9"/>
                    <a:gd name="T11" fmla="*/ 0 h 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57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9" y="56"/>
                      </a:lnTo>
                      <a:lnTo>
                        <a:pt x="5" y="57"/>
                      </a:lnTo>
                      <a:lnTo>
                        <a:pt x="5" y="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65"/>
                <p:cNvSpPr>
                  <a:spLocks/>
                </p:cNvSpPr>
                <p:nvPr/>
              </p:nvSpPr>
              <p:spPr bwMode="auto">
                <a:xfrm>
                  <a:off x="3696" y="3593"/>
                  <a:ext cx="4" cy="10"/>
                </a:xfrm>
                <a:custGeom>
                  <a:avLst/>
                  <a:gdLst>
                    <a:gd name="T0" fmla="*/ 0 w 12"/>
                    <a:gd name="T1" fmla="*/ 0 h 41"/>
                    <a:gd name="T2" fmla="*/ 1 w 12"/>
                    <a:gd name="T3" fmla="*/ 0 h 41"/>
                    <a:gd name="T4" fmla="*/ 4 w 12"/>
                    <a:gd name="T5" fmla="*/ 9 h 41"/>
                    <a:gd name="T6" fmla="*/ 3 w 12"/>
                    <a:gd name="T7" fmla="*/ 10 h 41"/>
                    <a:gd name="T8" fmla="*/ 3 w 12"/>
                    <a:gd name="T9" fmla="*/ 10 h 41"/>
                    <a:gd name="T10" fmla="*/ 0 w 12"/>
                    <a:gd name="T11" fmla="*/ 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41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12" y="37"/>
                      </a:lnTo>
                      <a:lnTo>
                        <a:pt x="10" y="41"/>
                      </a:lnTo>
                      <a:lnTo>
                        <a:pt x="8" y="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66"/>
                <p:cNvSpPr>
                  <a:spLocks/>
                </p:cNvSpPr>
                <p:nvPr/>
              </p:nvSpPr>
              <p:spPr bwMode="auto">
                <a:xfrm>
                  <a:off x="3699" y="3602"/>
                  <a:ext cx="2" cy="1"/>
                </a:xfrm>
                <a:custGeom>
                  <a:avLst/>
                  <a:gdLst>
                    <a:gd name="T0" fmla="*/ 0 w 5"/>
                    <a:gd name="T1" fmla="*/ 1 h 4"/>
                    <a:gd name="T2" fmla="*/ 1 w 5"/>
                    <a:gd name="T3" fmla="*/ 0 h 4"/>
                    <a:gd name="T4" fmla="*/ 2 w 5"/>
                    <a:gd name="T5" fmla="*/ 0 h 4"/>
                    <a:gd name="T6" fmla="*/ 2 w 5"/>
                    <a:gd name="T7" fmla="*/ 1 h 4"/>
                    <a:gd name="T8" fmla="*/ 0 w 5"/>
                    <a:gd name="T9" fmla="*/ 1 h 4"/>
                    <a:gd name="T10" fmla="*/ 0 w 5"/>
                    <a:gd name="T11" fmla="*/ 1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2"/>
                      </a:lnTo>
                      <a:lnTo>
                        <a:pt x="1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67"/>
                <p:cNvSpPr>
                  <a:spLocks/>
                </p:cNvSpPr>
                <p:nvPr/>
              </p:nvSpPr>
              <p:spPr bwMode="auto">
                <a:xfrm>
                  <a:off x="3693" y="3603"/>
                  <a:ext cx="8" cy="32"/>
                </a:xfrm>
                <a:custGeom>
                  <a:avLst/>
                  <a:gdLst>
                    <a:gd name="T0" fmla="*/ 7 w 23"/>
                    <a:gd name="T1" fmla="*/ 0 h 131"/>
                    <a:gd name="T2" fmla="*/ 8 w 23"/>
                    <a:gd name="T3" fmla="*/ 0 h 131"/>
                    <a:gd name="T4" fmla="*/ 1 w 23"/>
                    <a:gd name="T5" fmla="*/ 32 h 131"/>
                    <a:gd name="T6" fmla="*/ 1 w 23"/>
                    <a:gd name="T7" fmla="*/ 32 h 131"/>
                    <a:gd name="T8" fmla="*/ 0 w 23"/>
                    <a:gd name="T9" fmla="*/ 32 h 131"/>
                    <a:gd name="T10" fmla="*/ 7 w 23"/>
                    <a:gd name="T11" fmla="*/ 0 h 1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" h="131">
                      <a:moveTo>
                        <a:pt x="19" y="2"/>
                      </a:moveTo>
                      <a:lnTo>
                        <a:pt x="23" y="0"/>
                      </a:lnTo>
                      <a:lnTo>
                        <a:pt x="4" y="129"/>
                      </a:lnTo>
                      <a:lnTo>
                        <a:pt x="4" y="131"/>
                      </a:lnTo>
                      <a:lnTo>
                        <a:pt x="0" y="129"/>
                      </a:lnTo>
                      <a:lnTo>
                        <a:pt x="19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68"/>
                <p:cNvSpPr>
                  <a:spLocks/>
                </p:cNvSpPr>
                <p:nvPr/>
              </p:nvSpPr>
              <p:spPr bwMode="auto">
                <a:xfrm>
                  <a:off x="3690" y="3635"/>
                  <a:ext cx="4" cy="7"/>
                </a:xfrm>
                <a:custGeom>
                  <a:avLst/>
                  <a:gdLst>
                    <a:gd name="T0" fmla="*/ 3 w 12"/>
                    <a:gd name="T1" fmla="*/ 0 h 29"/>
                    <a:gd name="T2" fmla="*/ 4 w 12"/>
                    <a:gd name="T3" fmla="*/ 0 h 29"/>
                    <a:gd name="T4" fmla="*/ 2 w 12"/>
                    <a:gd name="T5" fmla="*/ 7 h 29"/>
                    <a:gd name="T6" fmla="*/ 2 w 12"/>
                    <a:gd name="T7" fmla="*/ 7 h 29"/>
                    <a:gd name="T8" fmla="*/ 0 w 12"/>
                    <a:gd name="T9" fmla="*/ 7 h 29"/>
                    <a:gd name="T10" fmla="*/ 3 w 12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29">
                      <a:moveTo>
                        <a:pt x="8" y="0"/>
                      </a:moveTo>
                      <a:lnTo>
                        <a:pt x="12" y="2"/>
                      </a:lnTo>
                      <a:lnTo>
                        <a:pt x="5" y="29"/>
                      </a:lnTo>
                      <a:lnTo>
                        <a:pt x="0" y="2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69"/>
                <p:cNvSpPr>
                  <a:spLocks/>
                </p:cNvSpPr>
                <p:nvPr/>
              </p:nvSpPr>
              <p:spPr bwMode="auto">
                <a:xfrm>
                  <a:off x="3675" y="3642"/>
                  <a:ext cx="17" cy="42"/>
                </a:xfrm>
                <a:custGeom>
                  <a:avLst/>
                  <a:gdLst>
                    <a:gd name="T0" fmla="*/ 15 w 50"/>
                    <a:gd name="T1" fmla="*/ 0 h 166"/>
                    <a:gd name="T2" fmla="*/ 17 w 50"/>
                    <a:gd name="T3" fmla="*/ 0 h 166"/>
                    <a:gd name="T4" fmla="*/ 1 w 50"/>
                    <a:gd name="T5" fmla="*/ 42 h 166"/>
                    <a:gd name="T6" fmla="*/ 0 w 50"/>
                    <a:gd name="T7" fmla="*/ 42 h 166"/>
                    <a:gd name="T8" fmla="*/ 0 w 50"/>
                    <a:gd name="T9" fmla="*/ 42 h 166"/>
                    <a:gd name="T10" fmla="*/ 15 w 50"/>
                    <a:gd name="T11" fmla="*/ 0 h 16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0" h="166">
                      <a:moveTo>
                        <a:pt x="45" y="0"/>
                      </a:moveTo>
                      <a:lnTo>
                        <a:pt x="50" y="1"/>
                      </a:lnTo>
                      <a:lnTo>
                        <a:pt x="4" y="166"/>
                      </a:lnTo>
                      <a:lnTo>
                        <a:pt x="0" y="165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70"/>
                <p:cNvSpPr>
                  <a:spLocks/>
                </p:cNvSpPr>
                <p:nvPr/>
              </p:nvSpPr>
              <p:spPr bwMode="auto">
                <a:xfrm>
                  <a:off x="3674" y="3683"/>
                  <a:ext cx="3" cy="7"/>
                </a:xfrm>
                <a:custGeom>
                  <a:avLst/>
                  <a:gdLst>
                    <a:gd name="T0" fmla="*/ 2 w 9"/>
                    <a:gd name="T1" fmla="*/ 0 h 26"/>
                    <a:gd name="T2" fmla="*/ 3 w 9"/>
                    <a:gd name="T3" fmla="*/ 0 h 26"/>
                    <a:gd name="T4" fmla="*/ 1 w 9"/>
                    <a:gd name="T5" fmla="*/ 7 h 26"/>
                    <a:gd name="T6" fmla="*/ 0 w 9"/>
                    <a:gd name="T7" fmla="*/ 7 h 26"/>
                    <a:gd name="T8" fmla="*/ 0 w 9"/>
                    <a:gd name="T9" fmla="*/ 7 h 26"/>
                    <a:gd name="T10" fmla="*/ 2 w 9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26">
                      <a:moveTo>
                        <a:pt x="5" y="0"/>
                      </a:moveTo>
                      <a:lnTo>
                        <a:pt x="9" y="1"/>
                      </a:lnTo>
                      <a:lnTo>
                        <a:pt x="4" y="26"/>
                      </a:lnTo>
                      <a:lnTo>
                        <a:pt x="0" y="2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71"/>
                <p:cNvSpPr>
                  <a:spLocks/>
                </p:cNvSpPr>
                <p:nvPr/>
              </p:nvSpPr>
              <p:spPr bwMode="auto">
                <a:xfrm>
                  <a:off x="3663" y="3689"/>
                  <a:ext cx="12" cy="41"/>
                </a:xfrm>
                <a:custGeom>
                  <a:avLst/>
                  <a:gdLst>
                    <a:gd name="T0" fmla="*/ 11 w 35"/>
                    <a:gd name="T1" fmla="*/ 0 h 162"/>
                    <a:gd name="T2" fmla="*/ 12 w 35"/>
                    <a:gd name="T3" fmla="*/ 0 h 162"/>
                    <a:gd name="T4" fmla="*/ 1 w 35"/>
                    <a:gd name="T5" fmla="*/ 41 h 162"/>
                    <a:gd name="T6" fmla="*/ 0 w 35"/>
                    <a:gd name="T7" fmla="*/ 41 h 162"/>
                    <a:gd name="T8" fmla="*/ 0 w 35"/>
                    <a:gd name="T9" fmla="*/ 41 h 162"/>
                    <a:gd name="T10" fmla="*/ 11 w 35"/>
                    <a:gd name="T11" fmla="*/ 0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" h="162">
                      <a:moveTo>
                        <a:pt x="31" y="0"/>
                      </a:moveTo>
                      <a:lnTo>
                        <a:pt x="35" y="1"/>
                      </a:lnTo>
                      <a:lnTo>
                        <a:pt x="4" y="161"/>
                      </a:lnTo>
                      <a:lnTo>
                        <a:pt x="1" y="162"/>
                      </a:lnTo>
                      <a:lnTo>
                        <a:pt x="0" y="16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2"/>
                <p:cNvSpPr>
                  <a:spLocks/>
                </p:cNvSpPr>
                <p:nvPr/>
              </p:nvSpPr>
              <p:spPr bwMode="auto">
                <a:xfrm>
                  <a:off x="3664" y="3730"/>
                  <a:ext cx="5" cy="4"/>
                </a:xfrm>
                <a:custGeom>
                  <a:avLst/>
                  <a:gdLst>
                    <a:gd name="T0" fmla="*/ 0 w 15"/>
                    <a:gd name="T1" fmla="*/ 0 h 16"/>
                    <a:gd name="T2" fmla="*/ 1 w 15"/>
                    <a:gd name="T3" fmla="*/ 0 h 16"/>
                    <a:gd name="T4" fmla="*/ 5 w 15"/>
                    <a:gd name="T5" fmla="*/ 3 h 16"/>
                    <a:gd name="T6" fmla="*/ 5 w 15"/>
                    <a:gd name="T7" fmla="*/ 4 h 16"/>
                    <a:gd name="T8" fmla="*/ 3 w 15"/>
                    <a:gd name="T9" fmla="*/ 4 h 16"/>
                    <a:gd name="T10" fmla="*/ 0 w 15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16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14" y="13"/>
                      </a:lnTo>
                      <a:lnTo>
                        <a:pt x="15" y="14"/>
                      </a:lnTo>
                      <a:lnTo>
                        <a:pt x="10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273"/>
                <p:cNvSpPr>
                  <a:spLocks/>
                </p:cNvSpPr>
                <p:nvPr/>
              </p:nvSpPr>
              <p:spPr bwMode="auto">
                <a:xfrm>
                  <a:off x="3667" y="3733"/>
                  <a:ext cx="2" cy="3"/>
                </a:xfrm>
                <a:custGeom>
                  <a:avLst/>
                  <a:gdLst>
                    <a:gd name="T0" fmla="*/ 0 w 5"/>
                    <a:gd name="T1" fmla="*/ 1 h 12"/>
                    <a:gd name="T2" fmla="*/ 2 w 5"/>
                    <a:gd name="T3" fmla="*/ 0 h 12"/>
                    <a:gd name="T4" fmla="*/ 2 w 5"/>
                    <a:gd name="T5" fmla="*/ 3 h 12"/>
                    <a:gd name="T6" fmla="*/ 2 w 5"/>
                    <a:gd name="T7" fmla="*/ 3 h 12"/>
                    <a:gd name="T8" fmla="*/ 0 w 5"/>
                    <a:gd name="T9" fmla="*/ 3 h 12"/>
                    <a:gd name="T10" fmla="*/ 0 w 5"/>
                    <a:gd name="T11" fmla="*/ 1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lnTo>
                        <a:pt x="5" y="0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274"/>
                <p:cNvSpPr>
                  <a:spLocks/>
                </p:cNvSpPr>
                <p:nvPr/>
              </p:nvSpPr>
              <p:spPr bwMode="auto">
                <a:xfrm>
                  <a:off x="3667" y="3736"/>
                  <a:ext cx="2" cy="3"/>
                </a:xfrm>
                <a:custGeom>
                  <a:avLst/>
                  <a:gdLst>
                    <a:gd name="T0" fmla="*/ 0 w 6"/>
                    <a:gd name="T1" fmla="*/ 0 h 12"/>
                    <a:gd name="T2" fmla="*/ 2 w 6"/>
                    <a:gd name="T3" fmla="*/ 0 h 12"/>
                    <a:gd name="T4" fmla="*/ 2 w 6"/>
                    <a:gd name="T5" fmla="*/ 3 h 12"/>
                    <a:gd name="T6" fmla="*/ 2 w 6"/>
                    <a:gd name="T7" fmla="*/ 3 h 12"/>
                    <a:gd name="T8" fmla="*/ 0 w 6"/>
                    <a:gd name="T9" fmla="*/ 3 h 12"/>
                    <a:gd name="T10" fmla="*/ 0 w 6"/>
                    <a:gd name="T11" fmla="*/ 0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2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275"/>
                <p:cNvSpPr>
                  <a:spLocks/>
                </p:cNvSpPr>
                <p:nvPr/>
              </p:nvSpPr>
              <p:spPr bwMode="auto">
                <a:xfrm>
                  <a:off x="3666" y="3739"/>
                  <a:ext cx="2" cy="4"/>
                </a:xfrm>
                <a:custGeom>
                  <a:avLst/>
                  <a:gdLst>
                    <a:gd name="T0" fmla="*/ 1 w 7"/>
                    <a:gd name="T1" fmla="*/ 0 h 15"/>
                    <a:gd name="T2" fmla="*/ 2 w 7"/>
                    <a:gd name="T3" fmla="*/ 0 h 15"/>
                    <a:gd name="T4" fmla="*/ 1 w 7"/>
                    <a:gd name="T5" fmla="*/ 3 h 15"/>
                    <a:gd name="T6" fmla="*/ 1 w 7"/>
                    <a:gd name="T7" fmla="*/ 4 h 15"/>
                    <a:gd name="T8" fmla="*/ 0 w 7"/>
                    <a:gd name="T9" fmla="*/ 3 h 15"/>
                    <a:gd name="T10" fmla="*/ 1 w 7"/>
                    <a:gd name="T11" fmla="*/ 0 h 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15">
                      <a:moveTo>
                        <a:pt x="2" y="0"/>
                      </a:moveTo>
                      <a:lnTo>
                        <a:pt x="7" y="0"/>
                      </a:lnTo>
                      <a:lnTo>
                        <a:pt x="4" y="13"/>
                      </a:lnTo>
                      <a:lnTo>
                        <a:pt x="4" y="15"/>
                      </a:lnTo>
                      <a:lnTo>
                        <a:pt x="0" y="1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276"/>
                <p:cNvSpPr>
                  <a:spLocks/>
                </p:cNvSpPr>
                <p:nvPr/>
              </p:nvSpPr>
              <p:spPr bwMode="auto">
                <a:xfrm>
                  <a:off x="3658" y="3743"/>
                  <a:ext cx="9" cy="33"/>
                </a:xfrm>
                <a:custGeom>
                  <a:avLst/>
                  <a:gdLst>
                    <a:gd name="T0" fmla="*/ 8 w 28"/>
                    <a:gd name="T1" fmla="*/ 0 h 134"/>
                    <a:gd name="T2" fmla="*/ 9 w 28"/>
                    <a:gd name="T3" fmla="*/ 0 h 134"/>
                    <a:gd name="T4" fmla="*/ 1 w 28"/>
                    <a:gd name="T5" fmla="*/ 33 h 134"/>
                    <a:gd name="T6" fmla="*/ 1 w 28"/>
                    <a:gd name="T7" fmla="*/ 33 h 134"/>
                    <a:gd name="T8" fmla="*/ 0 w 28"/>
                    <a:gd name="T9" fmla="*/ 33 h 134"/>
                    <a:gd name="T10" fmla="*/ 8 w 28"/>
                    <a:gd name="T11" fmla="*/ 0 h 1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" h="134">
                      <a:moveTo>
                        <a:pt x="24" y="0"/>
                      </a:moveTo>
                      <a:lnTo>
                        <a:pt x="28" y="2"/>
                      </a:lnTo>
                      <a:lnTo>
                        <a:pt x="3" y="134"/>
                      </a:lnTo>
                      <a:lnTo>
                        <a:pt x="2" y="134"/>
                      </a:lnTo>
                      <a:lnTo>
                        <a:pt x="0" y="13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277"/>
                <p:cNvSpPr>
                  <a:spLocks/>
                </p:cNvSpPr>
                <p:nvPr/>
              </p:nvSpPr>
              <p:spPr bwMode="auto">
                <a:xfrm>
                  <a:off x="3657" y="3775"/>
                  <a:ext cx="2" cy="1"/>
                </a:xfrm>
                <a:custGeom>
                  <a:avLst/>
                  <a:gdLst>
                    <a:gd name="T0" fmla="*/ 1 w 4"/>
                    <a:gd name="T1" fmla="*/ 0 h 4"/>
                    <a:gd name="T2" fmla="*/ 2 w 4"/>
                    <a:gd name="T3" fmla="*/ 1 h 4"/>
                    <a:gd name="T4" fmla="*/ 2 w 4"/>
                    <a:gd name="T5" fmla="*/ 1 h 4"/>
                    <a:gd name="T6" fmla="*/ 0 w 4"/>
                    <a:gd name="T7" fmla="*/ 1 h 4"/>
                    <a:gd name="T8" fmla="*/ 1 w 4"/>
                    <a:gd name="T9" fmla="*/ 0 h 4"/>
                    <a:gd name="T10" fmla="*/ 1 w 4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278"/>
                <p:cNvSpPr>
                  <a:spLocks/>
                </p:cNvSpPr>
                <p:nvPr/>
              </p:nvSpPr>
              <p:spPr bwMode="auto">
                <a:xfrm>
                  <a:off x="3657" y="3776"/>
                  <a:ext cx="2" cy="2"/>
                </a:xfrm>
                <a:custGeom>
                  <a:avLst/>
                  <a:gdLst>
                    <a:gd name="T0" fmla="*/ 0 w 5"/>
                    <a:gd name="T1" fmla="*/ 0 h 10"/>
                    <a:gd name="T2" fmla="*/ 2 w 5"/>
                    <a:gd name="T3" fmla="*/ 0 h 10"/>
                    <a:gd name="T4" fmla="*/ 1 w 5"/>
                    <a:gd name="T5" fmla="*/ 2 h 10"/>
                    <a:gd name="T6" fmla="*/ 1 w 5"/>
                    <a:gd name="T7" fmla="*/ 2 h 10"/>
                    <a:gd name="T8" fmla="*/ 0 w 5"/>
                    <a:gd name="T9" fmla="*/ 1 h 10"/>
                    <a:gd name="T10" fmla="*/ 0 w 5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0">
                      <a:moveTo>
                        <a:pt x="1" y="0"/>
                      </a:moveTo>
                      <a:lnTo>
                        <a:pt x="5" y="2"/>
                      </a:lnTo>
                      <a:lnTo>
                        <a:pt x="3" y="10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79"/>
                <p:cNvSpPr>
                  <a:spLocks/>
                </p:cNvSpPr>
                <p:nvPr/>
              </p:nvSpPr>
              <p:spPr bwMode="auto">
                <a:xfrm>
                  <a:off x="3654" y="3778"/>
                  <a:ext cx="4" cy="4"/>
                </a:xfrm>
                <a:custGeom>
                  <a:avLst/>
                  <a:gdLst>
                    <a:gd name="T0" fmla="*/ 3 w 11"/>
                    <a:gd name="T1" fmla="*/ 0 h 17"/>
                    <a:gd name="T2" fmla="*/ 4 w 11"/>
                    <a:gd name="T3" fmla="*/ 1 h 17"/>
                    <a:gd name="T4" fmla="*/ 1 w 11"/>
                    <a:gd name="T5" fmla="*/ 4 h 17"/>
                    <a:gd name="T6" fmla="*/ 0 w 11"/>
                    <a:gd name="T7" fmla="*/ 4 h 17"/>
                    <a:gd name="T8" fmla="*/ 0 w 11"/>
                    <a:gd name="T9" fmla="*/ 4 h 17"/>
                    <a:gd name="T10" fmla="*/ 3 w 11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17">
                      <a:moveTo>
                        <a:pt x="8" y="0"/>
                      </a:moveTo>
                      <a:lnTo>
                        <a:pt x="11" y="3"/>
                      </a:lnTo>
                      <a:lnTo>
                        <a:pt x="3" y="17"/>
                      </a:lnTo>
                      <a:lnTo>
                        <a:pt x="0" y="1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80"/>
                <p:cNvSpPr>
                  <a:spLocks/>
                </p:cNvSpPr>
                <p:nvPr/>
              </p:nvSpPr>
              <p:spPr bwMode="auto">
                <a:xfrm>
                  <a:off x="3650" y="3781"/>
                  <a:ext cx="5" cy="7"/>
                </a:xfrm>
                <a:custGeom>
                  <a:avLst/>
                  <a:gdLst>
                    <a:gd name="T0" fmla="*/ 4 w 15"/>
                    <a:gd name="T1" fmla="*/ 0 h 28"/>
                    <a:gd name="T2" fmla="*/ 5 w 15"/>
                    <a:gd name="T3" fmla="*/ 1 h 28"/>
                    <a:gd name="T4" fmla="*/ 1 w 15"/>
                    <a:gd name="T5" fmla="*/ 7 h 28"/>
                    <a:gd name="T6" fmla="*/ 0 w 15"/>
                    <a:gd name="T7" fmla="*/ 6 h 28"/>
                    <a:gd name="T8" fmla="*/ 0 w 15"/>
                    <a:gd name="T9" fmla="*/ 6 h 28"/>
                    <a:gd name="T10" fmla="*/ 4 w 15"/>
                    <a:gd name="T11" fmla="*/ 0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28">
                      <a:moveTo>
                        <a:pt x="12" y="0"/>
                      </a:moveTo>
                      <a:lnTo>
                        <a:pt x="15" y="2"/>
                      </a:lnTo>
                      <a:lnTo>
                        <a:pt x="3" y="28"/>
                      </a:lnTo>
                      <a:lnTo>
                        <a:pt x="0" y="2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281"/>
                <p:cNvSpPr>
                  <a:spLocks/>
                </p:cNvSpPr>
                <p:nvPr/>
              </p:nvSpPr>
              <p:spPr bwMode="auto">
                <a:xfrm>
                  <a:off x="3639" y="3788"/>
                  <a:ext cx="12" cy="23"/>
                </a:xfrm>
                <a:custGeom>
                  <a:avLst/>
                  <a:gdLst>
                    <a:gd name="T0" fmla="*/ 11 w 37"/>
                    <a:gd name="T1" fmla="*/ 0 h 93"/>
                    <a:gd name="T2" fmla="*/ 12 w 37"/>
                    <a:gd name="T3" fmla="*/ 1 h 93"/>
                    <a:gd name="T4" fmla="*/ 1 w 37"/>
                    <a:gd name="T5" fmla="*/ 23 h 93"/>
                    <a:gd name="T6" fmla="*/ 1 w 37"/>
                    <a:gd name="T7" fmla="*/ 23 h 93"/>
                    <a:gd name="T8" fmla="*/ 0 w 37"/>
                    <a:gd name="T9" fmla="*/ 22 h 93"/>
                    <a:gd name="T10" fmla="*/ 11 w 37"/>
                    <a:gd name="T11" fmla="*/ 0 h 9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7" h="93">
                      <a:moveTo>
                        <a:pt x="34" y="0"/>
                      </a:moveTo>
                      <a:lnTo>
                        <a:pt x="37" y="3"/>
                      </a:lnTo>
                      <a:lnTo>
                        <a:pt x="3" y="92"/>
                      </a:lnTo>
                      <a:lnTo>
                        <a:pt x="2" y="93"/>
                      </a:lnTo>
                      <a:lnTo>
                        <a:pt x="0" y="8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282"/>
                <p:cNvSpPr>
                  <a:spLocks/>
                </p:cNvSpPr>
                <p:nvPr/>
              </p:nvSpPr>
              <p:spPr bwMode="auto">
                <a:xfrm>
                  <a:off x="3635" y="3810"/>
                  <a:ext cx="5" cy="2"/>
                </a:xfrm>
                <a:custGeom>
                  <a:avLst/>
                  <a:gdLst>
                    <a:gd name="T0" fmla="*/ 4 w 13"/>
                    <a:gd name="T1" fmla="*/ 0 h 7"/>
                    <a:gd name="T2" fmla="*/ 5 w 13"/>
                    <a:gd name="T3" fmla="*/ 1 h 7"/>
                    <a:gd name="T4" fmla="*/ 2 w 13"/>
                    <a:gd name="T5" fmla="*/ 2 h 7"/>
                    <a:gd name="T6" fmla="*/ 0 w 13"/>
                    <a:gd name="T7" fmla="*/ 1 h 7"/>
                    <a:gd name="T8" fmla="*/ 1 w 13"/>
                    <a:gd name="T9" fmla="*/ 1 h 7"/>
                    <a:gd name="T10" fmla="*/ 4 w 13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7">
                      <a:moveTo>
                        <a:pt x="11" y="0"/>
                      </a:moveTo>
                      <a:lnTo>
                        <a:pt x="13" y="4"/>
                      </a:lnTo>
                      <a:lnTo>
                        <a:pt x="4" y="7"/>
                      </a:ln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283"/>
                <p:cNvSpPr>
                  <a:spLocks/>
                </p:cNvSpPr>
                <p:nvPr/>
              </p:nvSpPr>
              <p:spPr bwMode="auto">
                <a:xfrm>
                  <a:off x="3635" y="3811"/>
                  <a:ext cx="2" cy="3"/>
                </a:xfrm>
                <a:custGeom>
                  <a:avLst/>
                  <a:gdLst>
                    <a:gd name="T0" fmla="*/ 0 w 4"/>
                    <a:gd name="T1" fmla="*/ 0 h 11"/>
                    <a:gd name="T2" fmla="*/ 2 w 4"/>
                    <a:gd name="T3" fmla="*/ 1 h 11"/>
                    <a:gd name="T4" fmla="*/ 2 w 4"/>
                    <a:gd name="T5" fmla="*/ 3 h 11"/>
                    <a:gd name="T6" fmla="*/ 2 w 4"/>
                    <a:gd name="T7" fmla="*/ 3 h 11"/>
                    <a:gd name="T8" fmla="*/ 0 w 4"/>
                    <a:gd name="T9" fmla="*/ 3 h 11"/>
                    <a:gd name="T10" fmla="*/ 0 w 4"/>
                    <a:gd name="T11" fmla="*/ 0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11">
                      <a:moveTo>
                        <a:pt x="0" y="0"/>
                      </a:moveTo>
                      <a:lnTo>
                        <a:pt x="4" y="2"/>
                      </a:lnTo>
                      <a:lnTo>
                        <a:pt x="4" y="10"/>
                      </a:lnTo>
                      <a:lnTo>
                        <a:pt x="4" y="11"/>
                      </a:lnTo>
                      <a:lnTo>
                        <a:pt x="0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284"/>
                <p:cNvSpPr>
                  <a:spLocks/>
                </p:cNvSpPr>
                <p:nvPr/>
              </p:nvSpPr>
              <p:spPr bwMode="auto">
                <a:xfrm>
                  <a:off x="3635" y="3814"/>
                  <a:ext cx="2" cy="3"/>
                </a:xfrm>
                <a:custGeom>
                  <a:avLst/>
                  <a:gdLst>
                    <a:gd name="T0" fmla="*/ 1 w 6"/>
                    <a:gd name="T1" fmla="*/ 0 h 14"/>
                    <a:gd name="T2" fmla="*/ 2 w 6"/>
                    <a:gd name="T3" fmla="*/ 0 h 14"/>
                    <a:gd name="T4" fmla="*/ 1 w 6"/>
                    <a:gd name="T5" fmla="*/ 3 h 14"/>
                    <a:gd name="T6" fmla="*/ 1 w 6"/>
                    <a:gd name="T7" fmla="*/ 3 h 14"/>
                    <a:gd name="T8" fmla="*/ 0 w 6"/>
                    <a:gd name="T9" fmla="*/ 2 h 14"/>
                    <a:gd name="T10" fmla="*/ 1 w 6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4">
                      <a:moveTo>
                        <a:pt x="2" y="0"/>
                      </a:moveTo>
                      <a:lnTo>
                        <a:pt x="6" y="1"/>
                      </a:lnTo>
                      <a:lnTo>
                        <a:pt x="3" y="14"/>
                      </a:lnTo>
                      <a:lnTo>
                        <a:pt x="2" y="14"/>
                      </a:lnTo>
                      <a:lnTo>
                        <a:pt x="0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85"/>
                <p:cNvSpPr>
                  <a:spLocks/>
                </p:cNvSpPr>
                <p:nvPr/>
              </p:nvSpPr>
              <p:spPr bwMode="auto">
                <a:xfrm>
                  <a:off x="3631" y="3817"/>
                  <a:ext cx="4" cy="4"/>
                </a:xfrm>
                <a:custGeom>
                  <a:avLst/>
                  <a:gdLst>
                    <a:gd name="T0" fmla="*/ 3 w 14"/>
                    <a:gd name="T1" fmla="*/ 0 h 19"/>
                    <a:gd name="T2" fmla="*/ 4 w 14"/>
                    <a:gd name="T3" fmla="*/ 1 h 19"/>
                    <a:gd name="T4" fmla="*/ 1 w 14"/>
                    <a:gd name="T5" fmla="*/ 4 h 19"/>
                    <a:gd name="T6" fmla="*/ 0 w 14"/>
                    <a:gd name="T7" fmla="*/ 3 h 19"/>
                    <a:gd name="T8" fmla="*/ 0 w 14"/>
                    <a:gd name="T9" fmla="*/ 3 h 19"/>
                    <a:gd name="T10" fmla="*/ 3 w 14"/>
                    <a:gd name="T11" fmla="*/ 0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19">
                      <a:moveTo>
                        <a:pt x="12" y="0"/>
                      </a:moveTo>
                      <a:lnTo>
                        <a:pt x="14" y="3"/>
                      </a:lnTo>
                      <a:lnTo>
                        <a:pt x="2" y="19"/>
                      </a:lnTo>
                      <a:lnTo>
                        <a:pt x="0" y="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86"/>
                <p:cNvSpPr>
                  <a:spLocks/>
                </p:cNvSpPr>
                <p:nvPr/>
              </p:nvSpPr>
              <p:spPr bwMode="auto">
                <a:xfrm>
                  <a:off x="3621" y="3821"/>
                  <a:ext cx="10" cy="11"/>
                </a:xfrm>
                <a:custGeom>
                  <a:avLst/>
                  <a:gdLst>
                    <a:gd name="T0" fmla="*/ 9 w 30"/>
                    <a:gd name="T1" fmla="*/ 0 h 47"/>
                    <a:gd name="T2" fmla="*/ 10 w 30"/>
                    <a:gd name="T3" fmla="*/ 1 h 47"/>
                    <a:gd name="T4" fmla="*/ 1 w 30"/>
                    <a:gd name="T5" fmla="*/ 11 h 47"/>
                    <a:gd name="T6" fmla="*/ 0 w 30"/>
                    <a:gd name="T7" fmla="*/ 11 h 47"/>
                    <a:gd name="T8" fmla="*/ 0 w 30"/>
                    <a:gd name="T9" fmla="*/ 10 h 47"/>
                    <a:gd name="T10" fmla="*/ 9 w 30"/>
                    <a:gd name="T11" fmla="*/ 0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47">
                      <a:moveTo>
                        <a:pt x="28" y="0"/>
                      </a:moveTo>
                      <a:lnTo>
                        <a:pt x="30" y="3"/>
                      </a:lnTo>
                      <a:lnTo>
                        <a:pt x="4" y="47"/>
                      </a:lnTo>
                      <a:lnTo>
                        <a:pt x="0" y="46"/>
                      </a:lnTo>
                      <a:lnTo>
                        <a:pt x="1" y="4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287"/>
                <p:cNvSpPr>
                  <a:spLocks/>
                </p:cNvSpPr>
                <p:nvPr/>
              </p:nvSpPr>
              <p:spPr bwMode="auto">
                <a:xfrm>
                  <a:off x="3621" y="3832"/>
                  <a:ext cx="2" cy="2"/>
                </a:xfrm>
                <a:custGeom>
                  <a:avLst/>
                  <a:gdLst>
                    <a:gd name="T0" fmla="*/ 0 w 4"/>
                    <a:gd name="T1" fmla="*/ 0 h 6"/>
                    <a:gd name="T2" fmla="*/ 2 w 4"/>
                    <a:gd name="T3" fmla="*/ 0 h 6"/>
                    <a:gd name="T4" fmla="*/ 2 w 4"/>
                    <a:gd name="T5" fmla="*/ 2 h 6"/>
                    <a:gd name="T6" fmla="*/ 1 w 4"/>
                    <a:gd name="T7" fmla="*/ 2 h 6"/>
                    <a:gd name="T8" fmla="*/ 0 w 4"/>
                    <a:gd name="T9" fmla="*/ 1 h 6"/>
                    <a:gd name="T10" fmla="*/ 0 w 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288"/>
                <p:cNvSpPr>
                  <a:spLocks/>
                </p:cNvSpPr>
                <p:nvPr/>
              </p:nvSpPr>
              <p:spPr bwMode="auto">
                <a:xfrm>
                  <a:off x="3619" y="3833"/>
                  <a:ext cx="3" cy="3"/>
                </a:xfrm>
                <a:custGeom>
                  <a:avLst/>
                  <a:gdLst>
                    <a:gd name="T0" fmla="*/ 2 w 10"/>
                    <a:gd name="T1" fmla="*/ 0 h 13"/>
                    <a:gd name="T2" fmla="*/ 3 w 10"/>
                    <a:gd name="T3" fmla="*/ 0 h 13"/>
                    <a:gd name="T4" fmla="*/ 1 w 10"/>
                    <a:gd name="T5" fmla="*/ 3 h 13"/>
                    <a:gd name="T6" fmla="*/ 0 w 10"/>
                    <a:gd name="T7" fmla="*/ 2 h 13"/>
                    <a:gd name="T8" fmla="*/ 0 w 10"/>
                    <a:gd name="T9" fmla="*/ 2 h 13"/>
                    <a:gd name="T10" fmla="*/ 2 w 10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13">
                      <a:moveTo>
                        <a:pt x="8" y="0"/>
                      </a:moveTo>
                      <a:lnTo>
                        <a:pt x="10" y="2"/>
                      </a:lnTo>
                      <a:lnTo>
                        <a:pt x="4" y="13"/>
                      </a:lnTo>
                      <a:lnTo>
                        <a:pt x="0" y="1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289"/>
                <p:cNvSpPr>
                  <a:spLocks/>
                </p:cNvSpPr>
                <p:nvPr/>
              </p:nvSpPr>
              <p:spPr bwMode="auto">
                <a:xfrm>
                  <a:off x="3618" y="3836"/>
                  <a:ext cx="2" cy="1"/>
                </a:xfrm>
                <a:custGeom>
                  <a:avLst/>
                  <a:gdLst>
                    <a:gd name="T0" fmla="*/ 1 w 6"/>
                    <a:gd name="T1" fmla="*/ 0 h 7"/>
                    <a:gd name="T2" fmla="*/ 2 w 6"/>
                    <a:gd name="T3" fmla="*/ 0 h 7"/>
                    <a:gd name="T4" fmla="*/ 1 w 6"/>
                    <a:gd name="T5" fmla="*/ 1 h 7"/>
                    <a:gd name="T6" fmla="*/ 0 w 6"/>
                    <a:gd name="T7" fmla="*/ 1 h 7"/>
                    <a:gd name="T8" fmla="*/ 0 w 6"/>
                    <a:gd name="T9" fmla="*/ 1 h 7"/>
                    <a:gd name="T10" fmla="*/ 1 w 6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7">
                      <a:moveTo>
                        <a:pt x="2" y="0"/>
                      </a:moveTo>
                      <a:lnTo>
                        <a:pt x="6" y="3"/>
                      </a:lnTo>
                      <a:lnTo>
                        <a:pt x="3" y="7"/>
                      </a:lnTo>
                      <a:lnTo>
                        <a:pt x="0" y="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290"/>
                <p:cNvSpPr>
                  <a:spLocks/>
                </p:cNvSpPr>
                <p:nvPr/>
              </p:nvSpPr>
              <p:spPr bwMode="auto">
                <a:xfrm>
                  <a:off x="3610" y="3837"/>
                  <a:ext cx="9" cy="15"/>
                </a:xfrm>
                <a:custGeom>
                  <a:avLst/>
                  <a:gdLst>
                    <a:gd name="T0" fmla="*/ 8 w 26"/>
                    <a:gd name="T1" fmla="*/ 0 h 64"/>
                    <a:gd name="T2" fmla="*/ 9 w 26"/>
                    <a:gd name="T3" fmla="*/ 1 h 64"/>
                    <a:gd name="T4" fmla="*/ 1 w 26"/>
                    <a:gd name="T5" fmla="*/ 15 h 64"/>
                    <a:gd name="T6" fmla="*/ 1 w 26"/>
                    <a:gd name="T7" fmla="*/ 15 h 64"/>
                    <a:gd name="T8" fmla="*/ 0 w 26"/>
                    <a:gd name="T9" fmla="*/ 14 h 64"/>
                    <a:gd name="T10" fmla="*/ 8 w 26"/>
                    <a:gd name="T11" fmla="*/ 0 h 6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" h="64">
                      <a:moveTo>
                        <a:pt x="23" y="0"/>
                      </a:moveTo>
                      <a:lnTo>
                        <a:pt x="26" y="3"/>
                      </a:lnTo>
                      <a:lnTo>
                        <a:pt x="3" y="63"/>
                      </a:lnTo>
                      <a:lnTo>
                        <a:pt x="2" y="64"/>
                      </a:lnTo>
                      <a:lnTo>
                        <a:pt x="0" y="6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291"/>
                <p:cNvSpPr>
                  <a:spLocks/>
                </p:cNvSpPr>
                <p:nvPr/>
              </p:nvSpPr>
              <p:spPr bwMode="auto">
                <a:xfrm>
                  <a:off x="3610" y="3851"/>
                  <a:ext cx="1" cy="2"/>
                </a:xfrm>
                <a:custGeom>
                  <a:avLst/>
                  <a:gdLst>
                    <a:gd name="T0" fmla="*/ 1 w 4"/>
                    <a:gd name="T1" fmla="*/ 0 h 5"/>
                    <a:gd name="T2" fmla="*/ 1 w 4"/>
                    <a:gd name="T3" fmla="*/ 2 h 5"/>
                    <a:gd name="T4" fmla="*/ 1 w 4"/>
                    <a:gd name="T5" fmla="*/ 2 h 5"/>
                    <a:gd name="T6" fmla="*/ 0 w 4"/>
                    <a:gd name="T7" fmla="*/ 0 h 5"/>
                    <a:gd name="T8" fmla="*/ 0 w 4"/>
                    <a:gd name="T9" fmla="*/ 0 h 5"/>
                    <a:gd name="T10" fmla="*/ 1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2" y="0"/>
                      </a:moveTo>
                      <a:lnTo>
                        <a:pt x="4" y="4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292"/>
                <p:cNvSpPr>
                  <a:spLocks/>
                </p:cNvSpPr>
                <p:nvPr/>
              </p:nvSpPr>
              <p:spPr bwMode="auto">
                <a:xfrm>
                  <a:off x="3607" y="3852"/>
                  <a:ext cx="3" cy="4"/>
                </a:xfrm>
                <a:custGeom>
                  <a:avLst/>
                  <a:gdLst>
                    <a:gd name="T0" fmla="*/ 2 w 10"/>
                    <a:gd name="T1" fmla="*/ 0 h 16"/>
                    <a:gd name="T2" fmla="*/ 3 w 10"/>
                    <a:gd name="T3" fmla="*/ 1 h 16"/>
                    <a:gd name="T4" fmla="*/ 1 w 10"/>
                    <a:gd name="T5" fmla="*/ 4 h 16"/>
                    <a:gd name="T6" fmla="*/ 0 w 10"/>
                    <a:gd name="T7" fmla="*/ 3 h 16"/>
                    <a:gd name="T8" fmla="*/ 0 w 10"/>
                    <a:gd name="T9" fmla="*/ 3 h 16"/>
                    <a:gd name="T10" fmla="*/ 2 w 10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16">
                      <a:moveTo>
                        <a:pt x="8" y="0"/>
                      </a:moveTo>
                      <a:lnTo>
                        <a:pt x="10" y="4"/>
                      </a:lnTo>
                      <a:lnTo>
                        <a:pt x="4" y="16"/>
                      </a:lnTo>
                      <a:lnTo>
                        <a:pt x="0" y="1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293"/>
                <p:cNvSpPr>
                  <a:spLocks/>
                </p:cNvSpPr>
                <p:nvPr/>
              </p:nvSpPr>
              <p:spPr bwMode="auto">
                <a:xfrm>
                  <a:off x="3600" y="3855"/>
                  <a:ext cx="8" cy="15"/>
                </a:xfrm>
                <a:custGeom>
                  <a:avLst/>
                  <a:gdLst>
                    <a:gd name="T0" fmla="*/ 7 w 25"/>
                    <a:gd name="T1" fmla="*/ 0 h 59"/>
                    <a:gd name="T2" fmla="*/ 8 w 25"/>
                    <a:gd name="T3" fmla="*/ 1 h 59"/>
                    <a:gd name="T4" fmla="*/ 1 w 25"/>
                    <a:gd name="T5" fmla="*/ 15 h 59"/>
                    <a:gd name="T6" fmla="*/ 0 w 25"/>
                    <a:gd name="T7" fmla="*/ 15 h 59"/>
                    <a:gd name="T8" fmla="*/ 0 w 25"/>
                    <a:gd name="T9" fmla="*/ 14 h 59"/>
                    <a:gd name="T10" fmla="*/ 7 w 25"/>
                    <a:gd name="T11" fmla="*/ 0 h 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" h="59">
                      <a:moveTo>
                        <a:pt x="21" y="0"/>
                      </a:moveTo>
                      <a:lnTo>
                        <a:pt x="25" y="3"/>
                      </a:lnTo>
                      <a:lnTo>
                        <a:pt x="3" y="58"/>
                      </a:lnTo>
                      <a:lnTo>
                        <a:pt x="1" y="59"/>
                      </a:lnTo>
                      <a:lnTo>
                        <a:pt x="0" y="55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294"/>
                <p:cNvSpPr>
                  <a:spLocks/>
                </p:cNvSpPr>
                <p:nvPr/>
              </p:nvSpPr>
              <p:spPr bwMode="auto">
                <a:xfrm>
                  <a:off x="3597" y="3869"/>
                  <a:ext cx="3" cy="1"/>
                </a:xfrm>
                <a:custGeom>
                  <a:avLst/>
                  <a:gdLst>
                    <a:gd name="T0" fmla="*/ 3 w 11"/>
                    <a:gd name="T1" fmla="*/ 0 h 5"/>
                    <a:gd name="T2" fmla="*/ 3 w 11"/>
                    <a:gd name="T3" fmla="*/ 1 h 5"/>
                    <a:gd name="T4" fmla="*/ 0 w 11"/>
                    <a:gd name="T5" fmla="*/ 1 h 5"/>
                    <a:gd name="T6" fmla="*/ 0 w 11"/>
                    <a:gd name="T7" fmla="*/ 1 h 5"/>
                    <a:gd name="T8" fmla="*/ 0 w 11"/>
                    <a:gd name="T9" fmla="*/ 0 h 5"/>
                    <a:gd name="T10" fmla="*/ 3 w 11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lnTo>
                        <a:pt x="11" y="4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295"/>
                <p:cNvSpPr>
                  <a:spLocks/>
                </p:cNvSpPr>
                <p:nvPr/>
              </p:nvSpPr>
              <p:spPr bwMode="auto">
                <a:xfrm>
                  <a:off x="3563" y="3867"/>
                  <a:ext cx="34" cy="3"/>
                </a:xfrm>
                <a:custGeom>
                  <a:avLst/>
                  <a:gdLst>
                    <a:gd name="T0" fmla="*/ 34 w 101"/>
                    <a:gd name="T1" fmla="*/ 2 h 10"/>
                    <a:gd name="T2" fmla="*/ 34 w 101"/>
                    <a:gd name="T3" fmla="*/ 3 h 10"/>
                    <a:gd name="T4" fmla="*/ 0 w 101"/>
                    <a:gd name="T5" fmla="*/ 2 h 10"/>
                    <a:gd name="T6" fmla="*/ 0 w 101"/>
                    <a:gd name="T7" fmla="*/ 1 h 10"/>
                    <a:gd name="T8" fmla="*/ 1 w 101"/>
                    <a:gd name="T9" fmla="*/ 0 h 10"/>
                    <a:gd name="T10" fmla="*/ 34 w 101"/>
                    <a:gd name="T11" fmla="*/ 2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1" h="10">
                      <a:moveTo>
                        <a:pt x="101" y="5"/>
                      </a:moveTo>
                      <a:lnTo>
                        <a:pt x="101" y="10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101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296"/>
                <p:cNvSpPr>
                  <a:spLocks/>
                </p:cNvSpPr>
                <p:nvPr/>
              </p:nvSpPr>
              <p:spPr bwMode="auto">
                <a:xfrm>
                  <a:off x="3557" y="3863"/>
                  <a:ext cx="7" cy="5"/>
                </a:xfrm>
                <a:custGeom>
                  <a:avLst/>
                  <a:gdLst>
                    <a:gd name="T0" fmla="*/ 7 w 19"/>
                    <a:gd name="T1" fmla="*/ 4 h 22"/>
                    <a:gd name="T2" fmla="*/ 6 w 19"/>
                    <a:gd name="T3" fmla="*/ 5 h 22"/>
                    <a:gd name="T4" fmla="*/ 0 w 19"/>
                    <a:gd name="T5" fmla="*/ 1 h 22"/>
                    <a:gd name="T6" fmla="*/ 0 w 19"/>
                    <a:gd name="T7" fmla="*/ 0 h 22"/>
                    <a:gd name="T8" fmla="*/ 1 w 19"/>
                    <a:gd name="T9" fmla="*/ 0 h 22"/>
                    <a:gd name="T10" fmla="*/ 7 w 19"/>
                    <a:gd name="T11" fmla="*/ 4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" h="22">
                      <a:moveTo>
                        <a:pt x="19" y="18"/>
                      </a:moveTo>
                      <a:lnTo>
                        <a:pt x="17" y="2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9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297"/>
                <p:cNvSpPr>
                  <a:spLocks/>
                </p:cNvSpPr>
                <p:nvPr/>
              </p:nvSpPr>
              <p:spPr bwMode="auto">
                <a:xfrm>
                  <a:off x="3557" y="3862"/>
                  <a:ext cx="2" cy="1"/>
                </a:xfrm>
                <a:custGeom>
                  <a:avLst/>
                  <a:gdLst>
                    <a:gd name="T0" fmla="*/ 2 w 5"/>
                    <a:gd name="T1" fmla="*/ 1 h 7"/>
                    <a:gd name="T2" fmla="*/ 0 w 5"/>
                    <a:gd name="T3" fmla="*/ 1 h 7"/>
                    <a:gd name="T4" fmla="*/ 0 w 5"/>
                    <a:gd name="T5" fmla="*/ 0 h 7"/>
                    <a:gd name="T6" fmla="*/ 2 w 5"/>
                    <a:gd name="T7" fmla="*/ 0 h 7"/>
                    <a:gd name="T8" fmla="*/ 2 w 5"/>
                    <a:gd name="T9" fmla="*/ 0 h 7"/>
                    <a:gd name="T10" fmla="*/ 2 w 5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5" y="5"/>
                      </a:moveTo>
                      <a:lnTo>
                        <a:pt x="1" y="7"/>
                      </a:lnTo>
                      <a:lnTo>
                        <a:pt x="0" y="1"/>
                      </a:lnTo>
                      <a:lnTo>
                        <a:pt x="4" y="0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298"/>
                <p:cNvSpPr>
                  <a:spLocks/>
                </p:cNvSpPr>
                <p:nvPr/>
              </p:nvSpPr>
              <p:spPr bwMode="auto">
                <a:xfrm>
                  <a:off x="3557" y="3860"/>
                  <a:ext cx="1" cy="2"/>
                </a:xfrm>
                <a:custGeom>
                  <a:avLst/>
                  <a:gdLst>
                    <a:gd name="T0" fmla="*/ 1 w 5"/>
                    <a:gd name="T1" fmla="*/ 2 h 6"/>
                    <a:gd name="T2" fmla="*/ 0 w 5"/>
                    <a:gd name="T3" fmla="*/ 2 h 6"/>
                    <a:gd name="T4" fmla="*/ 0 w 5"/>
                    <a:gd name="T5" fmla="*/ 0 h 6"/>
                    <a:gd name="T6" fmla="*/ 0 w 5"/>
                    <a:gd name="T7" fmla="*/ 0 h 6"/>
                    <a:gd name="T8" fmla="*/ 1 w 5"/>
                    <a:gd name="T9" fmla="*/ 0 h 6"/>
                    <a:gd name="T10" fmla="*/ 1 w 5"/>
                    <a:gd name="T11" fmla="*/ 2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5" y="5"/>
                      </a:moveTo>
                      <a:lnTo>
                        <a:pt x="1" y="6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299"/>
                <p:cNvSpPr>
                  <a:spLocks/>
                </p:cNvSpPr>
                <p:nvPr/>
              </p:nvSpPr>
              <p:spPr bwMode="auto">
                <a:xfrm>
                  <a:off x="3557" y="3858"/>
                  <a:ext cx="1" cy="2"/>
                </a:xfrm>
                <a:custGeom>
                  <a:avLst/>
                  <a:gdLst>
                    <a:gd name="T0" fmla="*/ 1 w 4"/>
                    <a:gd name="T1" fmla="*/ 2 h 10"/>
                    <a:gd name="T2" fmla="*/ 0 w 4"/>
                    <a:gd name="T3" fmla="*/ 2 h 10"/>
                    <a:gd name="T4" fmla="*/ 0 w 4"/>
                    <a:gd name="T5" fmla="*/ 1 h 10"/>
                    <a:gd name="T6" fmla="*/ 1 w 4"/>
                    <a:gd name="T7" fmla="*/ 0 h 10"/>
                    <a:gd name="T8" fmla="*/ 1 w 4"/>
                    <a:gd name="T9" fmla="*/ 1 h 10"/>
                    <a:gd name="T10" fmla="*/ 1 w 4"/>
                    <a:gd name="T11" fmla="*/ 2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10">
                      <a:moveTo>
                        <a:pt x="4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4" y="3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300"/>
                <p:cNvSpPr>
                  <a:spLocks/>
                </p:cNvSpPr>
                <p:nvPr/>
              </p:nvSpPr>
              <p:spPr bwMode="auto">
                <a:xfrm>
                  <a:off x="3550" y="3858"/>
                  <a:ext cx="7" cy="1"/>
                </a:xfrm>
                <a:custGeom>
                  <a:avLst/>
                  <a:gdLst>
                    <a:gd name="T0" fmla="*/ 7 w 21"/>
                    <a:gd name="T1" fmla="*/ 0 h 7"/>
                    <a:gd name="T2" fmla="*/ 6 w 21"/>
                    <a:gd name="T3" fmla="*/ 1 h 7"/>
                    <a:gd name="T4" fmla="*/ 0 w 21"/>
                    <a:gd name="T5" fmla="*/ 1 h 7"/>
                    <a:gd name="T6" fmla="*/ 0 w 21"/>
                    <a:gd name="T7" fmla="*/ 1 h 7"/>
                    <a:gd name="T8" fmla="*/ 0 w 21"/>
                    <a:gd name="T9" fmla="*/ 0 h 7"/>
                    <a:gd name="T10" fmla="*/ 7 w 21"/>
                    <a:gd name="T11" fmla="*/ 0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" h="7">
                      <a:moveTo>
                        <a:pt x="21" y="1"/>
                      </a:moveTo>
                      <a:lnTo>
                        <a:pt x="19" y="7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Freeform 301"/>
                <p:cNvSpPr>
                  <a:spLocks/>
                </p:cNvSpPr>
                <p:nvPr/>
              </p:nvSpPr>
              <p:spPr bwMode="auto">
                <a:xfrm>
                  <a:off x="3546" y="3857"/>
                  <a:ext cx="4" cy="2"/>
                </a:xfrm>
                <a:custGeom>
                  <a:avLst/>
                  <a:gdLst>
                    <a:gd name="T0" fmla="*/ 4 w 14"/>
                    <a:gd name="T1" fmla="*/ 0 h 6"/>
                    <a:gd name="T2" fmla="*/ 4 w 14"/>
                    <a:gd name="T3" fmla="*/ 2 h 6"/>
                    <a:gd name="T4" fmla="*/ 0 w 14"/>
                    <a:gd name="T5" fmla="*/ 2 h 6"/>
                    <a:gd name="T6" fmla="*/ 0 w 14"/>
                    <a:gd name="T7" fmla="*/ 2 h 6"/>
                    <a:gd name="T8" fmla="*/ 0 w 14"/>
                    <a:gd name="T9" fmla="*/ 0 h 6"/>
                    <a:gd name="T10" fmla="*/ 4 w 14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6">
                      <a:moveTo>
                        <a:pt x="14" y="1"/>
                      </a:moveTo>
                      <a:lnTo>
                        <a:pt x="14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302"/>
                <p:cNvSpPr>
                  <a:spLocks/>
                </p:cNvSpPr>
                <p:nvPr/>
              </p:nvSpPr>
              <p:spPr bwMode="auto">
                <a:xfrm>
                  <a:off x="3541" y="3857"/>
                  <a:ext cx="5" cy="2"/>
                </a:xfrm>
                <a:custGeom>
                  <a:avLst/>
                  <a:gdLst>
                    <a:gd name="T0" fmla="*/ 5 w 14"/>
                    <a:gd name="T1" fmla="*/ 1 h 8"/>
                    <a:gd name="T2" fmla="*/ 5 w 14"/>
                    <a:gd name="T3" fmla="*/ 2 h 8"/>
                    <a:gd name="T4" fmla="*/ 0 w 14"/>
                    <a:gd name="T5" fmla="*/ 1 h 8"/>
                    <a:gd name="T6" fmla="*/ 0 w 14"/>
                    <a:gd name="T7" fmla="*/ 0 h 8"/>
                    <a:gd name="T8" fmla="*/ 0 w 14"/>
                    <a:gd name="T9" fmla="*/ 0 h 8"/>
                    <a:gd name="T10" fmla="*/ 5 w 14"/>
                    <a:gd name="T11" fmla="*/ 1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8">
                      <a:moveTo>
                        <a:pt x="14" y="3"/>
                      </a:moveTo>
                      <a:lnTo>
                        <a:pt x="14" y="8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4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303"/>
                <p:cNvSpPr>
                  <a:spLocks/>
                </p:cNvSpPr>
                <p:nvPr/>
              </p:nvSpPr>
              <p:spPr bwMode="auto">
                <a:xfrm>
                  <a:off x="3516" y="3854"/>
                  <a:ext cx="25" cy="4"/>
                </a:xfrm>
                <a:custGeom>
                  <a:avLst/>
                  <a:gdLst>
                    <a:gd name="T0" fmla="*/ 25 w 74"/>
                    <a:gd name="T1" fmla="*/ 3 h 17"/>
                    <a:gd name="T2" fmla="*/ 25 w 74"/>
                    <a:gd name="T3" fmla="*/ 4 h 17"/>
                    <a:gd name="T4" fmla="*/ 0 w 74"/>
                    <a:gd name="T5" fmla="*/ 1 h 17"/>
                    <a:gd name="T6" fmla="*/ 0 w 74"/>
                    <a:gd name="T7" fmla="*/ 1 h 17"/>
                    <a:gd name="T8" fmla="*/ 0 w 74"/>
                    <a:gd name="T9" fmla="*/ 0 h 17"/>
                    <a:gd name="T10" fmla="*/ 25 w 74"/>
                    <a:gd name="T11" fmla="*/ 3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4" h="17">
                      <a:moveTo>
                        <a:pt x="74" y="12"/>
                      </a:moveTo>
                      <a:lnTo>
                        <a:pt x="74" y="17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74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04"/>
                <p:cNvSpPr>
                  <a:spLocks/>
                </p:cNvSpPr>
                <p:nvPr/>
              </p:nvSpPr>
              <p:spPr bwMode="auto">
                <a:xfrm>
                  <a:off x="3504" y="3852"/>
                  <a:ext cx="12" cy="3"/>
                </a:xfrm>
                <a:custGeom>
                  <a:avLst/>
                  <a:gdLst>
                    <a:gd name="T0" fmla="*/ 12 w 37"/>
                    <a:gd name="T1" fmla="*/ 2 h 13"/>
                    <a:gd name="T2" fmla="*/ 12 w 37"/>
                    <a:gd name="T3" fmla="*/ 3 h 13"/>
                    <a:gd name="T4" fmla="*/ 0 w 37"/>
                    <a:gd name="T5" fmla="*/ 1 h 13"/>
                    <a:gd name="T6" fmla="*/ 0 w 37"/>
                    <a:gd name="T7" fmla="*/ 0 h 13"/>
                    <a:gd name="T8" fmla="*/ 0 w 37"/>
                    <a:gd name="T9" fmla="*/ 0 h 13"/>
                    <a:gd name="T10" fmla="*/ 12 w 37"/>
                    <a:gd name="T11" fmla="*/ 2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7" h="13">
                      <a:moveTo>
                        <a:pt x="37" y="8"/>
                      </a:moveTo>
                      <a:lnTo>
                        <a:pt x="37" y="13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37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305"/>
                <p:cNvSpPr>
                  <a:spLocks/>
                </p:cNvSpPr>
                <p:nvPr/>
              </p:nvSpPr>
              <p:spPr bwMode="auto">
                <a:xfrm>
                  <a:off x="3501" y="3851"/>
                  <a:ext cx="3" cy="2"/>
                </a:xfrm>
                <a:custGeom>
                  <a:avLst/>
                  <a:gdLst>
                    <a:gd name="T0" fmla="*/ 3 w 9"/>
                    <a:gd name="T1" fmla="*/ 0 h 6"/>
                    <a:gd name="T2" fmla="*/ 3 w 9"/>
                    <a:gd name="T3" fmla="*/ 2 h 6"/>
                    <a:gd name="T4" fmla="*/ 0 w 9"/>
                    <a:gd name="T5" fmla="*/ 2 h 6"/>
                    <a:gd name="T6" fmla="*/ 0 w 9"/>
                    <a:gd name="T7" fmla="*/ 2 h 6"/>
                    <a:gd name="T8" fmla="*/ 0 w 9"/>
                    <a:gd name="T9" fmla="*/ 0 h 6"/>
                    <a:gd name="T10" fmla="*/ 3 w 9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9" y="1"/>
                      </a:moveTo>
                      <a:lnTo>
                        <a:pt x="9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306"/>
                <p:cNvSpPr>
                  <a:spLocks/>
                </p:cNvSpPr>
                <p:nvPr/>
              </p:nvSpPr>
              <p:spPr bwMode="auto">
                <a:xfrm>
                  <a:off x="3498" y="3851"/>
                  <a:ext cx="3" cy="2"/>
                </a:xfrm>
                <a:custGeom>
                  <a:avLst/>
                  <a:gdLst>
                    <a:gd name="T0" fmla="*/ 3 w 8"/>
                    <a:gd name="T1" fmla="*/ 0 h 6"/>
                    <a:gd name="T2" fmla="*/ 3 w 8"/>
                    <a:gd name="T3" fmla="*/ 2 h 6"/>
                    <a:gd name="T4" fmla="*/ 0 w 8"/>
                    <a:gd name="T5" fmla="*/ 2 h 6"/>
                    <a:gd name="T6" fmla="*/ 0 w 8"/>
                    <a:gd name="T7" fmla="*/ 0 h 6"/>
                    <a:gd name="T8" fmla="*/ 0 w 8"/>
                    <a:gd name="T9" fmla="*/ 0 h 6"/>
                    <a:gd name="T10" fmla="*/ 3 w 8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8" y="1"/>
                      </a:moveTo>
                      <a:lnTo>
                        <a:pt x="8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307"/>
                <p:cNvSpPr>
                  <a:spLocks/>
                </p:cNvSpPr>
                <p:nvPr/>
              </p:nvSpPr>
              <p:spPr bwMode="auto">
                <a:xfrm>
                  <a:off x="3497" y="3851"/>
                  <a:ext cx="1" cy="1"/>
                </a:xfrm>
                <a:custGeom>
                  <a:avLst/>
                  <a:gdLst>
                    <a:gd name="T0" fmla="*/ 1 w 4"/>
                    <a:gd name="T1" fmla="*/ 0 h 5"/>
                    <a:gd name="T2" fmla="*/ 1 w 4"/>
                    <a:gd name="T3" fmla="*/ 1 h 5"/>
                    <a:gd name="T4" fmla="*/ 0 w 4"/>
                    <a:gd name="T5" fmla="*/ 1 h 5"/>
                    <a:gd name="T6" fmla="*/ 0 w 4"/>
                    <a:gd name="T7" fmla="*/ 1 h 5"/>
                    <a:gd name="T8" fmla="*/ 0 w 4"/>
                    <a:gd name="T9" fmla="*/ 0 h 5"/>
                    <a:gd name="T10" fmla="*/ 1 w 4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4" y="0"/>
                      </a:moveTo>
                      <a:lnTo>
                        <a:pt x="4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308"/>
                <p:cNvSpPr>
                  <a:spLocks/>
                </p:cNvSpPr>
                <p:nvPr/>
              </p:nvSpPr>
              <p:spPr bwMode="auto">
                <a:xfrm>
                  <a:off x="3497" y="3851"/>
                  <a:ext cx="1" cy="1"/>
                </a:xfrm>
                <a:custGeom>
                  <a:avLst/>
                  <a:gdLst>
                    <a:gd name="T0" fmla="*/ 1 w 1"/>
                    <a:gd name="T1" fmla="*/ 0 h 5"/>
                    <a:gd name="T2" fmla="*/ 1 w 1"/>
                    <a:gd name="T3" fmla="*/ 1 h 5"/>
                    <a:gd name="T4" fmla="*/ 0 w 1"/>
                    <a:gd name="T5" fmla="*/ 1 h 5"/>
                    <a:gd name="T6" fmla="*/ 0 w 1"/>
                    <a:gd name="T7" fmla="*/ 0 h 5"/>
                    <a:gd name="T8" fmla="*/ 0 w 1"/>
                    <a:gd name="T9" fmla="*/ 0 h 5"/>
                    <a:gd name="T10" fmla="*/ 1 w 1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" h="5">
                      <a:moveTo>
                        <a:pt x="1" y="0"/>
                      </a:moveTo>
                      <a:lnTo>
                        <a:pt x="1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309"/>
                <p:cNvSpPr>
                  <a:spLocks/>
                </p:cNvSpPr>
                <p:nvPr/>
              </p:nvSpPr>
              <p:spPr bwMode="auto">
                <a:xfrm>
                  <a:off x="3493" y="3851"/>
                  <a:ext cx="4" cy="2"/>
                </a:xfrm>
                <a:custGeom>
                  <a:avLst/>
                  <a:gdLst>
                    <a:gd name="T0" fmla="*/ 4 w 12"/>
                    <a:gd name="T1" fmla="*/ 0 h 6"/>
                    <a:gd name="T2" fmla="*/ 4 w 12"/>
                    <a:gd name="T3" fmla="*/ 2 h 6"/>
                    <a:gd name="T4" fmla="*/ 1 w 12"/>
                    <a:gd name="T5" fmla="*/ 2 h 6"/>
                    <a:gd name="T6" fmla="*/ 1 w 12"/>
                    <a:gd name="T7" fmla="*/ 1 h 6"/>
                    <a:gd name="T8" fmla="*/ 0 w 12"/>
                    <a:gd name="T9" fmla="*/ 1 h 6"/>
                    <a:gd name="T10" fmla="*/ 1 w 12"/>
                    <a:gd name="T11" fmla="*/ 0 h 6"/>
                    <a:gd name="T12" fmla="*/ 4 w 12"/>
                    <a:gd name="T13" fmla="*/ 0 h 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" h="6">
                      <a:moveTo>
                        <a:pt x="12" y="0"/>
                      </a:moveTo>
                      <a:lnTo>
                        <a:pt x="12" y="5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310"/>
                <p:cNvSpPr>
                  <a:spLocks/>
                </p:cNvSpPr>
                <p:nvPr/>
              </p:nvSpPr>
              <p:spPr bwMode="auto">
                <a:xfrm>
                  <a:off x="3493" y="3852"/>
                  <a:ext cx="1" cy="1"/>
                </a:xfrm>
                <a:custGeom>
                  <a:avLst/>
                  <a:gdLst>
                    <a:gd name="T0" fmla="*/ 0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1 h 1"/>
                    <a:gd name="T8" fmla="*/ 1 w 4"/>
                    <a:gd name="T9" fmla="*/ 1 h 1"/>
                    <a:gd name="T10" fmla="*/ 0 w 4"/>
                    <a:gd name="T11" fmla="*/ 1 h 1"/>
                    <a:gd name="T12" fmla="*/ 0 w 4"/>
                    <a:gd name="T13" fmla="*/ 0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311"/>
                <p:cNvSpPr>
                  <a:spLocks/>
                </p:cNvSpPr>
                <p:nvPr/>
              </p:nvSpPr>
              <p:spPr bwMode="auto">
                <a:xfrm>
                  <a:off x="3493" y="3852"/>
                  <a:ext cx="1" cy="4"/>
                </a:xfrm>
                <a:custGeom>
                  <a:avLst/>
                  <a:gdLst>
                    <a:gd name="T0" fmla="*/ 0 w 4"/>
                    <a:gd name="T1" fmla="*/ 0 h 13"/>
                    <a:gd name="T2" fmla="*/ 1 w 4"/>
                    <a:gd name="T3" fmla="*/ 0 h 13"/>
                    <a:gd name="T4" fmla="*/ 1 w 4"/>
                    <a:gd name="T5" fmla="*/ 3 h 13"/>
                    <a:gd name="T6" fmla="*/ 1 w 4"/>
                    <a:gd name="T7" fmla="*/ 4 h 13"/>
                    <a:gd name="T8" fmla="*/ 0 w 4"/>
                    <a:gd name="T9" fmla="*/ 3 h 13"/>
                    <a:gd name="T10" fmla="*/ 0 w 4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3" y="10"/>
                      </a:lnTo>
                      <a:lnTo>
                        <a:pt x="2" y="13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312"/>
                <p:cNvSpPr>
                  <a:spLocks/>
                </p:cNvSpPr>
                <p:nvPr/>
              </p:nvSpPr>
              <p:spPr bwMode="auto">
                <a:xfrm>
                  <a:off x="3482" y="3855"/>
                  <a:ext cx="11" cy="4"/>
                </a:xfrm>
                <a:custGeom>
                  <a:avLst/>
                  <a:gdLst>
                    <a:gd name="T0" fmla="*/ 10 w 33"/>
                    <a:gd name="T1" fmla="*/ 0 h 16"/>
                    <a:gd name="T2" fmla="*/ 11 w 33"/>
                    <a:gd name="T3" fmla="*/ 1 h 16"/>
                    <a:gd name="T4" fmla="*/ 1 w 33"/>
                    <a:gd name="T5" fmla="*/ 4 h 16"/>
                    <a:gd name="T6" fmla="*/ 0 w 33"/>
                    <a:gd name="T7" fmla="*/ 3 h 16"/>
                    <a:gd name="T8" fmla="*/ 0 w 33"/>
                    <a:gd name="T9" fmla="*/ 3 h 16"/>
                    <a:gd name="T10" fmla="*/ 10 w 33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3" h="16">
                      <a:moveTo>
                        <a:pt x="31" y="0"/>
                      </a:moveTo>
                      <a:lnTo>
                        <a:pt x="33" y="4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1" y="1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313"/>
                <p:cNvSpPr>
                  <a:spLocks/>
                </p:cNvSpPr>
                <p:nvPr/>
              </p:nvSpPr>
              <p:spPr bwMode="auto">
                <a:xfrm>
                  <a:off x="3479" y="3858"/>
                  <a:ext cx="4" cy="3"/>
                </a:xfrm>
                <a:custGeom>
                  <a:avLst/>
                  <a:gdLst>
                    <a:gd name="T0" fmla="*/ 3 w 12"/>
                    <a:gd name="T1" fmla="*/ 0 h 13"/>
                    <a:gd name="T2" fmla="*/ 4 w 12"/>
                    <a:gd name="T3" fmla="*/ 1 h 13"/>
                    <a:gd name="T4" fmla="*/ 1 w 12"/>
                    <a:gd name="T5" fmla="*/ 3 h 13"/>
                    <a:gd name="T6" fmla="*/ 0 w 12"/>
                    <a:gd name="T7" fmla="*/ 3 h 13"/>
                    <a:gd name="T8" fmla="*/ 0 w 12"/>
                    <a:gd name="T9" fmla="*/ 3 h 13"/>
                    <a:gd name="T10" fmla="*/ 3 w 12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13">
                      <a:moveTo>
                        <a:pt x="10" y="0"/>
                      </a:moveTo>
                      <a:lnTo>
                        <a:pt x="12" y="4"/>
                      </a:lnTo>
                      <a:lnTo>
                        <a:pt x="3" y="13"/>
                      </a:lnTo>
                      <a:lnTo>
                        <a:pt x="0" y="1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314"/>
                <p:cNvSpPr>
                  <a:spLocks/>
                </p:cNvSpPr>
                <p:nvPr/>
              </p:nvSpPr>
              <p:spPr bwMode="auto">
                <a:xfrm>
                  <a:off x="3478" y="3860"/>
                  <a:ext cx="2" cy="2"/>
                </a:xfrm>
                <a:custGeom>
                  <a:avLst/>
                  <a:gdLst>
                    <a:gd name="T0" fmla="*/ 1 w 5"/>
                    <a:gd name="T1" fmla="*/ 0 h 5"/>
                    <a:gd name="T2" fmla="*/ 2 w 5"/>
                    <a:gd name="T3" fmla="*/ 1 h 5"/>
                    <a:gd name="T4" fmla="*/ 2 w 5"/>
                    <a:gd name="T5" fmla="*/ 2 h 5"/>
                    <a:gd name="T6" fmla="*/ 0 w 5"/>
                    <a:gd name="T7" fmla="*/ 2 h 5"/>
                    <a:gd name="T8" fmla="*/ 0 w 5"/>
                    <a:gd name="T9" fmla="*/ 1 h 5"/>
                    <a:gd name="T10" fmla="*/ 1 w 5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2" y="0"/>
                      </a:moveTo>
                      <a:lnTo>
                        <a:pt x="5" y="2"/>
                      </a:lnTo>
                      <a:lnTo>
                        <a:pt x="4" y="5"/>
                      </a:lnTo>
                      <a:lnTo>
                        <a:pt x="0" y="4"/>
                      </a:lnTo>
                      <a:lnTo>
                        <a:pt x="1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315"/>
                <p:cNvSpPr>
                  <a:spLocks/>
                </p:cNvSpPr>
                <p:nvPr/>
              </p:nvSpPr>
              <p:spPr bwMode="auto">
                <a:xfrm>
                  <a:off x="3478" y="3861"/>
                  <a:ext cx="2" cy="2"/>
                </a:xfrm>
                <a:custGeom>
                  <a:avLst/>
                  <a:gdLst>
                    <a:gd name="T0" fmla="*/ 0 w 4"/>
                    <a:gd name="T1" fmla="*/ 0 h 5"/>
                    <a:gd name="T2" fmla="*/ 2 w 4"/>
                    <a:gd name="T3" fmla="*/ 0 h 5"/>
                    <a:gd name="T4" fmla="*/ 2 w 4"/>
                    <a:gd name="T5" fmla="*/ 1 h 5"/>
                    <a:gd name="T6" fmla="*/ 1 w 4"/>
                    <a:gd name="T7" fmla="*/ 2 h 5"/>
                    <a:gd name="T8" fmla="*/ 1 w 4"/>
                    <a:gd name="T9" fmla="*/ 1 h 5"/>
                    <a:gd name="T10" fmla="*/ 0 w 4"/>
                    <a:gd name="T11" fmla="*/ 1 h 5"/>
                    <a:gd name="T12" fmla="*/ 0 w 4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" y="2"/>
                      </a:lnTo>
                      <a:lnTo>
                        <a:pt x="2" y="5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316"/>
                <p:cNvSpPr>
                  <a:spLocks/>
                </p:cNvSpPr>
                <p:nvPr/>
              </p:nvSpPr>
              <p:spPr bwMode="auto">
                <a:xfrm>
                  <a:off x="3478" y="3861"/>
                  <a:ext cx="1" cy="2"/>
                </a:xfrm>
                <a:custGeom>
                  <a:avLst/>
                  <a:gdLst>
                    <a:gd name="T0" fmla="*/ 1 w 3"/>
                    <a:gd name="T1" fmla="*/ 0 h 5"/>
                    <a:gd name="T2" fmla="*/ 1 w 3"/>
                    <a:gd name="T3" fmla="*/ 1 h 5"/>
                    <a:gd name="T4" fmla="*/ 1 w 3"/>
                    <a:gd name="T5" fmla="*/ 2 h 5"/>
                    <a:gd name="T6" fmla="*/ 0 w 3"/>
                    <a:gd name="T7" fmla="*/ 2 h 5"/>
                    <a:gd name="T8" fmla="*/ 0 w 3"/>
                    <a:gd name="T9" fmla="*/ 0 h 5"/>
                    <a:gd name="T10" fmla="*/ 0 w 3"/>
                    <a:gd name="T11" fmla="*/ 0 h 5"/>
                    <a:gd name="T12" fmla="*/ 1 w 3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lnTo>
                        <a:pt x="3" y="2"/>
                      </a:lnTo>
                      <a:lnTo>
                        <a:pt x="3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317"/>
                <p:cNvSpPr>
                  <a:spLocks/>
                </p:cNvSpPr>
                <p:nvPr/>
              </p:nvSpPr>
              <p:spPr bwMode="auto">
                <a:xfrm>
                  <a:off x="3470" y="3861"/>
                  <a:ext cx="8" cy="3"/>
                </a:xfrm>
                <a:custGeom>
                  <a:avLst/>
                  <a:gdLst>
                    <a:gd name="T0" fmla="*/ 8 w 23"/>
                    <a:gd name="T1" fmla="*/ 0 h 10"/>
                    <a:gd name="T2" fmla="*/ 8 w 23"/>
                    <a:gd name="T3" fmla="*/ 2 h 10"/>
                    <a:gd name="T4" fmla="*/ 0 w 23"/>
                    <a:gd name="T5" fmla="*/ 3 h 10"/>
                    <a:gd name="T6" fmla="*/ 0 w 23"/>
                    <a:gd name="T7" fmla="*/ 2 h 10"/>
                    <a:gd name="T8" fmla="*/ 0 w 23"/>
                    <a:gd name="T9" fmla="*/ 2 h 10"/>
                    <a:gd name="T10" fmla="*/ 8 w 23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" h="10">
                      <a:moveTo>
                        <a:pt x="23" y="0"/>
                      </a:moveTo>
                      <a:lnTo>
                        <a:pt x="23" y="5"/>
                      </a:lnTo>
                      <a:lnTo>
                        <a:pt x="0" y="10"/>
                      </a:lnTo>
                      <a:lnTo>
                        <a:pt x="0" y="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318"/>
                <p:cNvSpPr>
                  <a:spLocks/>
                </p:cNvSpPr>
                <p:nvPr/>
              </p:nvSpPr>
              <p:spPr bwMode="auto">
                <a:xfrm>
                  <a:off x="3466" y="3863"/>
                  <a:ext cx="4" cy="2"/>
                </a:xfrm>
                <a:custGeom>
                  <a:avLst/>
                  <a:gdLst>
                    <a:gd name="T0" fmla="*/ 4 w 12"/>
                    <a:gd name="T1" fmla="*/ 0 h 9"/>
                    <a:gd name="T2" fmla="*/ 4 w 12"/>
                    <a:gd name="T3" fmla="*/ 1 h 9"/>
                    <a:gd name="T4" fmla="*/ 0 w 12"/>
                    <a:gd name="T5" fmla="*/ 2 h 9"/>
                    <a:gd name="T6" fmla="*/ 0 w 12"/>
                    <a:gd name="T7" fmla="*/ 2 h 9"/>
                    <a:gd name="T8" fmla="*/ 0 w 12"/>
                    <a:gd name="T9" fmla="*/ 1 h 9"/>
                    <a:gd name="T10" fmla="*/ 4 w 12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9">
                      <a:moveTo>
                        <a:pt x="12" y="0"/>
                      </a:moveTo>
                      <a:lnTo>
                        <a:pt x="12" y="5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319"/>
                <p:cNvSpPr>
                  <a:spLocks/>
                </p:cNvSpPr>
                <p:nvPr/>
              </p:nvSpPr>
              <p:spPr bwMode="auto">
                <a:xfrm>
                  <a:off x="3461" y="3864"/>
                  <a:ext cx="5" cy="2"/>
                </a:xfrm>
                <a:custGeom>
                  <a:avLst/>
                  <a:gdLst>
                    <a:gd name="T0" fmla="*/ 5 w 15"/>
                    <a:gd name="T1" fmla="*/ 0 h 9"/>
                    <a:gd name="T2" fmla="*/ 5 w 15"/>
                    <a:gd name="T3" fmla="*/ 1 h 9"/>
                    <a:gd name="T4" fmla="*/ 0 w 15"/>
                    <a:gd name="T5" fmla="*/ 2 h 9"/>
                    <a:gd name="T6" fmla="*/ 0 w 15"/>
                    <a:gd name="T7" fmla="*/ 1 h 9"/>
                    <a:gd name="T8" fmla="*/ 0 w 15"/>
                    <a:gd name="T9" fmla="*/ 1 h 9"/>
                    <a:gd name="T10" fmla="*/ 5 w 15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9">
                      <a:moveTo>
                        <a:pt x="15" y="0"/>
                      </a:moveTo>
                      <a:lnTo>
                        <a:pt x="15" y="5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320"/>
                <p:cNvSpPr>
                  <a:spLocks/>
                </p:cNvSpPr>
                <p:nvPr/>
              </p:nvSpPr>
              <p:spPr bwMode="auto">
                <a:xfrm>
                  <a:off x="3441" y="3865"/>
                  <a:ext cx="20" cy="5"/>
                </a:xfrm>
                <a:custGeom>
                  <a:avLst/>
                  <a:gdLst>
                    <a:gd name="T0" fmla="*/ 20 w 61"/>
                    <a:gd name="T1" fmla="*/ 0 h 23"/>
                    <a:gd name="T2" fmla="*/ 20 w 61"/>
                    <a:gd name="T3" fmla="*/ 1 h 23"/>
                    <a:gd name="T4" fmla="*/ 0 w 61"/>
                    <a:gd name="T5" fmla="*/ 5 h 23"/>
                    <a:gd name="T6" fmla="*/ 0 w 61"/>
                    <a:gd name="T7" fmla="*/ 5 h 23"/>
                    <a:gd name="T8" fmla="*/ 0 w 61"/>
                    <a:gd name="T9" fmla="*/ 4 h 23"/>
                    <a:gd name="T10" fmla="*/ 20 w 61"/>
                    <a:gd name="T11" fmla="*/ 0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1" h="23">
                      <a:moveTo>
                        <a:pt x="61" y="0"/>
                      </a:moveTo>
                      <a:lnTo>
                        <a:pt x="61" y="5"/>
                      </a:lnTo>
                      <a:lnTo>
                        <a:pt x="0" y="23"/>
                      </a:lnTo>
                      <a:lnTo>
                        <a:pt x="0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321"/>
                <p:cNvSpPr>
                  <a:spLocks/>
                </p:cNvSpPr>
                <p:nvPr/>
              </p:nvSpPr>
              <p:spPr bwMode="auto">
                <a:xfrm>
                  <a:off x="3415" y="3868"/>
                  <a:ext cx="26" cy="2"/>
                </a:xfrm>
                <a:custGeom>
                  <a:avLst/>
                  <a:gdLst>
                    <a:gd name="T0" fmla="*/ 26 w 77"/>
                    <a:gd name="T1" fmla="*/ 1 h 11"/>
                    <a:gd name="T2" fmla="*/ 26 w 77"/>
                    <a:gd name="T3" fmla="*/ 2 h 11"/>
                    <a:gd name="T4" fmla="*/ 0 w 77"/>
                    <a:gd name="T5" fmla="*/ 1 h 11"/>
                    <a:gd name="T6" fmla="*/ 0 w 77"/>
                    <a:gd name="T7" fmla="*/ 1 h 11"/>
                    <a:gd name="T8" fmla="*/ 1 w 77"/>
                    <a:gd name="T9" fmla="*/ 0 h 11"/>
                    <a:gd name="T10" fmla="*/ 26 w 77"/>
                    <a:gd name="T11" fmla="*/ 1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7" h="11">
                      <a:moveTo>
                        <a:pt x="77" y="5"/>
                      </a:moveTo>
                      <a:lnTo>
                        <a:pt x="77" y="11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77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322"/>
                <p:cNvSpPr>
                  <a:spLocks/>
                </p:cNvSpPr>
                <p:nvPr/>
              </p:nvSpPr>
              <p:spPr bwMode="auto">
                <a:xfrm>
                  <a:off x="3414" y="3867"/>
                  <a:ext cx="2" cy="2"/>
                </a:xfrm>
                <a:custGeom>
                  <a:avLst/>
                  <a:gdLst>
                    <a:gd name="T0" fmla="*/ 2 w 6"/>
                    <a:gd name="T1" fmla="*/ 1 h 7"/>
                    <a:gd name="T2" fmla="*/ 1 w 6"/>
                    <a:gd name="T3" fmla="*/ 2 h 7"/>
                    <a:gd name="T4" fmla="*/ 0 w 6"/>
                    <a:gd name="T5" fmla="*/ 1 h 7"/>
                    <a:gd name="T6" fmla="*/ 0 w 6"/>
                    <a:gd name="T7" fmla="*/ 1 h 7"/>
                    <a:gd name="T8" fmla="*/ 1 w 6"/>
                    <a:gd name="T9" fmla="*/ 0 h 7"/>
                    <a:gd name="T10" fmla="*/ 2 w 6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7">
                      <a:moveTo>
                        <a:pt x="6" y="3"/>
                      </a:moveTo>
                      <a:lnTo>
                        <a:pt x="4" y="7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6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323"/>
                <p:cNvSpPr>
                  <a:spLocks/>
                </p:cNvSpPr>
                <p:nvPr/>
              </p:nvSpPr>
              <p:spPr bwMode="auto">
                <a:xfrm>
                  <a:off x="3412" y="3864"/>
                  <a:ext cx="3" cy="4"/>
                </a:xfrm>
                <a:custGeom>
                  <a:avLst/>
                  <a:gdLst>
                    <a:gd name="T0" fmla="*/ 3 w 9"/>
                    <a:gd name="T1" fmla="*/ 3 h 16"/>
                    <a:gd name="T2" fmla="*/ 2 w 9"/>
                    <a:gd name="T3" fmla="*/ 4 h 16"/>
                    <a:gd name="T4" fmla="*/ 0 w 9"/>
                    <a:gd name="T5" fmla="*/ 1 h 16"/>
                    <a:gd name="T6" fmla="*/ 1 w 9"/>
                    <a:gd name="T7" fmla="*/ 0 h 16"/>
                    <a:gd name="T8" fmla="*/ 1 w 9"/>
                    <a:gd name="T9" fmla="*/ 0 h 16"/>
                    <a:gd name="T10" fmla="*/ 3 w 9"/>
                    <a:gd name="T11" fmla="*/ 3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16">
                      <a:moveTo>
                        <a:pt x="9" y="13"/>
                      </a:moveTo>
                      <a:lnTo>
                        <a:pt x="7" y="16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9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324"/>
                <p:cNvSpPr>
                  <a:spLocks/>
                </p:cNvSpPr>
                <p:nvPr/>
              </p:nvSpPr>
              <p:spPr bwMode="auto">
                <a:xfrm>
                  <a:off x="3389" y="3844"/>
                  <a:ext cx="23" cy="20"/>
                </a:xfrm>
                <a:custGeom>
                  <a:avLst/>
                  <a:gdLst>
                    <a:gd name="T0" fmla="*/ 23 w 70"/>
                    <a:gd name="T1" fmla="*/ 19 h 83"/>
                    <a:gd name="T2" fmla="*/ 22 w 70"/>
                    <a:gd name="T3" fmla="*/ 20 h 83"/>
                    <a:gd name="T4" fmla="*/ 0 w 70"/>
                    <a:gd name="T5" fmla="*/ 1 h 83"/>
                    <a:gd name="T6" fmla="*/ 1 w 70"/>
                    <a:gd name="T7" fmla="*/ 0 h 83"/>
                    <a:gd name="T8" fmla="*/ 1 w 70"/>
                    <a:gd name="T9" fmla="*/ 0 h 83"/>
                    <a:gd name="T10" fmla="*/ 23 w 70"/>
                    <a:gd name="T11" fmla="*/ 19 h 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0" h="83">
                      <a:moveTo>
                        <a:pt x="70" y="80"/>
                      </a:moveTo>
                      <a:lnTo>
                        <a:pt x="68" y="83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70" y="8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325"/>
                <p:cNvSpPr>
                  <a:spLocks/>
                </p:cNvSpPr>
                <p:nvPr/>
              </p:nvSpPr>
              <p:spPr bwMode="auto">
                <a:xfrm>
                  <a:off x="3387" y="3843"/>
                  <a:ext cx="3" cy="2"/>
                </a:xfrm>
                <a:custGeom>
                  <a:avLst/>
                  <a:gdLst>
                    <a:gd name="T0" fmla="*/ 3 w 8"/>
                    <a:gd name="T1" fmla="*/ 1 h 9"/>
                    <a:gd name="T2" fmla="*/ 2 w 8"/>
                    <a:gd name="T3" fmla="*/ 2 h 9"/>
                    <a:gd name="T4" fmla="*/ 0 w 8"/>
                    <a:gd name="T5" fmla="*/ 1 h 9"/>
                    <a:gd name="T6" fmla="*/ 0 w 8"/>
                    <a:gd name="T7" fmla="*/ 0 h 9"/>
                    <a:gd name="T8" fmla="*/ 0 w 8"/>
                    <a:gd name="T9" fmla="*/ 0 h 9"/>
                    <a:gd name="T10" fmla="*/ 3 w 8"/>
                    <a:gd name="T11" fmla="*/ 1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8" y="5"/>
                      </a:moveTo>
                      <a:lnTo>
                        <a:pt x="6" y="9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326"/>
                <p:cNvSpPr>
                  <a:spLocks/>
                </p:cNvSpPr>
                <p:nvPr/>
              </p:nvSpPr>
              <p:spPr bwMode="auto">
                <a:xfrm>
                  <a:off x="3384" y="3842"/>
                  <a:ext cx="3" cy="2"/>
                </a:xfrm>
                <a:custGeom>
                  <a:avLst/>
                  <a:gdLst>
                    <a:gd name="T0" fmla="*/ 3 w 8"/>
                    <a:gd name="T1" fmla="*/ 0 h 6"/>
                    <a:gd name="T2" fmla="*/ 3 w 8"/>
                    <a:gd name="T3" fmla="*/ 2 h 6"/>
                    <a:gd name="T4" fmla="*/ 1 w 8"/>
                    <a:gd name="T5" fmla="*/ 2 h 6"/>
                    <a:gd name="T6" fmla="*/ 0 w 8"/>
                    <a:gd name="T7" fmla="*/ 0 h 6"/>
                    <a:gd name="T8" fmla="*/ 0 w 8"/>
                    <a:gd name="T9" fmla="*/ 0 h 6"/>
                    <a:gd name="T10" fmla="*/ 3 w 8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8" y="1"/>
                      </a:moveTo>
                      <a:lnTo>
                        <a:pt x="8" y="6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327"/>
                <p:cNvSpPr>
                  <a:spLocks/>
                </p:cNvSpPr>
                <p:nvPr/>
              </p:nvSpPr>
              <p:spPr bwMode="auto">
                <a:xfrm>
                  <a:off x="3378" y="3843"/>
                  <a:ext cx="7" cy="9"/>
                </a:xfrm>
                <a:custGeom>
                  <a:avLst/>
                  <a:gdLst>
                    <a:gd name="T0" fmla="*/ 6 w 20"/>
                    <a:gd name="T1" fmla="*/ 0 h 40"/>
                    <a:gd name="T2" fmla="*/ 7 w 20"/>
                    <a:gd name="T3" fmla="*/ 1 h 40"/>
                    <a:gd name="T4" fmla="*/ 1 w 20"/>
                    <a:gd name="T5" fmla="*/ 9 h 40"/>
                    <a:gd name="T6" fmla="*/ 0 w 20"/>
                    <a:gd name="T7" fmla="*/ 9 h 40"/>
                    <a:gd name="T8" fmla="*/ 0 w 20"/>
                    <a:gd name="T9" fmla="*/ 8 h 40"/>
                    <a:gd name="T10" fmla="*/ 6 w 20"/>
                    <a:gd name="T11" fmla="*/ 0 h 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" h="40">
                      <a:moveTo>
                        <a:pt x="18" y="0"/>
                      </a:moveTo>
                      <a:lnTo>
                        <a:pt x="20" y="4"/>
                      </a:lnTo>
                      <a:lnTo>
                        <a:pt x="4" y="39"/>
                      </a:lnTo>
                      <a:lnTo>
                        <a:pt x="1" y="40"/>
                      </a:lnTo>
                      <a:lnTo>
                        <a:pt x="0" y="35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328"/>
                <p:cNvSpPr>
                  <a:spLocks/>
                </p:cNvSpPr>
                <p:nvPr/>
              </p:nvSpPr>
              <p:spPr bwMode="auto">
                <a:xfrm>
                  <a:off x="3377" y="3851"/>
                  <a:ext cx="2" cy="1"/>
                </a:xfrm>
                <a:custGeom>
                  <a:avLst/>
                  <a:gdLst>
                    <a:gd name="T0" fmla="*/ 2 w 5"/>
                    <a:gd name="T1" fmla="*/ 0 h 5"/>
                    <a:gd name="T2" fmla="*/ 2 w 5"/>
                    <a:gd name="T3" fmla="*/ 1 h 5"/>
                    <a:gd name="T4" fmla="*/ 1 w 5"/>
                    <a:gd name="T5" fmla="*/ 1 h 5"/>
                    <a:gd name="T6" fmla="*/ 0 w 5"/>
                    <a:gd name="T7" fmla="*/ 0 h 5"/>
                    <a:gd name="T8" fmla="*/ 0 w 5"/>
                    <a:gd name="T9" fmla="*/ 0 h 5"/>
                    <a:gd name="T10" fmla="*/ 2 w 5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lnTo>
                        <a:pt x="5" y="5"/>
                      </a:lnTo>
                      <a:lnTo>
                        <a:pt x="2" y="5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329"/>
                <p:cNvSpPr>
                  <a:spLocks/>
                </p:cNvSpPr>
                <p:nvPr/>
              </p:nvSpPr>
              <p:spPr bwMode="auto">
                <a:xfrm>
                  <a:off x="3372" y="3851"/>
                  <a:ext cx="6" cy="4"/>
                </a:xfrm>
                <a:custGeom>
                  <a:avLst/>
                  <a:gdLst>
                    <a:gd name="T0" fmla="*/ 5 w 17"/>
                    <a:gd name="T1" fmla="*/ 0 h 13"/>
                    <a:gd name="T2" fmla="*/ 6 w 17"/>
                    <a:gd name="T3" fmla="*/ 1 h 13"/>
                    <a:gd name="T4" fmla="*/ 1 w 17"/>
                    <a:gd name="T5" fmla="*/ 4 h 13"/>
                    <a:gd name="T6" fmla="*/ 0 w 17"/>
                    <a:gd name="T7" fmla="*/ 3 h 13"/>
                    <a:gd name="T8" fmla="*/ 0 w 17"/>
                    <a:gd name="T9" fmla="*/ 3 h 13"/>
                    <a:gd name="T10" fmla="*/ 5 w 17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5" y="0"/>
                      </a:moveTo>
                      <a:lnTo>
                        <a:pt x="17" y="4"/>
                      </a:lnTo>
                      <a:lnTo>
                        <a:pt x="2" y="13"/>
                      </a:lnTo>
                      <a:lnTo>
                        <a:pt x="0" y="9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330"/>
                <p:cNvSpPr>
                  <a:spLocks/>
                </p:cNvSpPr>
                <p:nvPr/>
              </p:nvSpPr>
              <p:spPr bwMode="auto">
                <a:xfrm>
                  <a:off x="3365" y="3854"/>
                  <a:ext cx="8" cy="5"/>
                </a:xfrm>
                <a:custGeom>
                  <a:avLst/>
                  <a:gdLst>
                    <a:gd name="T0" fmla="*/ 7 w 23"/>
                    <a:gd name="T1" fmla="*/ 0 h 21"/>
                    <a:gd name="T2" fmla="*/ 8 w 23"/>
                    <a:gd name="T3" fmla="*/ 1 h 21"/>
                    <a:gd name="T4" fmla="*/ 1 w 23"/>
                    <a:gd name="T5" fmla="*/ 5 h 21"/>
                    <a:gd name="T6" fmla="*/ 0 w 23"/>
                    <a:gd name="T7" fmla="*/ 5 h 21"/>
                    <a:gd name="T8" fmla="*/ 0 w 23"/>
                    <a:gd name="T9" fmla="*/ 5 h 21"/>
                    <a:gd name="T10" fmla="*/ 7 w 23"/>
                    <a:gd name="T11" fmla="*/ 0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" h="21">
                      <a:moveTo>
                        <a:pt x="21" y="0"/>
                      </a:moveTo>
                      <a:lnTo>
                        <a:pt x="23" y="4"/>
                      </a:lnTo>
                      <a:lnTo>
                        <a:pt x="2" y="21"/>
                      </a:lnTo>
                      <a:lnTo>
                        <a:pt x="0" y="1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331"/>
                <p:cNvSpPr>
                  <a:spLocks/>
                </p:cNvSpPr>
                <p:nvPr/>
              </p:nvSpPr>
              <p:spPr bwMode="auto">
                <a:xfrm>
                  <a:off x="3365" y="3858"/>
                  <a:ext cx="1" cy="1"/>
                </a:xfrm>
                <a:custGeom>
                  <a:avLst/>
                  <a:gdLst>
                    <a:gd name="T0" fmla="*/ 0 w 3"/>
                    <a:gd name="T1" fmla="*/ 0 h 4"/>
                    <a:gd name="T2" fmla="*/ 1 w 3"/>
                    <a:gd name="T3" fmla="*/ 1 h 4"/>
                    <a:gd name="T4" fmla="*/ 1 w 3"/>
                    <a:gd name="T5" fmla="*/ 1 h 4"/>
                    <a:gd name="T6" fmla="*/ 0 w 3"/>
                    <a:gd name="T7" fmla="*/ 0 h 4"/>
                    <a:gd name="T8" fmla="*/ 0 w 3"/>
                    <a:gd name="T9" fmla="*/ 0 h 4"/>
                    <a:gd name="T10" fmla="*/ 0 w 3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lnTo>
                        <a:pt x="3" y="2"/>
                      </a:lnTo>
                      <a:lnTo>
                        <a:pt x="2" y="4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332"/>
                <p:cNvSpPr>
                  <a:spLocks/>
                </p:cNvSpPr>
                <p:nvPr/>
              </p:nvSpPr>
              <p:spPr bwMode="auto">
                <a:xfrm>
                  <a:off x="3360" y="3859"/>
                  <a:ext cx="5" cy="5"/>
                </a:xfrm>
                <a:custGeom>
                  <a:avLst/>
                  <a:gdLst>
                    <a:gd name="T0" fmla="*/ 4 w 15"/>
                    <a:gd name="T1" fmla="*/ 0 h 20"/>
                    <a:gd name="T2" fmla="*/ 5 w 15"/>
                    <a:gd name="T3" fmla="*/ 1 h 20"/>
                    <a:gd name="T4" fmla="*/ 1 w 15"/>
                    <a:gd name="T5" fmla="*/ 5 h 20"/>
                    <a:gd name="T6" fmla="*/ 0 w 15"/>
                    <a:gd name="T7" fmla="*/ 5 h 20"/>
                    <a:gd name="T8" fmla="*/ 0 w 15"/>
                    <a:gd name="T9" fmla="*/ 4 h 20"/>
                    <a:gd name="T10" fmla="*/ 4 w 15"/>
                    <a:gd name="T11" fmla="*/ 0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" h="20">
                      <a:moveTo>
                        <a:pt x="13" y="0"/>
                      </a:moveTo>
                      <a:lnTo>
                        <a:pt x="15" y="3"/>
                      </a:lnTo>
                      <a:lnTo>
                        <a:pt x="4" y="20"/>
                      </a:lnTo>
                      <a:lnTo>
                        <a:pt x="0" y="19"/>
                      </a:lnTo>
                      <a:lnTo>
                        <a:pt x="1" y="17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333"/>
                <p:cNvSpPr>
                  <a:spLocks/>
                </p:cNvSpPr>
                <p:nvPr/>
              </p:nvSpPr>
              <p:spPr bwMode="auto">
                <a:xfrm>
                  <a:off x="3360" y="3863"/>
                  <a:ext cx="2" cy="1"/>
                </a:xfrm>
                <a:custGeom>
                  <a:avLst/>
                  <a:gdLst>
                    <a:gd name="T0" fmla="*/ 0 w 4"/>
                    <a:gd name="T1" fmla="*/ 0 h 4"/>
                    <a:gd name="T2" fmla="*/ 2 w 4"/>
                    <a:gd name="T3" fmla="*/ 0 h 4"/>
                    <a:gd name="T4" fmla="*/ 2 w 4"/>
                    <a:gd name="T5" fmla="*/ 1 h 4"/>
                    <a:gd name="T6" fmla="*/ 2 w 4"/>
                    <a:gd name="T7" fmla="*/ 1 h 4"/>
                    <a:gd name="T8" fmla="*/ 0 w 4"/>
                    <a:gd name="T9" fmla="*/ 1 h 4"/>
                    <a:gd name="T10" fmla="*/ 0 w 4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4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334"/>
                <p:cNvSpPr>
                  <a:spLocks/>
                </p:cNvSpPr>
                <p:nvPr/>
              </p:nvSpPr>
              <p:spPr bwMode="auto">
                <a:xfrm>
                  <a:off x="3360" y="3864"/>
                  <a:ext cx="2" cy="2"/>
                </a:xfrm>
                <a:custGeom>
                  <a:avLst/>
                  <a:gdLst>
                    <a:gd name="T0" fmla="*/ 0 w 4"/>
                    <a:gd name="T1" fmla="*/ 0 h 8"/>
                    <a:gd name="T2" fmla="*/ 2 w 4"/>
                    <a:gd name="T3" fmla="*/ 0 h 8"/>
                    <a:gd name="T4" fmla="*/ 2 w 4"/>
                    <a:gd name="T5" fmla="*/ 1 h 8"/>
                    <a:gd name="T6" fmla="*/ 2 w 4"/>
                    <a:gd name="T7" fmla="*/ 2 h 8"/>
                    <a:gd name="T8" fmla="*/ 0 w 4"/>
                    <a:gd name="T9" fmla="*/ 1 h 8"/>
                    <a:gd name="T10" fmla="*/ 0 w 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"/>
                      </a:lnTo>
                      <a:lnTo>
                        <a:pt x="3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335"/>
                <p:cNvSpPr>
                  <a:spLocks/>
                </p:cNvSpPr>
                <p:nvPr/>
              </p:nvSpPr>
              <p:spPr bwMode="auto">
                <a:xfrm>
                  <a:off x="3338" y="3865"/>
                  <a:ext cx="23" cy="10"/>
                </a:xfrm>
                <a:custGeom>
                  <a:avLst/>
                  <a:gdLst>
                    <a:gd name="T0" fmla="*/ 22 w 69"/>
                    <a:gd name="T1" fmla="*/ 0 h 38"/>
                    <a:gd name="T2" fmla="*/ 23 w 69"/>
                    <a:gd name="T3" fmla="*/ 1 h 38"/>
                    <a:gd name="T4" fmla="*/ 0 w 69"/>
                    <a:gd name="T5" fmla="*/ 10 h 38"/>
                    <a:gd name="T6" fmla="*/ 0 w 69"/>
                    <a:gd name="T7" fmla="*/ 10 h 38"/>
                    <a:gd name="T8" fmla="*/ 0 w 69"/>
                    <a:gd name="T9" fmla="*/ 9 h 38"/>
                    <a:gd name="T10" fmla="*/ 22 w 69"/>
                    <a:gd name="T11" fmla="*/ 0 h 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" h="38">
                      <a:moveTo>
                        <a:pt x="66" y="0"/>
                      </a:moveTo>
                      <a:lnTo>
                        <a:pt x="69" y="4"/>
                      </a:lnTo>
                      <a:lnTo>
                        <a:pt x="1" y="38"/>
                      </a:lnTo>
                      <a:lnTo>
                        <a:pt x="0" y="38"/>
                      </a:lnTo>
                      <a:lnTo>
                        <a:pt x="0" y="33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336"/>
                <p:cNvSpPr>
                  <a:spLocks/>
                </p:cNvSpPr>
                <p:nvPr/>
              </p:nvSpPr>
              <p:spPr bwMode="auto">
                <a:xfrm>
                  <a:off x="3336" y="3874"/>
                  <a:ext cx="2" cy="1"/>
                </a:xfrm>
                <a:custGeom>
                  <a:avLst/>
                  <a:gdLst>
                    <a:gd name="T0" fmla="*/ 2 w 8"/>
                    <a:gd name="T1" fmla="*/ 0 h 5"/>
                    <a:gd name="T2" fmla="*/ 2 w 8"/>
                    <a:gd name="T3" fmla="*/ 1 h 5"/>
                    <a:gd name="T4" fmla="*/ 0 w 8"/>
                    <a:gd name="T5" fmla="*/ 1 h 5"/>
                    <a:gd name="T6" fmla="*/ 0 w 8"/>
                    <a:gd name="T7" fmla="*/ 1 h 5"/>
                    <a:gd name="T8" fmla="*/ 0 w 8"/>
                    <a:gd name="T9" fmla="*/ 0 h 5"/>
                    <a:gd name="T10" fmla="*/ 2 w 8"/>
                    <a:gd name="T11" fmla="*/ 0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8" y="0"/>
                      </a:moveTo>
                      <a:lnTo>
                        <a:pt x="8" y="5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337"/>
                <p:cNvSpPr>
                  <a:spLocks/>
                </p:cNvSpPr>
                <p:nvPr/>
              </p:nvSpPr>
              <p:spPr bwMode="auto">
                <a:xfrm>
                  <a:off x="3332" y="3873"/>
                  <a:ext cx="4" cy="2"/>
                </a:xfrm>
                <a:custGeom>
                  <a:avLst/>
                  <a:gdLst>
                    <a:gd name="T0" fmla="*/ 4 w 10"/>
                    <a:gd name="T1" fmla="*/ 1 h 7"/>
                    <a:gd name="T2" fmla="*/ 4 w 10"/>
                    <a:gd name="T3" fmla="*/ 2 h 7"/>
                    <a:gd name="T4" fmla="*/ 0 w 10"/>
                    <a:gd name="T5" fmla="*/ 1 h 7"/>
                    <a:gd name="T6" fmla="*/ 0 w 10"/>
                    <a:gd name="T7" fmla="*/ 1 h 7"/>
                    <a:gd name="T8" fmla="*/ 1 w 10"/>
                    <a:gd name="T9" fmla="*/ 0 h 7"/>
                    <a:gd name="T10" fmla="*/ 4 w 10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7">
                      <a:moveTo>
                        <a:pt x="10" y="2"/>
                      </a:moveTo>
                      <a:lnTo>
                        <a:pt x="10" y="7"/>
                      </a:lnTo>
                      <a:lnTo>
                        <a:pt x="1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338"/>
                <p:cNvSpPr>
                  <a:spLocks/>
                </p:cNvSpPr>
                <p:nvPr/>
              </p:nvSpPr>
              <p:spPr bwMode="auto">
                <a:xfrm>
                  <a:off x="3322" y="3867"/>
                  <a:ext cx="11" cy="7"/>
                </a:xfrm>
                <a:custGeom>
                  <a:avLst/>
                  <a:gdLst>
                    <a:gd name="T0" fmla="*/ 11 w 32"/>
                    <a:gd name="T1" fmla="*/ 6 h 27"/>
                    <a:gd name="T2" fmla="*/ 10 w 32"/>
                    <a:gd name="T3" fmla="*/ 7 h 27"/>
                    <a:gd name="T4" fmla="*/ 0 w 32"/>
                    <a:gd name="T5" fmla="*/ 1 h 27"/>
                    <a:gd name="T6" fmla="*/ 0 w 32"/>
                    <a:gd name="T7" fmla="*/ 1 h 27"/>
                    <a:gd name="T8" fmla="*/ 1 w 32"/>
                    <a:gd name="T9" fmla="*/ 0 h 27"/>
                    <a:gd name="T10" fmla="*/ 11 w 32"/>
                    <a:gd name="T11" fmla="*/ 6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2" h="27">
                      <a:moveTo>
                        <a:pt x="32" y="23"/>
                      </a:moveTo>
                      <a:lnTo>
                        <a:pt x="30" y="27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32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339"/>
                <p:cNvSpPr>
                  <a:spLocks/>
                </p:cNvSpPr>
                <p:nvPr/>
              </p:nvSpPr>
              <p:spPr bwMode="auto">
                <a:xfrm>
                  <a:off x="3320" y="3865"/>
                  <a:ext cx="3" cy="3"/>
                </a:xfrm>
                <a:custGeom>
                  <a:avLst/>
                  <a:gdLst>
                    <a:gd name="T0" fmla="*/ 3 w 9"/>
                    <a:gd name="T1" fmla="*/ 3 h 12"/>
                    <a:gd name="T2" fmla="*/ 2 w 9"/>
                    <a:gd name="T3" fmla="*/ 3 h 12"/>
                    <a:gd name="T4" fmla="*/ 0 w 9"/>
                    <a:gd name="T5" fmla="*/ 2 h 12"/>
                    <a:gd name="T6" fmla="*/ 0 w 9"/>
                    <a:gd name="T7" fmla="*/ 0 h 12"/>
                    <a:gd name="T8" fmla="*/ 1 w 9"/>
                    <a:gd name="T9" fmla="*/ 1 h 12"/>
                    <a:gd name="T10" fmla="*/ 3 w 9"/>
                    <a:gd name="T11" fmla="*/ 3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9" y="10"/>
                      </a:moveTo>
                      <a:lnTo>
                        <a:pt x="7" y="12"/>
                      </a:lnTo>
                      <a:lnTo>
                        <a:pt x="0" y="6"/>
                      </a:lnTo>
                      <a:lnTo>
                        <a:pt x="1" y="0"/>
                      </a:lnTo>
                      <a:lnTo>
                        <a:pt x="2" y="2"/>
                      </a:lnTo>
                      <a:lnTo>
                        <a:pt x="9" y="1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340"/>
                <p:cNvSpPr>
                  <a:spLocks/>
                </p:cNvSpPr>
                <p:nvPr/>
              </p:nvSpPr>
              <p:spPr bwMode="auto">
                <a:xfrm>
                  <a:off x="3024" y="3527"/>
                  <a:ext cx="113" cy="105"/>
                </a:xfrm>
                <a:custGeom>
                  <a:avLst/>
                  <a:gdLst>
                    <a:gd name="T0" fmla="*/ 59 w 338"/>
                    <a:gd name="T1" fmla="*/ 94 h 423"/>
                    <a:gd name="T2" fmla="*/ 52 w 338"/>
                    <a:gd name="T3" fmla="*/ 91 h 423"/>
                    <a:gd name="T4" fmla="*/ 51 w 338"/>
                    <a:gd name="T5" fmla="*/ 90 h 423"/>
                    <a:gd name="T6" fmla="*/ 36 w 338"/>
                    <a:gd name="T7" fmla="*/ 82 h 423"/>
                    <a:gd name="T8" fmla="*/ 35 w 338"/>
                    <a:gd name="T9" fmla="*/ 82 h 423"/>
                    <a:gd name="T10" fmla="*/ 34 w 338"/>
                    <a:gd name="T11" fmla="*/ 78 h 423"/>
                    <a:gd name="T12" fmla="*/ 32 w 338"/>
                    <a:gd name="T13" fmla="*/ 73 h 423"/>
                    <a:gd name="T14" fmla="*/ 30 w 338"/>
                    <a:gd name="T15" fmla="*/ 70 h 423"/>
                    <a:gd name="T16" fmla="*/ 18 w 338"/>
                    <a:gd name="T17" fmla="*/ 54 h 423"/>
                    <a:gd name="T18" fmla="*/ 1 w 338"/>
                    <a:gd name="T19" fmla="*/ 27 h 423"/>
                    <a:gd name="T20" fmla="*/ 0 w 338"/>
                    <a:gd name="T21" fmla="*/ 21 h 423"/>
                    <a:gd name="T22" fmla="*/ 0 w 338"/>
                    <a:gd name="T23" fmla="*/ 18 h 423"/>
                    <a:gd name="T24" fmla="*/ 11 w 338"/>
                    <a:gd name="T25" fmla="*/ 6 h 423"/>
                    <a:gd name="T26" fmla="*/ 14 w 338"/>
                    <a:gd name="T27" fmla="*/ 5 h 423"/>
                    <a:gd name="T28" fmla="*/ 21 w 338"/>
                    <a:gd name="T29" fmla="*/ 3 h 423"/>
                    <a:gd name="T30" fmla="*/ 31 w 338"/>
                    <a:gd name="T31" fmla="*/ 1 h 423"/>
                    <a:gd name="T32" fmla="*/ 35 w 338"/>
                    <a:gd name="T33" fmla="*/ 1 h 423"/>
                    <a:gd name="T34" fmla="*/ 44 w 338"/>
                    <a:gd name="T35" fmla="*/ 0 h 423"/>
                    <a:gd name="T36" fmla="*/ 53 w 338"/>
                    <a:gd name="T37" fmla="*/ 3 h 423"/>
                    <a:gd name="T38" fmla="*/ 58 w 338"/>
                    <a:gd name="T39" fmla="*/ 7 h 423"/>
                    <a:gd name="T40" fmla="*/ 58 w 338"/>
                    <a:gd name="T41" fmla="*/ 7 h 423"/>
                    <a:gd name="T42" fmla="*/ 67 w 338"/>
                    <a:gd name="T43" fmla="*/ 12 h 423"/>
                    <a:gd name="T44" fmla="*/ 70 w 338"/>
                    <a:gd name="T45" fmla="*/ 13 h 423"/>
                    <a:gd name="T46" fmla="*/ 89 w 338"/>
                    <a:gd name="T47" fmla="*/ 17 h 423"/>
                    <a:gd name="T48" fmla="*/ 93 w 338"/>
                    <a:gd name="T49" fmla="*/ 17 h 423"/>
                    <a:gd name="T50" fmla="*/ 93 w 338"/>
                    <a:gd name="T51" fmla="*/ 19 h 423"/>
                    <a:gd name="T52" fmla="*/ 93 w 338"/>
                    <a:gd name="T53" fmla="*/ 20 h 423"/>
                    <a:gd name="T54" fmla="*/ 93 w 338"/>
                    <a:gd name="T55" fmla="*/ 20 h 423"/>
                    <a:gd name="T56" fmla="*/ 94 w 338"/>
                    <a:gd name="T57" fmla="*/ 21 h 423"/>
                    <a:gd name="T58" fmla="*/ 95 w 338"/>
                    <a:gd name="T59" fmla="*/ 21 h 423"/>
                    <a:gd name="T60" fmla="*/ 96 w 338"/>
                    <a:gd name="T61" fmla="*/ 21 h 423"/>
                    <a:gd name="T62" fmla="*/ 96 w 338"/>
                    <a:gd name="T63" fmla="*/ 21 h 423"/>
                    <a:gd name="T64" fmla="*/ 99 w 338"/>
                    <a:gd name="T65" fmla="*/ 28 h 423"/>
                    <a:gd name="T66" fmla="*/ 107 w 338"/>
                    <a:gd name="T67" fmla="*/ 41 h 423"/>
                    <a:gd name="T68" fmla="*/ 107 w 338"/>
                    <a:gd name="T69" fmla="*/ 41 h 423"/>
                    <a:gd name="T70" fmla="*/ 107 w 338"/>
                    <a:gd name="T71" fmla="*/ 45 h 423"/>
                    <a:gd name="T72" fmla="*/ 107 w 338"/>
                    <a:gd name="T73" fmla="*/ 47 h 423"/>
                    <a:gd name="T74" fmla="*/ 107 w 338"/>
                    <a:gd name="T75" fmla="*/ 50 h 423"/>
                    <a:gd name="T76" fmla="*/ 110 w 338"/>
                    <a:gd name="T77" fmla="*/ 52 h 423"/>
                    <a:gd name="T78" fmla="*/ 111 w 338"/>
                    <a:gd name="T79" fmla="*/ 57 h 423"/>
                    <a:gd name="T80" fmla="*/ 111 w 338"/>
                    <a:gd name="T81" fmla="*/ 63 h 423"/>
                    <a:gd name="T82" fmla="*/ 112 w 338"/>
                    <a:gd name="T83" fmla="*/ 70 h 423"/>
                    <a:gd name="T84" fmla="*/ 113 w 338"/>
                    <a:gd name="T85" fmla="*/ 84 h 423"/>
                    <a:gd name="T86" fmla="*/ 110 w 338"/>
                    <a:gd name="T87" fmla="*/ 103 h 423"/>
                    <a:gd name="T88" fmla="*/ 106 w 338"/>
                    <a:gd name="T89" fmla="*/ 104 h 423"/>
                    <a:gd name="T90" fmla="*/ 84 w 338"/>
                    <a:gd name="T91" fmla="*/ 105 h 423"/>
                    <a:gd name="T92" fmla="*/ 81 w 338"/>
                    <a:gd name="T93" fmla="*/ 104 h 423"/>
                    <a:gd name="T94" fmla="*/ 59 w 338"/>
                    <a:gd name="T95" fmla="*/ 94 h 423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338" h="423">
                      <a:moveTo>
                        <a:pt x="176" y="377"/>
                      </a:moveTo>
                      <a:lnTo>
                        <a:pt x="155" y="366"/>
                      </a:lnTo>
                      <a:lnTo>
                        <a:pt x="152" y="363"/>
                      </a:lnTo>
                      <a:lnTo>
                        <a:pt x="108" y="332"/>
                      </a:lnTo>
                      <a:lnTo>
                        <a:pt x="106" y="332"/>
                      </a:lnTo>
                      <a:lnTo>
                        <a:pt x="103" y="315"/>
                      </a:lnTo>
                      <a:lnTo>
                        <a:pt x="95" y="294"/>
                      </a:lnTo>
                      <a:lnTo>
                        <a:pt x="89" y="282"/>
                      </a:lnTo>
                      <a:lnTo>
                        <a:pt x="53" y="218"/>
                      </a:lnTo>
                      <a:lnTo>
                        <a:pt x="3" y="108"/>
                      </a:lnTo>
                      <a:lnTo>
                        <a:pt x="0" y="83"/>
                      </a:lnTo>
                      <a:lnTo>
                        <a:pt x="1" y="72"/>
                      </a:lnTo>
                      <a:lnTo>
                        <a:pt x="34" y="24"/>
                      </a:lnTo>
                      <a:lnTo>
                        <a:pt x="41" y="20"/>
                      </a:lnTo>
                      <a:lnTo>
                        <a:pt x="64" y="11"/>
                      </a:lnTo>
                      <a:lnTo>
                        <a:pt x="94" y="4"/>
                      </a:lnTo>
                      <a:lnTo>
                        <a:pt x="105" y="3"/>
                      </a:lnTo>
                      <a:lnTo>
                        <a:pt x="131" y="0"/>
                      </a:lnTo>
                      <a:lnTo>
                        <a:pt x="160" y="12"/>
                      </a:lnTo>
                      <a:lnTo>
                        <a:pt x="172" y="27"/>
                      </a:lnTo>
                      <a:lnTo>
                        <a:pt x="174" y="28"/>
                      </a:lnTo>
                      <a:lnTo>
                        <a:pt x="201" y="50"/>
                      </a:lnTo>
                      <a:lnTo>
                        <a:pt x="208" y="51"/>
                      </a:lnTo>
                      <a:lnTo>
                        <a:pt x="266" y="69"/>
                      </a:lnTo>
                      <a:lnTo>
                        <a:pt x="277" y="69"/>
                      </a:lnTo>
                      <a:lnTo>
                        <a:pt x="277" y="77"/>
                      </a:lnTo>
                      <a:lnTo>
                        <a:pt x="278" y="80"/>
                      </a:lnTo>
                      <a:lnTo>
                        <a:pt x="278" y="81"/>
                      </a:lnTo>
                      <a:lnTo>
                        <a:pt x="282" y="83"/>
                      </a:lnTo>
                      <a:lnTo>
                        <a:pt x="284" y="83"/>
                      </a:lnTo>
                      <a:lnTo>
                        <a:pt x="288" y="83"/>
                      </a:lnTo>
                      <a:lnTo>
                        <a:pt x="288" y="85"/>
                      </a:lnTo>
                      <a:lnTo>
                        <a:pt x="297" y="113"/>
                      </a:lnTo>
                      <a:lnTo>
                        <a:pt x="319" y="165"/>
                      </a:lnTo>
                      <a:lnTo>
                        <a:pt x="320" y="166"/>
                      </a:lnTo>
                      <a:lnTo>
                        <a:pt x="319" y="181"/>
                      </a:lnTo>
                      <a:lnTo>
                        <a:pt x="319" y="189"/>
                      </a:lnTo>
                      <a:lnTo>
                        <a:pt x="319" y="200"/>
                      </a:lnTo>
                      <a:lnTo>
                        <a:pt x="330" y="208"/>
                      </a:lnTo>
                      <a:lnTo>
                        <a:pt x="331" y="230"/>
                      </a:lnTo>
                      <a:lnTo>
                        <a:pt x="332" y="254"/>
                      </a:lnTo>
                      <a:lnTo>
                        <a:pt x="334" y="282"/>
                      </a:lnTo>
                      <a:lnTo>
                        <a:pt x="338" y="338"/>
                      </a:lnTo>
                      <a:lnTo>
                        <a:pt x="330" y="415"/>
                      </a:lnTo>
                      <a:lnTo>
                        <a:pt x="318" y="419"/>
                      </a:lnTo>
                      <a:lnTo>
                        <a:pt x="250" y="423"/>
                      </a:lnTo>
                      <a:lnTo>
                        <a:pt x="242" y="420"/>
                      </a:lnTo>
                      <a:lnTo>
                        <a:pt x="176" y="3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341"/>
                <p:cNvSpPr>
                  <a:spLocks/>
                </p:cNvSpPr>
                <p:nvPr/>
              </p:nvSpPr>
              <p:spPr bwMode="auto">
                <a:xfrm>
                  <a:off x="3074" y="3617"/>
                  <a:ext cx="2" cy="2"/>
                </a:xfrm>
                <a:custGeom>
                  <a:avLst/>
                  <a:gdLst>
                    <a:gd name="T0" fmla="*/ 2 w 5"/>
                    <a:gd name="T1" fmla="*/ 1 h 6"/>
                    <a:gd name="T2" fmla="*/ 1 w 5"/>
                    <a:gd name="T3" fmla="*/ 2 h 6"/>
                    <a:gd name="T4" fmla="*/ 0 w 5"/>
                    <a:gd name="T5" fmla="*/ 1 h 6"/>
                    <a:gd name="T6" fmla="*/ 1 w 5"/>
                    <a:gd name="T7" fmla="*/ 0 h 6"/>
                    <a:gd name="T8" fmla="*/ 1 w 5"/>
                    <a:gd name="T9" fmla="*/ 0 h 6"/>
                    <a:gd name="T10" fmla="*/ 2 w 5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5" y="2"/>
                      </a:moveTo>
                      <a:lnTo>
                        <a:pt x="3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342"/>
                <p:cNvSpPr>
                  <a:spLocks/>
                </p:cNvSpPr>
                <p:nvPr/>
              </p:nvSpPr>
              <p:spPr bwMode="auto">
                <a:xfrm>
                  <a:off x="3060" y="3609"/>
                  <a:ext cx="15" cy="9"/>
                </a:xfrm>
                <a:custGeom>
                  <a:avLst/>
                  <a:gdLst>
                    <a:gd name="T0" fmla="*/ 15 w 45"/>
                    <a:gd name="T1" fmla="*/ 8 h 36"/>
                    <a:gd name="T2" fmla="*/ 14 w 45"/>
                    <a:gd name="T3" fmla="*/ 9 h 36"/>
                    <a:gd name="T4" fmla="*/ 0 w 45"/>
                    <a:gd name="T5" fmla="*/ 1 h 36"/>
                    <a:gd name="T6" fmla="*/ 0 w 45"/>
                    <a:gd name="T7" fmla="*/ 0 h 36"/>
                    <a:gd name="T8" fmla="*/ 0 w 45"/>
                    <a:gd name="T9" fmla="*/ 0 h 36"/>
                    <a:gd name="T10" fmla="*/ 15 w 45"/>
                    <a:gd name="T11" fmla="*/ 8 h 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5" h="36">
                      <a:moveTo>
                        <a:pt x="45" y="32"/>
                      </a:moveTo>
                      <a:lnTo>
                        <a:pt x="43" y="3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45" y="3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343"/>
                <p:cNvSpPr>
                  <a:spLocks/>
                </p:cNvSpPr>
                <p:nvPr/>
              </p:nvSpPr>
              <p:spPr bwMode="auto">
                <a:xfrm>
                  <a:off x="3059" y="3609"/>
                  <a:ext cx="1" cy="1"/>
                </a:xfrm>
                <a:custGeom>
                  <a:avLst/>
                  <a:gdLst>
                    <a:gd name="T0" fmla="*/ 1 w 4"/>
                    <a:gd name="T1" fmla="*/ 0 h 5"/>
                    <a:gd name="T2" fmla="*/ 1 w 4"/>
                    <a:gd name="T3" fmla="*/ 1 h 5"/>
                    <a:gd name="T4" fmla="*/ 1 w 4"/>
                    <a:gd name="T5" fmla="*/ 1 h 5"/>
                    <a:gd name="T6" fmla="*/ 0 w 4"/>
                    <a:gd name="T7" fmla="*/ 1 h 5"/>
                    <a:gd name="T8" fmla="*/ 1 w 4"/>
                    <a:gd name="T9" fmla="*/ 0 h 5"/>
                    <a:gd name="T10" fmla="*/ 1 w 4"/>
                    <a:gd name="T11" fmla="*/ 0 h 5"/>
                    <a:gd name="T12" fmla="*/ 1 w 4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5">
                      <a:moveTo>
                        <a:pt x="4" y="0"/>
                      </a:moveTo>
                      <a:lnTo>
                        <a:pt x="4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344"/>
                <p:cNvSpPr>
                  <a:spLocks/>
                </p:cNvSpPr>
                <p:nvPr/>
              </p:nvSpPr>
              <p:spPr bwMode="auto">
                <a:xfrm>
                  <a:off x="3058" y="3605"/>
                  <a:ext cx="2" cy="5"/>
                </a:xfrm>
                <a:custGeom>
                  <a:avLst/>
                  <a:gdLst>
                    <a:gd name="T0" fmla="*/ 2 w 7"/>
                    <a:gd name="T1" fmla="*/ 5 h 20"/>
                    <a:gd name="T2" fmla="*/ 1 w 7"/>
                    <a:gd name="T3" fmla="*/ 5 h 20"/>
                    <a:gd name="T4" fmla="*/ 1 w 7"/>
                    <a:gd name="T5" fmla="*/ 5 h 20"/>
                    <a:gd name="T6" fmla="*/ 0 w 7"/>
                    <a:gd name="T7" fmla="*/ 1 h 20"/>
                    <a:gd name="T8" fmla="*/ 1 w 7"/>
                    <a:gd name="T9" fmla="*/ 0 h 20"/>
                    <a:gd name="T10" fmla="*/ 1 w 7"/>
                    <a:gd name="T11" fmla="*/ 0 h 20"/>
                    <a:gd name="T12" fmla="*/ 2 w 7"/>
                    <a:gd name="T13" fmla="*/ 5 h 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" h="20">
                      <a:moveTo>
                        <a:pt x="7" y="18"/>
                      </a:moveTo>
                      <a:lnTo>
                        <a:pt x="5" y="18"/>
                      </a:lnTo>
                      <a:lnTo>
                        <a:pt x="3" y="20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7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345"/>
                <p:cNvSpPr>
                  <a:spLocks/>
                </p:cNvSpPr>
                <p:nvPr/>
              </p:nvSpPr>
              <p:spPr bwMode="auto">
                <a:xfrm>
                  <a:off x="3055" y="3600"/>
                  <a:ext cx="4" cy="6"/>
                </a:xfrm>
                <a:custGeom>
                  <a:avLst/>
                  <a:gdLst>
                    <a:gd name="T0" fmla="*/ 4 w 11"/>
                    <a:gd name="T1" fmla="*/ 6 h 24"/>
                    <a:gd name="T2" fmla="*/ 3 w 11"/>
                    <a:gd name="T3" fmla="*/ 6 h 24"/>
                    <a:gd name="T4" fmla="*/ 0 w 11"/>
                    <a:gd name="T5" fmla="*/ 1 h 24"/>
                    <a:gd name="T6" fmla="*/ 1 w 11"/>
                    <a:gd name="T7" fmla="*/ 0 h 24"/>
                    <a:gd name="T8" fmla="*/ 1 w 11"/>
                    <a:gd name="T9" fmla="*/ 0 h 24"/>
                    <a:gd name="T10" fmla="*/ 4 w 11"/>
                    <a:gd name="T11" fmla="*/ 6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24">
                      <a:moveTo>
                        <a:pt x="11" y="22"/>
                      </a:moveTo>
                      <a:lnTo>
                        <a:pt x="7" y="24"/>
                      </a:lnTo>
                      <a:lnTo>
                        <a:pt x="0" y="3"/>
                      </a:lnTo>
                      <a:lnTo>
                        <a:pt x="3" y="0"/>
                      </a:lnTo>
                      <a:lnTo>
                        <a:pt x="11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346"/>
                <p:cNvSpPr>
                  <a:spLocks/>
                </p:cNvSpPr>
                <p:nvPr/>
              </p:nvSpPr>
              <p:spPr bwMode="auto">
                <a:xfrm>
                  <a:off x="3053" y="3597"/>
                  <a:ext cx="3" cy="4"/>
                </a:xfrm>
                <a:custGeom>
                  <a:avLst/>
                  <a:gdLst>
                    <a:gd name="T0" fmla="*/ 3 w 9"/>
                    <a:gd name="T1" fmla="*/ 3 h 14"/>
                    <a:gd name="T2" fmla="*/ 2 w 9"/>
                    <a:gd name="T3" fmla="*/ 4 h 14"/>
                    <a:gd name="T4" fmla="*/ 0 w 9"/>
                    <a:gd name="T5" fmla="*/ 1 h 14"/>
                    <a:gd name="T6" fmla="*/ 1 w 9"/>
                    <a:gd name="T7" fmla="*/ 0 h 14"/>
                    <a:gd name="T8" fmla="*/ 1 w 9"/>
                    <a:gd name="T9" fmla="*/ 0 h 14"/>
                    <a:gd name="T10" fmla="*/ 3 w 9"/>
                    <a:gd name="T11" fmla="*/ 3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14">
                      <a:moveTo>
                        <a:pt x="9" y="11"/>
                      </a:moveTo>
                      <a:lnTo>
                        <a:pt x="6" y="1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9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347"/>
                <p:cNvSpPr>
                  <a:spLocks/>
                </p:cNvSpPr>
                <p:nvPr/>
              </p:nvSpPr>
              <p:spPr bwMode="auto">
                <a:xfrm>
                  <a:off x="3041" y="3581"/>
                  <a:ext cx="14" cy="17"/>
                </a:xfrm>
                <a:custGeom>
                  <a:avLst/>
                  <a:gdLst>
                    <a:gd name="T0" fmla="*/ 14 w 40"/>
                    <a:gd name="T1" fmla="*/ 16 h 66"/>
                    <a:gd name="T2" fmla="*/ 13 w 40"/>
                    <a:gd name="T3" fmla="*/ 17 h 66"/>
                    <a:gd name="T4" fmla="*/ 0 w 40"/>
                    <a:gd name="T5" fmla="*/ 1 h 66"/>
                    <a:gd name="T6" fmla="*/ 0 w 40"/>
                    <a:gd name="T7" fmla="*/ 1 h 66"/>
                    <a:gd name="T8" fmla="*/ 1 w 40"/>
                    <a:gd name="T9" fmla="*/ 0 h 66"/>
                    <a:gd name="T10" fmla="*/ 14 w 40"/>
                    <a:gd name="T11" fmla="*/ 16 h 6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0" h="66">
                      <a:moveTo>
                        <a:pt x="40" y="64"/>
                      </a:moveTo>
                      <a:lnTo>
                        <a:pt x="36" y="6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40" y="6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348"/>
                <p:cNvSpPr>
                  <a:spLocks/>
                </p:cNvSpPr>
                <p:nvPr/>
              </p:nvSpPr>
              <p:spPr bwMode="auto">
                <a:xfrm>
                  <a:off x="3024" y="3554"/>
                  <a:ext cx="19" cy="28"/>
                </a:xfrm>
                <a:custGeom>
                  <a:avLst/>
                  <a:gdLst>
                    <a:gd name="T0" fmla="*/ 19 w 55"/>
                    <a:gd name="T1" fmla="*/ 27 h 111"/>
                    <a:gd name="T2" fmla="*/ 18 w 55"/>
                    <a:gd name="T3" fmla="*/ 28 h 111"/>
                    <a:gd name="T4" fmla="*/ 0 w 55"/>
                    <a:gd name="T5" fmla="*/ 0 h 111"/>
                    <a:gd name="T6" fmla="*/ 0 w 55"/>
                    <a:gd name="T7" fmla="*/ 0 h 111"/>
                    <a:gd name="T8" fmla="*/ 1 w 55"/>
                    <a:gd name="T9" fmla="*/ 0 h 111"/>
                    <a:gd name="T10" fmla="*/ 19 w 55"/>
                    <a:gd name="T11" fmla="*/ 27 h 1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5" h="111">
                      <a:moveTo>
                        <a:pt x="55" y="109"/>
                      </a:moveTo>
                      <a:lnTo>
                        <a:pt x="51" y="111"/>
                      </a:lnTo>
                      <a:lnTo>
                        <a:pt x="1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5" y="10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349"/>
                <p:cNvSpPr>
                  <a:spLocks/>
                </p:cNvSpPr>
                <p:nvPr/>
              </p:nvSpPr>
              <p:spPr bwMode="auto">
                <a:xfrm>
                  <a:off x="3023" y="3547"/>
                  <a:ext cx="3" cy="7"/>
                </a:xfrm>
                <a:custGeom>
                  <a:avLst/>
                  <a:gdLst>
                    <a:gd name="T0" fmla="*/ 3 w 7"/>
                    <a:gd name="T1" fmla="*/ 7 h 25"/>
                    <a:gd name="T2" fmla="*/ 1 w 7"/>
                    <a:gd name="T3" fmla="*/ 7 h 25"/>
                    <a:gd name="T4" fmla="*/ 0 w 7"/>
                    <a:gd name="T5" fmla="*/ 0 h 25"/>
                    <a:gd name="T6" fmla="*/ 0 w 7"/>
                    <a:gd name="T7" fmla="*/ 0 h 25"/>
                    <a:gd name="T8" fmla="*/ 2 w 7"/>
                    <a:gd name="T9" fmla="*/ 0 h 25"/>
                    <a:gd name="T10" fmla="*/ 3 w 7"/>
                    <a:gd name="T11" fmla="*/ 7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25">
                      <a:moveTo>
                        <a:pt x="7" y="25"/>
                      </a:moveTo>
                      <a:lnTo>
                        <a:pt x="3" y="2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2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350"/>
                <p:cNvSpPr>
                  <a:spLocks/>
                </p:cNvSpPr>
                <p:nvPr/>
              </p:nvSpPr>
              <p:spPr bwMode="auto">
                <a:xfrm>
                  <a:off x="3023" y="3544"/>
                  <a:ext cx="2" cy="3"/>
                </a:xfrm>
                <a:custGeom>
                  <a:avLst/>
                  <a:gdLst>
                    <a:gd name="T0" fmla="*/ 2 w 5"/>
                    <a:gd name="T1" fmla="*/ 3 h 12"/>
                    <a:gd name="T2" fmla="*/ 0 w 5"/>
                    <a:gd name="T3" fmla="*/ 3 h 12"/>
                    <a:gd name="T4" fmla="*/ 0 w 5"/>
                    <a:gd name="T5" fmla="*/ 0 h 12"/>
                    <a:gd name="T6" fmla="*/ 1 w 5"/>
                    <a:gd name="T7" fmla="*/ 0 h 12"/>
                    <a:gd name="T8" fmla="*/ 2 w 5"/>
                    <a:gd name="T9" fmla="*/ 1 h 12"/>
                    <a:gd name="T10" fmla="*/ 2 w 5"/>
                    <a:gd name="T11" fmla="*/ 3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4" y="12"/>
                      </a:moveTo>
                      <a:lnTo>
                        <a:pt x="0" y="1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Freeform 351"/>
                <p:cNvSpPr>
                  <a:spLocks/>
                </p:cNvSpPr>
                <p:nvPr/>
              </p:nvSpPr>
              <p:spPr bwMode="auto">
                <a:xfrm>
                  <a:off x="3024" y="3532"/>
                  <a:ext cx="12" cy="13"/>
                </a:xfrm>
                <a:custGeom>
                  <a:avLst/>
                  <a:gdLst>
                    <a:gd name="T0" fmla="*/ 1 w 35"/>
                    <a:gd name="T1" fmla="*/ 13 h 50"/>
                    <a:gd name="T2" fmla="*/ 0 w 35"/>
                    <a:gd name="T3" fmla="*/ 12 h 50"/>
                    <a:gd name="T4" fmla="*/ 11 w 35"/>
                    <a:gd name="T5" fmla="*/ 0 h 50"/>
                    <a:gd name="T6" fmla="*/ 11 w 35"/>
                    <a:gd name="T7" fmla="*/ 0 h 50"/>
                    <a:gd name="T8" fmla="*/ 12 w 35"/>
                    <a:gd name="T9" fmla="*/ 1 h 50"/>
                    <a:gd name="T10" fmla="*/ 1 w 35"/>
                    <a:gd name="T11" fmla="*/ 13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3" y="50"/>
                      </a:moveTo>
                      <a:lnTo>
                        <a:pt x="0" y="48"/>
                      </a:lnTo>
                      <a:lnTo>
                        <a:pt x="33" y="0"/>
                      </a:lnTo>
                      <a:lnTo>
                        <a:pt x="35" y="4"/>
                      </a:lnTo>
                      <a:lnTo>
                        <a:pt x="3" y="5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352"/>
                <p:cNvSpPr>
                  <a:spLocks/>
                </p:cNvSpPr>
                <p:nvPr/>
              </p:nvSpPr>
              <p:spPr bwMode="auto">
                <a:xfrm>
                  <a:off x="3035" y="3531"/>
                  <a:ext cx="3" cy="2"/>
                </a:xfrm>
                <a:custGeom>
                  <a:avLst/>
                  <a:gdLst>
                    <a:gd name="T0" fmla="*/ 1 w 9"/>
                    <a:gd name="T1" fmla="*/ 2 h 9"/>
                    <a:gd name="T2" fmla="*/ 0 w 9"/>
                    <a:gd name="T3" fmla="*/ 1 h 9"/>
                    <a:gd name="T4" fmla="*/ 2 w 9"/>
                    <a:gd name="T5" fmla="*/ 0 h 9"/>
                    <a:gd name="T6" fmla="*/ 3 w 9"/>
                    <a:gd name="T7" fmla="*/ 0 h 9"/>
                    <a:gd name="T8" fmla="*/ 3 w 9"/>
                    <a:gd name="T9" fmla="*/ 1 h 9"/>
                    <a:gd name="T10" fmla="*/ 1 w 9"/>
                    <a:gd name="T11" fmla="*/ 2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9">
                      <a:moveTo>
                        <a:pt x="2" y="9"/>
                      </a:moveTo>
                      <a:lnTo>
                        <a:pt x="0" y="5"/>
                      </a:lnTo>
                      <a:lnTo>
                        <a:pt x="7" y="1"/>
                      </a:lnTo>
                      <a:lnTo>
                        <a:pt x="8" y="0"/>
                      </a:lnTo>
                      <a:lnTo>
                        <a:pt x="9" y="5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353"/>
                <p:cNvSpPr>
                  <a:spLocks/>
                </p:cNvSpPr>
                <p:nvPr/>
              </p:nvSpPr>
              <p:spPr bwMode="auto">
                <a:xfrm>
                  <a:off x="3038" y="3529"/>
                  <a:ext cx="8" cy="3"/>
                </a:xfrm>
                <a:custGeom>
                  <a:avLst/>
                  <a:gdLst>
                    <a:gd name="T0" fmla="*/ 0 w 24"/>
                    <a:gd name="T1" fmla="*/ 3 h 15"/>
                    <a:gd name="T2" fmla="*/ 0 w 24"/>
                    <a:gd name="T3" fmla="*/ 2 h 15"/>
                    <a:gd name="T4" fmla="*/ 8 w 24"/>
                    <a:gd name="T5" fmla="*/ 0 h 15"/>
                    <a:gd name="T6" fmla="*/ 8 w 24"/>
                    <a:gd name="T7" fmla="*/ 0 h 15"/>
                    <a:gd name="T8" fmla="*/ 8 w 24"/>
                    <a:gd name="T9" fmla="*/ 1 h 15"/>
                    <a:gd name="T10" fmla="*/ 0 w 24"/>
                    <a:gd name="T11" fmla="*/ 3 h 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" h="15">
                      <a:moveTo>
                        <a:pt x="1" y="15"/>
                      </a:moveTo>
                      <a:lnTo>
                        <a:pt x="0" y="10"/>
                      </a:lnTo>
                      <a:lnTo>
                        <a:pt x="23" y="0"/>
                      </a:lnTo>
                      <a:lnTo>
                        <a:pt x="24" y="6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354"/>
                <p:cNvSpPr>
                  <a:spLocks/>
                </p:cNvSpPr>
                <p:nvPr/>
              </p:nvSpPr>
              <p:spPr bwMode="auto">
                <a:xfrm>
                  <a:off x="3045" y="3527"/>
                  <a:ext cx="10" cy="3"/>
                </a:xfrm>
                <a:custGeom>
                  <a:avLst/>
                  <a:gdLst>
                    <a:gd name="T0" fmla="*/ 0 w 30"/>
                    <a:gd name="T1" fmla="*/ 3 h 12"/>
                    <a:gd name="T2" fmla="*/ 0 w 30"/>
                    <a:gd name="T3" fmla="*/ 2 h 12"/>
                    <a:gd name="T4" fmla="*/ 10 w 30"/>
                    <a:gd name="T5" fmla="*/ 0 h 12"/>
                    <a:gd name="T6" fmla="*/ 10 w 30"/>
                    <a:gd name="T7" fmla="*/ 0 h 12"/>
                    <a:gd name="T8" fmla="*/ 10 w 30"/>
                    <a:gd name="T9" fmla="*/ 1 h 12"/>
                    <a:gd name="T10" fmla="*/ 0 w 30"/>
                    <a:gd name="T11" fmla="*/ 3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12">
                      <a:moveTo>
                        <a:pt x="1" y="12"/>
                      </a:moveTo>
                      <a:lnTo>
                        <a:pt x="0" y="6"/>
                      </a:lnTo>
                      <a:lnTo>
                        <a:pt x="30" y="0"/>
                      </a:lnTo>
                      <a:lnTo>
                        <a:pt x="30" y="5"/>
                      </a:lnTo>
                      <a:lnTo>
                        <a:pt x="1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355"/>
                <p:cNvSpPr>
                  <a:spLocks/>
                </p:cNvSpPr>
                <p:nvPr/>
              </p:nvSpPr>
              <p:spPr bwMode="auto">
                <a:xfrm>
                  <a:off x="3055" y="3527"/>
                  <a:ext cx="4" cy="2"/>
                </a:xfrm>
                <a:custGeom>
                  <a:avLst/>
                  <a:gdLst>
                    <a:gd name="T0" fmla="*/ 0 w 11"/>
                    <a:gd name="T1" fmla="*/ 2 h 7"/>
                    <a:gd name="T2" fmla="*/ 0 w 11"/>
                    <a:gd name="T3" fmla="*/ 1 h 7"/>
                    <a:gd name="T4" fmla="*/ 4 w 11"/>
                    <a:gd name="T5" fmla="*/ 0 h 7"/>
                    <a:gd name="T6" fmla="*/ 4 w 11"/>
                    <a:gd name="T7" fmla="*/ 0 h 7"/>
                    <a:gd name="T8" fmla="*/ 4 w 11"/>
                    <a:gd name="T9" fmla="*/ 2 h 7"/>
                    <a:gd name="T10" fmla="*/ 0 w 11"/>
                    <a:gd name="T11" fmla="*/ 2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7">
                      <a:moveTo>
                        <a:pt x="0" y="7"/>
                      </a:moveTo>
                      <a:lnTo>
                        <a:pt x="0" y="2"/>
                      </a:lnTo>
                      <a:lnTo>
                        <a:pt x="11" y="0"/>
                      </a:lnTo>
                      <a:lnTo>
                        <a:pt x="11" y="6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Freeform 356"/>
                <p:cNvSpPr>
                  <a:spLocks/>
                </p:cNvSpPr>
                <p:nvPr/>
              </p:nvSpPr>
              <p:spPr bwMode="auto">
                <a:xfrm>
                  <a:off x="3059" y="3526"/>
                  <a:ext cx="9" cy="2"/>
                </a:xfrm>
                <a:custGeom>
                  <a:avLst/>
                  <a:gdLst>
                    <a:gd name="T0" fmla="*/ 0 w 27"/>
                    <a:gd name="T1" fmla="*/ 2 h 8"/>
                    <a:gd name="T2" fmla="*/ 0 w 27"/>
                    <a:gd name="T3" fmla="*/ 1 h 8"/>
                    <a:gd name="T4" fmla="*/ 9 w 27"/>
                    <a:gd name="T5" fmla="*/ 0 h 8"/>
                    <a:gd name="T6" fmla="*/ 9 w 27"/>
                    <a:gd name="T7" fmla="*/ 0 h 8"/>
                    <a:gd name="T8" fmla="*/ 9 w 27"/>
                    <a:gd name="T9" fmla="*/ 1 h 8"/>
                    <a:gd name="T10" fmla="*/ 0 w 27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7" h="8">
                      <a:moveTo>
                        <a:pt x="0" y="8"/>
                      </a:moveTo>
                      <a:lnTo>
                        <a:pt x="0" y="2"/>
                      </a:lnTo>
                      <a:lnTo>
                        <a:pt x="26" y="0"/>
                      </a:lnTo>
                      <a:lnTo>
                        <a:pt x="27" y="0"/>
                      </a:lnTo>
                      <a:lnTo>
                        <a:pt x="26" y="5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357"/>
                <p:cNvSpPr>
                  <a:spLocks/>
                </p:cNvSpPr>
                <p:nvPr/>
              </p:nvSpPr>
              <p:spPr bwMode="auto">
                <a:xfrm>
                  <a:off x="3068" y="3526"/>
                  <a:ext cx="10" cy="5"/>
                </a:xfrm>
                <a:custGeom>
                  <a:avLst/>
                  <a:gdLst>
                    <a:gd name="T0" fmla="*/ 0 w 30"/>
                    <a:gd name="T1" fmla="*/ 1 h 17"/>
                    <a:gd name="T2" fmla="*/ 0 w 30"/>
                    <a:gd name="T3" fmla="*/ 0 h 17"/>
                    <a:gd name="T4" fmla="*/ 10 w 30"/>
                    <a:gd name="T5" fmla="*/ 4 h 17"/>
                    <a:gd name="T6" fmla="*/ 10 w 30"/>
                    <a:gd name="T7" fmla="*/ 4 h 17"/>
                    <a:gd name="T8" fmla="*/ 9 w 30"/>
                    <a:gd name="T9" fmla="*/ 5 h 17"/>
                    <a:gd name="T10" fmla="*/ 0 w 30"/>
                    <a:gd name="T11" fmla="*/ 1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" h="17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30" y="12"/>
                      </a:lnTo>
                      <a:lnTo>
                        <a:pt x="30" y="13"/>
                      </a:lnTo>
                      <a:lnTo>
                        <a:pt x="28" y="1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358"/>
                <p:cNvSpPr>
                  <a:spLocks/>
                </p:cNvSpPr>
                <p:nvPr/>
              </p:nvSpPr>
              <p:spPr bwMode="auto">
                <a:xfrm>
                  <a:off x="3077" y="3530"/>
                  <a:ext cx="5" cy="4"/>
                </a:xfrm>
                <a:custGeom>
                  <a:avLst/>
                  <a:gdLst>
                    <a:gd name="T0" fmla="*/ 0 w 14"/>
                    <a:gd name="T1" fmla="*/ 1 h 19"/>
                    <a:gd name="T2" fmla="*/ 1 w 14"/>
                    <a:gd name="T3" fmla="*/ 0 h 19"/>
                    <a:gd name="T4" fmla="*/ 5 w 14"/>
                    <a:gd name="T5" fmla="*/ 3 h 19"/>
                    <a:gd name="T6" fmla="*/ 4 w 14"/>
                    <a:gd name="T7" fmla="*/ 4 h 19"/>
                    <a:gd name="T8" fmla="*/ 4 w 14"/>
                    <a:gd name="T9" fmla="*/ 4 h 19"/>
                    <a:gd name="T10" fmla="*/ 0 w 14"/>
                    <a:gd name="T11" fmla="*/ 1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19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14" y="15"/>
                      </a:lnTo>
                      <a:lnTo>
                        <a:pt x="12" y="19"/>
                      </a:lnTo>
                      <a:lnTo>
                        <a:pt x="12" y="1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Freeform 359"/>
                <p:cNvSpPr>
                  <a:spLocks/>
                </p:cNvSpPr>
                <p:nvPr/>
              </p:nvSpPr>
              <p:spPr bwMode="auto">
                <a:xfrm>
                  <a:off x="3081" y="3533"/>
                  <a:ext cx="1" cy="1"/>
                </a:xfrm>
                <a:custGeom>
                  <a:avLst/>
                  <a:gdLst>
                    <a:gd name="T0" fmla="*/ 0 w 4"/>
                    <a:gd name="T1" fmla="*/ 1 h 5"/>
                    <a:gd name="T2" fmla="*/ 1 w 4"/>
                    <a:gd name="T3" fmla="*/ 0 h 5"/>
                    <a:gd name="T4" fmla="*/ 1 w 4"/>
                    <a:gd name="T5" fmla="*/ 0 h 5"/>
                    <a:gd name="T6" fmla="*/ 1 w 4"/>
                    <a:gd name="T7" fmla="*/ 0 h 5"/>
                    <a:gd name="T8" fmla="*/ 1 w 4"/>
                    <a:gd name="T9" fmla="*/ 1 h 5"/>
                    <a:gd name="T10" fmla="*/ 0 w 4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4" y="1"/>
                      </a:lnTo>
                      <a:lnTo>
                        <a:pt x="2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Freeform 360"/>
                <p:cNvSpPr>
                  <a:spLocks/>
                </p:cNvSpPr>
                <p:nvPr/>
              </p:nvSpPr>
              <p:spPr bwMode="auto">
                <a:xfrm>
                  <a:off x="3082" y="3533"/>
                  <a:ext cx="9" cy="7"/>
                </a:xfrm>
                <a:custGeom>
                  <a:avLst/>
                  <a:gdLst>
                    <a:gd name="T0" fmla="*/ 0 w 29"/>
                    <a:gd name="T1" fmla="*/ 1 h 25"/>
                    <a:gd name="T2" fmla="*/ 1 w 29"/>
                    <a:gd name="T3" fmla="*/ 0 h 25"/>
                    <a:gd name="T4" fmla="*/ 9 w 29"/>
                    <a:gd name="T5" fmla="*/ 6 h 25"/>
                    <a:gd name="T6" fmla="*/ 9 w 29"/>
                    <a:gd name="T7" fmla="*/ 7 h 25"/>
                    <a:gd name="T8" fmla="*/ 8 w 29"/>
                    <a:gd name="T9" fmla="*/ 7 h 25"/>
                    <a:gd name="T10" fmla="*/ 0 w 29"/>
                    <a:gd name="T11" fmla="*/ 1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9" h="25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29" y="20"/>
                      </a:lnTo>
                      <a:lnTo>
                        <a:pt x="28" y="25"/>
                      </a:lnTo>
                      <a:lnTo>
                        <a:pt x="27" y="2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361"/>
                <p:cNvSpPr>
                  <a:spLocks/>
                </p:cNvSpPr>
                <p:nvPr/>
              </p:nvSpPr>
              <p:spPr bwMode="auto">
                <a:xfrm>
                  <a:off x="3091" y="3538"/>
                  <a:ext cx="3" cy="2"/>
                </a:xfrm>
                <a:custGeom>
                  <a:avLst/>
                  <a:gdLst>
                    <a:gd name="T0" fmla="*/ 0 w 8"/>
                    <a:gd name="T1" fmla="*/ 1 h 7"/>
                    <a:gd name="T2" fmla="*/ 0 w 8"/>
                    <a:gd name="T3" fmla="*/ 0 h 7"/>
                    <a:gd name="T4" fmla="*/ 3 w 8"/>
                    <a:gd name="T5" fmla="*/ 0 h 7"/>
                    <a:gd name="T6" fmla="*/ 3 w 8"/>
                    <a:gd name="T7" fmla="*/ 0 h 7"/>
                    <a:gd name="T8" fmla="*/ 3 w 8"/>
                    <a:gd name="T9" fmla="*/ 2 h 7"/>
                    <a:gd name="T10" fmla="*/ 0 w 8"/>
                    <a:gd name="T11" fmla="*/ 1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7" y="1"/>
                      </a:lnTo>
                      <a:lnTo>
                        <a:pt x="8" y="1"/>
                      </a:lnTo>
                      <a:lnTo>
                        <a:pt x="7" y="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362"/>
                <p:cNvSpPr>
                  <a:spLocks/>
                </p:cNvSpPr>
                <p:nvPr/>
              </p:nvSpPr>
              <p:spPr bwMode="auto">
                <a:xfrm>
                  <a:off x="3093" y="3539"/>
                  <a:ext cx="20" cy="6"/>
                </a:xfrm>
                <a:custGeom>
                  <a:avLst/>
                  <a:gdLst>
                    <a:gd name="T0" fmla="*/ 0 w 58"/>
                    <a:gd name="T1" fmla="*/ 2 h 24"/>
                    <a:gd name="T2" fmla="*/ 0 w 58"/>
                    <a:gd name="T3" fmla="*/ 0 h 24"/>
                    <a:gd name="T4" fmla="*/ 20 w 58"/>
                    <a:gd name="T5" fmla="*/ 5 h 24"/>
                    <a:gd name="T6" fmla="*/ 20 w 58"/>
                    <a:gd name="T7" fmla="*/ 6 h 24"/>
                    <a:gd name="T8" fmla="*/ 20 w 58"/>
                    <a:gd name="T9" fmla="*/ 6 h 24"/>
                    <a:gd name="T10" fmla="*/ 0 w 58"/>
                    <a:gd name="T11" fmla="*/ 2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8" h="24">
                      <a:moveTo>
                        <a:pt x="0" y="6"/>
                      </a:moveTo>
                      <a:lnTo>
                        <a:pt x="1" y="0"/>
                      </a:lnTo>
                      <a:lnTo>
                        <a:pt x="58" y="19"/>
                      </a:lnTo>
                      <a:lnTo>
                        <a:pt x="58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363"/>
                <p:cNvSpPr>
                  <a:spLocks/>
                </p:cNvSpPr>
                <p:nvPr/>
              </p:nvSpPr>
              <p:spPr bwMode="auto">
                <a:xfrm>
                  <a:off x="3113" y="3543"/>
                  <a:ext cx="4" cy="2"/>
                </a:xfrm>
                <a:custGeom>
                  <a:avLst/>
                  <a:gdLst>
                    <a:gd name="T0" fmla="*/ 0 w 13"/>
                    <a:gd name="T1" fmla="*/ 2 h 5"/>
                    <a:gd name="T2" fmla="*/ 0 w 13"/>
                    <a:gd name="T3" fmla="*/ 0 h 5"/>
                    <a:gd name="T4" fmla="*/ 3 w 13"/>
                    <a:gd name="T5" fmla="*/ 0 h 5"/>
                    <a:gd name="T6" fmla="*/ 4 w 13"/>
                    <a:gd name="T7" fmla="*/ 1 h 5"/>
                    <a:gd name="T8" fmla="*/ 3 w 13"/>
                    <a:gd name="T9" fmla="*/ 2 h 5"/>
                    <a:gd name="T10" fmla="*/ 0 w 13"/>
                    <a:gd name="T11" fmla="*/ 2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3" y="2"/>
                      </a:lnTo>
                      <a:lnTo>
                        <a:pt x="9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364"/>
                <p:cNvSpPr>
                  <a:spLocks/>
                </p:cNvSpPr>
                <p:nvPr/>
              </p:nvSpPr>
              <p:spPr bwMode="auto">
                <a:xfrm>
                  <a:off x="3116" y="3544"/>
                  <a:ext cx="1" cy="2"/>
                </a:xfrm>
                <a:custGeom>
                  <a:avLst/>
                  <a:gdLst>
                    <a:gd name="T0" fmla="*/ 0 w 4"/>
                    <a:gd name="T1" fmla="*/ 1 h 10"/>
                    <a:gd name="T2" fmla="*/ 1 w 4"/>
                    <a:gd name="T3" fmla="*/ 0 h 10"/>
                    <a:gd name="T4" fmla="*/ 1 w 4"/>
                    <a:gd name="T5" fmla="*/ 2 h 10"/>
                    <a:gd name="T6" fmla="*/ 0 w 4"/>
                    <a:gd name="T7" fmla="*/ 2 h 10"/>
                    <a:gd name="T8" fmla="*/ 0 w 4"/>
                    <a:gd name="T9" fmla="*/ 2 h 10"/>
                    <a:gd name="T10" fmla="*/ 0 w 4"/>
                    <a:gd name="T11" fmla="*/ 1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10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4" y="8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365"/>
                <p:cNvSpPr>
                  <a:spLocks/>
                </p:cNvSpPr>
                <p:nvPr/>
              </p:nvSpPr>
              <p:spPr bwMode="auto">
                <a:xfrm>
                  <a:off x="3116" y="3546"/>
                  <a:ext cx="1" cy="1"/>
                </a:xfrm>
                <a:custGeom>
                  <a:avLst/>
                  <a:gdLst>
                    <a:gd name="T0" fmla="*/ 0 w 4"/>
                    <a:gd name="T1" fmla="*/ 1 h 4"/>
                    <a:gd name="T2" fmla="*/ 1 w 4"/>
                    <a:gd name="T3" fmla="*/ 0 h 4"/>
                    <a:gd name="T4" fmla="*/ 1 w 4"/>
                    <a:gd name="T5" fmla="*/ 1 h 4"/>
                    <a:gd name="T6" fmla="*/ 1 w 4"/>
                    <a:gd name="T7" fmla="*/ 1 h 4"/>
                    <a:gd name="T8" fmla="*/ 0 w 4"/>
                    <a:gd name="T9" fmla="*/ 1 h 4"/>
                    <a:gd name="T10" fmla="*/ 0 w 4"/>
                    <a:gd name="T11" fmla="*/ 1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4" y="2"/>
                      </a:lnTo>
                      <a:lnTo>
                        <a:pt x="4" y="3"/>
                      </a:lnTo>
                      <a:lnTo>
                        <a:pt x="0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366"/>
                <p:cNvSpPr>
                  <a:spLocks/>
                </p:cNvSpPr>
                <p:nvPr/>
              </p:nvSpPr>
              <p:spPr bwMode="auto">
                <a:xfrm>
                  <a:off x="3116" y="3547"/>
                  <a:ext cx="1" cy="1"/>
                </a:xfrm>
                <a:custGeom>
                  <a:avLst/>
                  <a:gdLst>
                    <a:gd name="T0" fmla="*/ 0 w 4"/>
                    <a:gd name="T1" fmla="*/ 0 h 4"/>
                    <a:gd name="T2" fmla="*/ 1 w 4"/>
                    <a:gd name="T3" fmla="*/ 0 h 4"/>
                    <a:gd name="T4" fmla="*/ 1 w 4"/>
                    <a:gd name="T5" fmla="*/ 0 h 4"/>
                    <a:gd name="T6" fmla="*/ 1 w 4"/>
                    <a:gd name="T7" fmla="*/ 0 h 4"/>
                    <a:gd name="T8" fmla="*/ 1 w 4"/>
                    <a:gd name="T9" fmla="*/ 1 h 4"/>
                    <a:gd name="T10" fmla="*/ 0 w 4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2" y="1"/>
                      </a:lnTo>
                      <a:lnTo>
                        <a:pt x="2" y="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367"/>
                <p:cNvSpPr>
                  <a:spLocks/>
                </p:cNvSpPr>
                <p:nvPr/>
              </p:nvSpPr>
              <p:spPr bwMode="auto">
                <a:xfrm>
                  <a:off x="3117" y="3546"/>
                  <a:ext cx="1" cy="2"/>
                </a:xfrm>
                <a:custGeom>
                  <a:avLst/>
                  <a:gdLst>
                    <a:gd name="T0" fmla="*/ 0 w 4"/>
                    <a:gd name="T1" fmla="*/ 2 h 6"/>
                    <a:gd name="T2" fmla="*/ 0 w 4"/>
                    <a:gd name="T3" fmla="*/ 1 h 6"/>
                    <a:gd name="T4" fmla="*/ 0 w 4"/>
                    <a:gd name="T5" fmla="*/ 0 h 6"/>
                    <a:gd name="T6" fmla="*/ 1 w 4"/>
                    <a:gd name="T7" fmla="*/ 0 h 6"/>
                    <a:gd name="T8" fmla="*/ 1 w 4"/>
                    <a:gd name="T9" fmla="*/ 2 h 6"/>
                    <a:gd name="T10" fmla="*/ 1 w 4"/>
                    <a:gd name="T11" fmla="*/ 2 h 6"/>
                    <a:gd name="T12" fmla="*/ 0 w 4"/>
                    <a:gd name="T13" fmla="*/ 2 h 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6">
                      <a:moveTo>
                        <a:pt x="0" y="5"/>
                      </a:move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1"/>
                      </a:lnTo>
                      <a:lnTo>
                        <a:pt x="4" y="6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368"/>
                <p:cNvSpPr>
                  <a:spLocks/>
                </p:cNvSpPr>
                <p:nvPr/>
              </p:nvSpPr>
              <p:spPr bwMode="auto">
                <a:xfrm>
                  <a:off x="3118" y="3547"/>
                  <a:ext cx="1" cy="1"/>
                </a:xfrm>
                <a:custGeom>
                  <a:avLst/>
                  <a:gdLst>
                    <a:gd name="T0" fmla="*/ 0 w 2"/>
                    <a:gd name="T1" fmla="*/ 1 h 5"/>
                    <a:gd name="T2" fmla="*/ 0 w 2"/>
                    <a:gd name="T3" fmla="*/ 0 h 5"/>
                    <a:gd name="T4" fmla="*/ 1 w 2"/>
                    <a:gd name="T5" fmla="*/ 0 h 5"/>
                    <a:gd name="T6" fmla="*/ 1 w 2"/>
                    <a:gd name="T7" fmla="*/ 0 h 5"/>
                    <a:gd name="T8" fmla="*/ 1 w 2"/>
                    <a:gd name="T9" fmla="*/ 1 h 5"/>
                    <a:gd name="T10" fmla="*/ 0 w 2"/>
                    <a:gd name="T11" fmla="*/ 1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Freeform 369"/>
                <p:cNvSpPr>
                  <a:spLocks/>
                </p:cNvSpPr>
                <p:nvPr/>
              </p:nvSpPr>
              <p:spPr bwMode="auto">
                <a:xfrm>
                  <a:off x="3119" y="3547"/>
                  <a:ext cx="2" cy="1"/>
                </a:xfrm>
                <a:custGeom>
                  <a:avLst/>
                  <a:gdLst>
                    <a:gd name="T0" fmla="*/ 0 w 6"/>
                    <a:gd name="T1" fmla="*/ 1 h 5"/>
                    <a:gd name="T2" fmla="*/ 0 w 6"/>
                    <a:gd name="T3" fmla="*/ 0 h 5"/>
                    <a:gd name="T4" fmla="*/ 1 w 6"/>
                    <a:gd name="T5" fmla="*/ 0 h 5"/>
                    <a:gd name="T6" fmla="*/ 2 w 6"/>
                    <a:gd name="T7" fmla="*/ 1 h 5"/>
                    <a:gd name="T8" fmla="*/ 1 w 6"/>
                    <a:gd name="T9" fmla="*/ 1 h 5"/>
                    <a:gd name="T10" fmla="*/ 1 w 6"/>
                    <a:gd name="T11" fmla="*/ 1 h 5"/>
                    <a:gd name="T12" fmla="*/ 0 w 6"/>
                    <a:gd name="T13" fmla="*/ 1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3"/>
                      </a:lnTo>
                      <a:lnTo>
                        <a:pt x="4" y="3"/>
                      </a:lnTo>
                      <a:lnTo>
                        <a:pt x="4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370"/>
                <p:cNvSpPr>
                  <a:spLocks/>
                </p:cNvSpPr>
                <p:nvPr/>
              </p:nvSpPr>
              <p:spPr bwMode="auto">
                <a:xfrm>
                  <a:off x="3119" y="3547"/>
                  <a:ext cx="2" cy="1"/>
                </a:xfrm>
                <a:custGeom>
                  <a:avLst/>
                  <a:gdLst>
                    <a:gd name="T0" fmla="*/ 0 w 4"/>
                    <a:gd name="T1" fmla="*/ 0 h 4"/>
                    <a:gd name="T2" fmla="*/ 1 w 4"/>
                    <a:gd name="T3" fmla="*/ 0 h 4"/>
                    <a:gd name="T4" fmla="*/ 2 w 4"/>
                    <a:gd name="T5" fmla="*/ 0 h 4"/>
                    <a:gd name="T6" fmla="*/ 2 w 4"/>
                    <a:gd name="T7" fmla="*/ 1 h 4"/>
                    <a:gd name="T8" fmla="*/ 1 w 4"/>
                    <a:gd name="T9" fmla="*/ 1 h 4"/>
                    <a:gd name="T10" fmla="*/ 0 w 4"/>
                    <a:gd name="T11" fmla="*/ 1 h 4"/>
                    <a:gd name="T12" fmla="*/ 0 w 4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371"/>
                <p:cNvSpPr>
                  <a:spLocks/>
                </p:cNvSpPr>
                <p:nvPr/>
              </p:nvSpPr>
              <p:spPr bwMode="auto">
                <a:xfrm>
                  <a:off x="3120" y="3548"/>
                  <a:ext cx="4" cy="7"/>
                </a:xfrm>
                <a:custGeom>
                  <a:avLst/>
                  <a:gdLst>
                    <a:gd name="T0" fmla="*/ 0 w 12"/>
                    <a:gd name="T1" fmla="*/ 0 h 30"/>
                    <a:gd name="T2" fmla="*/ 1 w 12"/>
                    <a:gd name="T3" fmla="*/ 0 h 30"/>
                    <a:gd name="T4" fmla="*/ 4 w 12"/>
                    <a:gd name="T5" fmla="*/ 6 h 30"/>
                    <a:gd name="T6" fmla="*/ 3 w 12"/>
                    <a:gd name="T7" fmla="*/ 7 h 30"/>
                    <a:gd name="T8" fmla="*/ 3 w 12"/>
                    <a:gd name="T9" fmla="*/ 7 h 30"/>
                    <a:gd name="T10" fmla="*/ 0 w 12"/>
                    <a:gd name="T11" fmla="*/ 0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2" h="30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12" y="27"/>
                      </a:lnTo>
                      <a:lnTo>
                        <a:pt x="9" y="3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372"/>
                <p:cNvSpPr>
                  <a:spLocks/>
                </p:cNvSpPr>
                <p:nvPr/>
              </p:nvSpPr>
              <p:spPr bwMode="auto">
                <a:xfrm>
                  <a:off x="3123" y="3555"/>
                  <a:ext cx="8" cy="13"/>
                </a:xfrm>
                <a:custGeom>
                  <a:avLst/>
                  <a:gdLst>
                    <a:gd name="T0" fmla="*/ 0 w 25"/>
                    <a:gd name="T1" fmla="*/ 1 h 54"/>
                    <a:gd name="T2" fmla="*/ 1 w 25"/>
                    <a:gd name="T3" fmla="*/ 0 h 54"/>
                    <a:gd name="T4" fmla="*/ 8 w 25"/>
                    <a:gd name="T5" fmla="*/ 13 h 54"/>
                    <a:gd name="T6" fmla="*/ 7 w 25"/>
                    <a:gd name="T7" fmla="*/ 13 h 54"/>
                    <a:gd name="T8" fmla="*/ 7 w 25"/>
                    <a:gd name="T9" fmla="*/ 13 h 54"/>
                    <a:gd name="T10" fmla="*/ 0 w 25"/>
                    <a:gd name="T11" fmla="*/ 1 h 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" h="5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25" y="52"/>
                      </a:lnTo>
                      <a:lnTo>
                        <a:pt x="22" y="5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373"/>
                <p:cNvSpPr>
                  <a:spLocks/>
                </p:cNvSpPr>
                <p:nvPr/>
              </p:nvSpPr>
              <p:spPr bwMode="auto">
                <a:xfrm>
                  <a:off x="3130" y="3568"/>
                  <a:ext cx="1" cy="1"/>
                </a:xfrm>
                <a:custGeom>
                  <a:avLst/>
                  <a:gdLst>
                    <a:gd name="T0" fmla="*/ 0 w 4"/>
                    <a:gd name="T1" fmla="*/ 1 h 4"/>
                    <a:gd name="T2" fmla="*/ 1 w 4"/>
                    <a:gd name="T3" fmla="*/ 0 h 4"/>
                    <a:gd name="T4" fmla="*/ 1 w 4"/>
                    <a:gd name="T5" fmla="*/ 0 h 4"/>
                    <a:gd name="T6" fmla="*/ 1 w 4"/>
                    <a:gd name="T7" fmla="*/ 1 h 4"/>
                    <a:gd name="T8" fmla="*/ 1 w 4"/>
                    <a:gd name="T9" fmla="*/ 1 h 4"/>
                    <a:gd name="T10" fmla="*/ 0 w 4"/>
                    <a:gd name="T11" fmla="*/ 1 h 4"/>
                    <a:gd name="T12" fmla="*/ 0 w 4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0" y="2"/>
                      </a:moveTo>
                      <a:lnTo>
                        <a:pt x="3" y="0"/>
                      </a:lnTo>
                      <a:lnTo>
                        <a:pt x="3" y="1"/>
                      </a:lnTo>
                      <a:lnTo>
                        <a:pt x="4" y="2"/>
                      </a:lnTo>
                      <a:lnTo>
                        <a:pt x="2" y="2"/>
                      </a:lnTo>
                      <a:lnTo>
                        <a:pt x="1" y="4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Freeform 374"/>
                <p:cNvSpPr>
                  <a:spLocks/>
                </p:cNvSpPr>
                <p:nvPr/>
              </p:nvSpPr>
              <p:spPr bwMode="auto">
                <a:xfrm>
                  <a:off x="3130" y="3568"/>
                  <a:ext cx="1" cy="4"/>
                </a:xfrm>
                <a:custGeom>
                  <a:avLst/>
                  <a:gdLst>
                    <a:gd name="T0" fmla="*/ 0 w 5"/>
                    <a:gd name="T1" fmla="*/ 0 h 15"/>
                    <a:gd name="T2" fmla="*/ 1 w 5"/>
                    <a:gd name="T3" fmla="*/ 0 h 15"/>
                    <a:gd name="T4" fmla="*/ 1 w 5"/>
                    <a:gd name="T5" fmla="*/ 0 h 15"/>
                    <a:gd name="T6" fmla="*/ 1 w 5"/>
                    <a:gd name="T7" fmla="*/ 4 h 15"/>
                    <a:gd name="T8" fmla="*/ 0 w 5"/>
                    <a:gd name="T9" fmla="*/ 4 h 15"/>
                    <a:gd name="T10" fmla="*/ 0 w 5"/>
                    <a:gd name="T11" fmla="*/ 4 h 15"/>
                    <a:gd name="T12" fmla="*/ 0 w 5"/>
                    <a:gd name="T13" fmla="*/ 0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" h="15">
                      <a:moveTo>
                        <a:pt x="1" y="0"/>
                      </a:move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4" y="15"/>
                      </a:lnTo>
                      <a:lnTo>
                        <a:pt x="0" y="1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375"/>
                <p:cNvSpPr>
                  <a:spLocks/>
                </p:cNvSpPr>
                <p:nvPr/>
              </p:nvSpPr>
              <p:spPr bwMode="auto">
                <a:xfrm>
                  <a:off x="3130" y="3572"/>
                  <a:ext cx="1" cy="2"/>
                </a:xfrm>
                <a:custGeom>
                  <a:avLst/>
                  <a:gdLst>
                    <a:gd name="T0" fmla="*/ 0 w 4"/>
                    <a:gd name="T1" fmla="*/ 0 h 8"/>
                    <a:gd name="T2" fmla="*/ 1 w 4"/>
                    <a:gd name="T3" fmla="*/ 0 h 8"/>
                    <a:gd name="T4" fmla="*/ 1 w 4"/>
                    <a:gd name="T5" fmla="*/ 2 h 8"/>
                    <a:gd name="T6" fmla="*/ 1 w 4"/>
                    <a:gd name="T7" fmla="*/ 2 h 8"/>
                    <a:gd name="T8" fmla="*/ 0 w 4"/>
                    <a:gd name="T9" fmla="*/ 2 h 8"/>
                    <a:gd name="T10" fmla="*/ 0 w 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376"/>
                <p:cNvSpPr>
                  <a:spLocks/>
                </p:cNvSpPr>
                <p:nvPr/>
              </p:nvSpPr>
              <p:spPr bwMode="auto">
                <a:xfrm>
                  <a:off x="3130" y="3574"/>
                  <a:ext cx="1" cy="3"/>
                </a:xfrm>
                <a:custGeom>
                  <a:avLst/>
                  <a:gdLst>
                    <a:gd name="T0" fmla="*/ 0 w 4"/>
                    <a:gd name="T1" fmla="*/ 0 h 13"/>
                    <a:gd name="T2" fmla="*/ 1 w 4"/>
                    <a:gd name="T3" fmla="*/ 0 h 13"/>
                    <a:gd name="T4" fmla="*/ 1 w 4"/>
                    <a:gd name="T5" fmla="*/ 2 h 13"/>
                    <a:gd name="T6" fmla="*/ 0 w 4"/>
                    <a:gd name="T7" fmla="*/ 3 h 13"/>
                    <a:gd name="T8" fmla="*/ 0 w 4"/>
                    <a:gd name="T9" fmla="*/ 3 h 13"/>
                    <a:gd name="T10" fmla="*/ 0 w 4"/>
                    <a:gd name="T11" fmla="*/ 0 h 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9"/>
                      </a:lnTo>
                      <a:lnTo>
                        <a:pt x="1" y="13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Freeform 377"/>
                <p:cNvSpPr>
                  <a:spLocks/>
                </p:cNvSpPr>
                <p:nvPr/>
              </p:nvSpPr>
              <p:spPr bwMode="auto">
                <a:xfrm>
                  <a:off x="3130" y="3576"/>
                  <a:ext cx="5" cy="3"/>
                </a:xfrm>
                <a:custGeom>
                  <a:avLst/>
                  <a:gdLst>
                    <a:gd name="T0" fmla="*/ 0 w 14"/>
                    <a:gd name="T1" fmla="*/ 1 h 11"/>
                    <a:gd name="T2" fmla="*/ 1 w 14"/>
                    <a:gd name="T3" fmla="*/ 0 h 11"/>
                    <a:gd name="T4" fmla="*/ 5 w 14"/>
                    <a:gd name="T5" fmla="*/ 2 h 11"/>
                    <a:gd name="T6" fmla="*/ 5 w 14"/>
                    <a:gd name="T7" fmla="*/ 3 h 11"/>
                    <a:gd name="T8" fmla="*/ 4 w 14"/>
                    <a:gd name="T9" fmla="*/ 3 h 11"/>
                    <a:gd name="T10" fmla="*/ 0 w 14"/>
                    <a:gd name="T11" fmla="*/ 1 h 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11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13" y="8"/>
                      </a:lnTo>
                      <a:lnTo>
                        <a:pt x="14" y="10"/>
                      </a:lnTo>
                      <a:lnTo>
                        <a:pt x="10" y="1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378"/>
                <p:cNvSpPr>
                  <a:spLocks/>
                </p:cNvSpPr>
                <p:nvPr/>
              </p:nvSpPr>
              <p:spPr bwMode="auto">
                <a:xfrm>
                  <a:off x="3133" y="3579"/>
                  <a:ext cx="2" cy="5"/>
                </a:xfrm>
                <a:custGeom>
                  <a:avLst/>
                  <a:gdLst>
                    <a:gd name="T0" fmla="*/ 0 w 5"/>
                    <a:gd name="T1" fmla="*/ 0 h 22"/>
                    <a:gd name="T2" fmla="*/ 2 w 5"/>
                    <a:gd name="T3" fmla="*/ 0 h 22"/>
                    <a:gd name="T4" fmla="*/ 2 w 5"/>
                    <a:gd name="T5" fmla="*/ 5 h 22"/>
                    <a:gd name="T6" fmla="*/ 2 w 5"/>
                    <a:gd name="T7" fmla="*/ 5 h 22"/>
                    <a:gd name="T8" fmla="*/ 0 w 5"/>
                    <a:gd name="T9" fmla="*/ 5 h 22"/>
                    <a:gd name="T10" fmla="*/ 0 w 5"/>
                    <a:gd name="T11" fmla="*/ 0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22">
                      <a:moveTo>
                        <a:pt x="0" y="1"/>
                      </a:moveTo>
                      <a:lnTo>
                        <a:pt x="4" y="0"/>
                      </a:lnTo>
                      <a:lnTo>
                        <a:pt x="5" y="22"/>
                      </a:lnTo>
                      <a:lnTo>
                        <a:pt x="1" y="2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379"/>
                <p:cNvSpPr>
                  <a:spLocks/>
                </p:cNvSpPr>
                <p:nvPr/>
              </p:nvSpPr>
              <p:spPr bwMode="auto">
                <a:xfrm>
                  <a:off x="3134" y="3584"/>
                  <a:ext cx="1" cy="6"/>
                </a:xfrm>
                <a:custGeom>
                  <a:avLst/>
                  <a:gdLst>
                    <a:gd name="T0" fmla="*/ 0 w 5"/>
                    <a:gd name="T1" fmla="*/ 0 h 24"/>
                    <a:gd name="T2" fmla="*/ 1 w 5"/>
                    <a:gd name="T3" fmla="*/ 0 h 24"/>
                    <a:gd name="T4" fmla="*/ 1 w 5"/>
                    <a:gd name="T5" fmla="*/ 6 h 24"/>
                    <a:gd name="T6" fmla="*/ 0 w 5"/>
                    <a:gd name="T7" fmla="*/ 6 h 24"/>
                    <a:gd name="T8" fmla="*/ 0 w 5"/>
                    <a:gd name="T9" fmla="*/ 6 h 24"/>
                    <a:gd name="T10" fmla="*/ 0 w 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2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24"/>
                      </a:lnTo>
                      <a:lnTo>
                        <a:pt x="1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380"/>
                <p:cNvSpPr>
                  <a:spLocks/>
                </p:cNvSpPr>
                <p:nvPr/>
              </p:nvSpPr>
              <p:spPr bwMode="auto">
                <a:xfrm>
                  <a:off x="3134" y="3590"/>
                  <a:ext cx="2" cy="7"/>
                </a:xfrm>
                <a:custGeom>
                  <a:avLst/>
                  <a:gdLst>
                    <a:gd name="T0" fmla="*/ 0 w 6"/>
                    <a:gd name="T1" fmla="*/ 0 h 28"/>
                    <a:gd name="T2" fmla="*/ 1 w 6"/>
                    <a:gd name="T3" fmla="*/ 0 h 28"/>
                    <a:gd name="T4" fmla="*/ 2 w 6"/>
                    <a:gd name="T5" fmla="*/ 7 h 28"/>
                    <a:gd name="T6" fmla="*/ 2 w 6"/>
                    <a:gd name="T7" fmla="*/ 7 h 28"/>
                    <a:gd name="T8" fmla="*/ 1 w 6"/>
                    <a:gd name="T9" fmla="*/ 7 h 28"/>
                    <a:gd name="T10" fmla="*/ 0 w 6"/>
                    <a:gd name="T11" fmla="*/ 0 h 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2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28"/>
                      </a:lnTo>
                      <a:lnTo>
                        <a:pt x="2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381"/>
                <p:cNvSpPr>
                  <a:spLocks/>
                </p:cNvSpPr>
                <p:nvPr/>
              </p:nvSpPr>
              <p:spPr bwMode="auto">
                <a:xfrm>
                  <a:off x="3135" y="3597"/>
                  <a:ext cx="2" cy="14"/>
                </a:xfrm>
                <a:custGeom>
                  <a:avLst/>
                  <a:gdLst>
                    <a:gd name="T0" fmla="*/ 0 w 8"/>
                    <a:gd name="T1" fmla="*/ 0 h 56"/>
                    <a:gd name="T2" fmla="*/ 1 w 8"/>
                    <a:gd name="T3" fmla="*/ 0 h 56"/>
                    <a:gd name="T4" fmla="*/ 2 w 8"/>
                    <a:gd name="T5" fmla="*/ 14 h 56"/>
                    <a:gd name="T6" fmla="*/ 2 w 8"/>
                    <a:gd name="T7" fmla="*/ 14 h 56"/>
                    <a:gd name="T8" fmla="*/ 1 w 8"/>
                    <a:gd name="T9" fmla="*/ 14 h 56"/>
                    <a:gd name="T10" fmla="*/ 0 w 8"/>
                    <a:gd name="T11" fmla="*/ 0 h 5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56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8" y="56"/>
                      </a:lnTo>
                      <a:lnTo>
                        <a:pt x="4" y="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382"/>
                <p:cNvSpPr>
                  <a:spLocks/>
                </p:cNvSpPr>
                <p:nvPr/>
              </p:nvSpPr>
              <p:spPr bwMode="auto">
                <a:xfrm>
                  <a:off x="3134" y="3611"/>
                  <a:ext cx="3" cy="20"/>
                </a:xfrm>
                <a:custGeom>
                  <a:avLst/>
                  <a:gdLst>
                    <a:gd name="T0" fmla="*/ 2 w 11"/>
                    <a:gd name="T1" fmla="*/ 0 h 79"/>
                    <a:gd name="T2" fmla="*/ 3 w 11"/>
                    <a:gd name="T3" fmla="*/ 0 h 79"/>
                    <a:gd name="T4" fmla="*/ 1 w 11"/>
                    <a:gd name="T5" fmla="*/ 19 h 79"/>
                    <a:gd name="T6" fmla="*/ 1 w 11"/>
                    <a:gd name="T7" fmla="*/ 20 h 79"/>
                    <a:gd name="T8" fmla="*/ 0 w 11"/>
                    <a:gd name="T9" fmla="*/ 19 h 79"/>
                    <a:gd name="T10" fmla="*/ 2 w 11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" h="79">
                      <a:moveTo>
                        <a:pt x="7" y="0"/>
                      </a:moveTo>
                      <a:lnTo>
                        <a:pt x="11" y="0"/>
                      </a:lnTo>
                      <a:lnTo>
                        <a:pt x="3" y="77"/>
                      </a:lnTo>
                      <a:lnTo>
                        <a:pt x="2" y="79"/>
                      </a:lnTo>
                      <a:lnTo>
                        <a:pt x="0" y="7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383"/>
                <p:cNvSpPr>
                  <a:spLocks/>
                </p:cNvSpPr>
                <p:nvPr/>
              </p:nvSpPr>
              <p:spPr bwMode="auto">
                <a:xfrm>
                  <a:off x="3130" y="3630"/>
                  <a:ext cx="4" cy="2"/>
                </a:xfrm>
                <a:custGeom>
                  <a:avLst/>
                  <a:gdLst>
                    <a:gd name="T0" fmla="*/ 3 w 13"/>
                    <a:gd name="T1" fmla="*/ 0 h 8"/>
                    <a:gd name="T2" fmla="*/ 4 w 13"/>
                    <a:gd name="T3" fmla="*/ 1 h 8"/>
                    <a:gd name="T4" fmla="*/ 0 w 13"/>
                    <a:gd name="T5" fmla="*/ 2 h 8"/>
                    <a:gd name="T6" fmla="*/ 0 w 13"/>
                    <a:gd name="T7" fmla="*/ 2 h 8"/>
                    <a:gd name="T8" fmla="*/ 0 w 13"/>
                    <a:gd name="T9" fmla="*/ 1 h 8"/>
                    <a:gd name="T10" fmla="*/ 3 w 13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8">
                      <a:moveTo>
                        <a:pt x="11" y="0"/>
                      </a:moveTo>
                      <a:lnTo>
                        <a:pt x="13" y="4"/>
                      </a:lnTo>
                      <a:lnTo>
                        <a:pt x="1" y="8"/>
                      </a:ln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384"/>
                <p:cNvSpPr>
                  <a:spLocks/>
                </p:cNvSpPr>
                <p:nvPr/>
              </p:nvSpPr>
              <p:spPr bwMode="auto">
                <a:xfrm>
                  <a:off x="3107" y="3631"/>
                  <a:ext cx="23" cy="2"/>
                </a:xfrm>
                <a:custGeom>
                  <a:avLst/>
                  <a:gdLst>
                    <a:gd name="T0" fmla="*/ 23 w 68"/>
                    <a:gd name="T1" fmla="*/ 0 h 9"/>
                    <a:gd name="T2" fmla="*/ 23 w 68"/>
                    <a:gd name="T3" fmla="*/ 1 h 9"/>
                    <a:gd name="T4" fmla="*/ 0 w 68"/>
                    <a:gd name="T5" fmla="*/ 2 h 9"/>
                    <a:gd name="T6" fmla="*/ 0 w 68"/>
                    <a:gd name="T7" fmla="*/ 2 h 9"/>
                    <a:gd name="T8" fmla="*/ 0 w 68"/>
                    <a:gd name="T9" fmla="*/ 1 h 9"/>
                    <a:gd name="T10" fmla="*/ 23 w 68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8" h="9">
                      <a:moveTo>
                        <a:pt x="68" y="0"/>
                      </a:moveTo>
                      <a:lnTo>
                        <a:pt x="68" y="5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385"/>
                <p:cNvSpPr>
                  <a:spLocks/>
                </p:cNvSpPr>
                <p:nvPr/>
              </p:nvSpPr>
              <p:spPr bwMode="auto">
                <a:xfrm>
                  <a:off x="3104" y="3631"/>
                  <a:ext cx="3" cy="2"/>
                </a:xfrm>
                <a:custGeom>
                  <a:avLst/>
                  <a:gdLst>
                    <a:gd name="T0" fmla="*/ 3 w 9"/>
                    <a:gd name="T1" fmla="*/ 0 h 6"/>
                    <a:gd name="T2" fmla="*/ 3 w 9"/>
                    <a:gd name="T3" fmla="*/ 2 h 6"/>
                    <a:gd name="T4" fmla="*/ 0 w 9"/>
                    <a:gd name="T5" fmla="*/ 1 h 6"/>
                    <a:gd name="T6" fmla="*/ 0 w 9"/>
                    <a:gd name="T7" fmla="*/ 1 h 6"/>
                    <a:gd name="T8" fmla="*/ 1 w 9"/>
                    <a:gd name="T9" fmla="*/ 0 h 6"/>
                    <a:gd name="T10" fmla="*/ 3 w 9"/>
                    <a:gd name="T11" fmla="*/ 0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9" y="1"/>
                      </a:moveTo>
                      <a:lnTo>
                        <a:pt x="9" y="6"/>
                      </a:lnTo>
                      <a:lnTo>
                        <a:pt x="1" y="4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386"/>
                <p:cNvSpPr>
                  <a:spLocks/>
                </p:cNvSpPr>
                <p:nvPr/>
              </p:nvSpPr>
              <p:spPr bwMode="auto">
                <a:xfrm>
                  <a:off x="3082" y="3621"/>
                  <a:ext cx="23" cy="11"/>
                </a:xfrm>
                <a:custGeom>
                  <a:avLst/>
                  <a:gdLst>
                    <a:gd name="T0" fmla="*/ 23 w 68"/>
                    <a:gd name="T1" fmla="*/ 10 h 47"/>
                    <a:gd name="T2" fmla="*/ 22 w 68"/>
                    <a:gd name="T3" fmla="*/ 11 h 47"/>
                    <a:gd name="T4" fmla="*/ 0 w 68"/>
                    <a:gd name="T5" fmla="*/ 1 h 47"/>
                    <a:gd name="T6" fmla="*/ 1 w 68"/>
                    <a:gd name="T7" fmla="*/ 0 h 47"/>
                    <a:gd name="T8" fmla="*/ 1 w 68"/>
                    <a:gd name="T9" fmla="*/ 0 h 47"/>
                    <a:gd name="T10" fmla="*/ 23 w 68"/>
                    <a:gd name="T11" fmla="*/ 10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8" h="47">
                      <a:moveTo>
                        <a:pt x="68" y="43"/>
                      </a:moveTo>
                      <a:lnTo>
                        <a:pt x="66" y="47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8" y="4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387"/>
                <p:cNvSpPr>
                  <a:spLocks/>
                </p:cNvSpPr>
                <p:nvPr/>
              </p:nvSpPr>
              <p:spPr bwMode="auto">
                <a:xfrm>
                  <a:off x="3075" y="3618"/>
                  <a:ext cx="8" cy="4"/>
                </a:xfrm>
                <a:custGeom>
                  <a:avLst/>
                  <a:gdLst>
                    <a:gd name="T0" fmla="*/ 8 w 23"/>
                    <a:gd name="T1" fmla="*/ 3 h 16"/>
                    <a:gd name="T2" fmla="*/ 7 w 23"/>
                    <a:gd name="T3" fmla="*/ 4 h 16"/>
                    <a:gd name="T4" fmla="*/ 0 w 23"/>
                    <a:gd name="T5" fmla="*/ 1 h 16"/>
                    <a:gd name="T6" fmla="*/ 0 w 23"/>
                    <a:gd name="T7" fmla="*/ 1 h 16"/>
                    <a:gd name="T8" fmla="*/ 1 w 23"/>
                    <a:gd name="T9" fmla="*/ 0 h 16"/>
                    <a:gd name="T10" fmla="*/ 8 w 23"/>
                    <a:gd name="T11" fmla="*/ 3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3" h="16">
                      <a:moveTo>
                        <a:pt x="23" y="12"/>
                      </a:moveTo>
                      <a:lnTo>
                        <a:pt x="21" y="1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23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388"/>
                <p:cNvSpPr>
                  <a:spLocks/>
                </p:cNvSpPr>
                <p:nvPr/>
              </p:nvSpPr>
              <p:spPr bwMode="auto">
                <a:xfrm>
                  <a:off x="3493" y="3067"/>
                  <a:ext cx="99" cy="358"/>
                </a:xfrm>
                <a:custGeom>
                  <a:avLst/>
                  <a:gdLst>
                    <a:gd name="T0" fmla="*/ 32 w 297"/>
                    <a:gd name="T1" fmla="*/ 353 h 1434"/>
                    <a:gd name="T2" fmla="*/ 30 w 297"/>
                    <a:gd name="T3" fmla="*/ 350 h 1434"/>
                    <a:gd name="T4" fmla="*/ 5 w 297"/>
                    <a:gd name="T5" fmla="*/ 299 h 1434"/>
                    <a:gd name="T6" fmla="*/ 3 w 297"/>
                    <a:gd name="T7" fmla="*/ 289 h 1434"/>
                    <a:gd name="T8" fmla="*/ 1 w 297"/>
                    <a:gd name="T9" fmla="*/ 266 h 1434"/>
                    <a:gd name="T10" fmla="*/ 0 w 297"/>
                    <a:gd name="T11" fmla="*/ 244 h 1434"/>
                    <a:gd name="T12" fmla="*/ 1 w 297"/>
                    <a:gd name="T13" fmla="*/ 222 h 1434"/>
                    <a:gd name="T14" fmla="*/ 2 w 297"/>
                    <a:gd name="T15" fmla="*/ 189 h 1434"/>
                    <a:gd name="T16" fmla="*/ 4 w 297"/>
                    <a:gd name="T17" fmla="*/ 167 h 1434"/>
                    <a:gd name="T18" fmla="*/ 5 w 297"/>
                    <a:gd name="T19" fmla="*/ 143 h 1434"/>
                    <a:gd name="T20" fmla="*/ 6 w 297"/>
                    <a:gd name="T21" fmla="*/ 117 h 1434"/>
                    <a:gd name="T22" fmla="*/ 5 w 297"/>
                    <a:gd name="T23" fmla="*/ 99 h 1434"/>
                    <a:gd name="T24" fmla="*/ 5 w 297"/>
                    <a:gd name="T25" fmla="*/ 83 h 1434"/>
                    <a:gd name="T26" fmla="*/ 4 w 297"/>
                    <a:gd name="T27" fmla="*/ 65 h 1434"/>
                    <a:gd name="T28" fmla="*/ 4 w 297"/>
                    <a:gd name="T29" fmla="*/ 54 h 1434"/>
                    <a:gd name="T30" fmla="*/ 5 w 297"/>
                    <a:gd name="T31" fmla="*/ 44 h 1434"/>
                    <a:gd name="T32" fmla="*/ 13 w 297"/>
                    <a:gd name="T33" fmla="*/ 29 h 1434"/>
                    <a:gd name="T34" fmla="*/ 13 w 297"/>
                    <a:gd name="T35" fmla="*/ 26 h 1434"/>
                    <a:gd name="T36" fmla="*/ 23 w 297"/>
                    <a:gd name="T37" fmla="*/ 14 h 1434"/>
                    <a:gd name="T38" fmla="*/ 24 w 297"/>
                    <a:gd name="T39" fmla="*/ 12 h 1434"/>
                    <a:gd name="T40" fmla="*/ 34 w 297"/>
                    <a:gd name="T41" fmla="*/ 1 h 1434"/>
                    <a:gd name="T42" fmla="*/ 87 w 297"/>
                    <a:gd name="T43" fmla="*/ 14 h 1434"/>
                    <a:gd name="T44" fmla="*/ 88 w 297"/>
                    <a:gd name="T45" fmla="*/ 17 h 1434"/>
                    <a:gd name="T46" fmla="*/ 89 w 297"/>
                    <a:gd name="T47" fmla="*/ 17 h 1434"/>
                    <a:gd name="T48" fmla="*/ 92 w 297"/>
                    <a:gd name="T49" fmla="*/ 17 h 1434"/>
                    <a:gd name="T50" fmla="*/ 92 w 297"/>
                    <a:gd name="T51" fmla="*/ 41 h 1434"/>
                    <a:gd name="T52" fmla="*/ 93 w 297"/>
                    <a:gd name="T53" fmla="*/ 59 h 1434"/>
                    <a:gd name="T54" fmla="*/ 94 w 297"/>
                    <a:gd name="T55" fmla="*/ 79 h 1434"/>
                    <a:gd name="T56" fmla="*/ 96 w 297"/>
                    <a:gd name="T57" fmla="*/ 110 h 1434"/>
                    <a:gd name="T58" fmla="*/ 98 w 297"/>
                    <a:gd name="T59" fmla="*/ 153 h 1434"/>
                    <a:gd name="T60" fmla="*/ 99 w 297"/>
                    <a:gd name="T61" fmla="*/ 197 h 1434"/>
                    <a:gd name="T62" fmla="*/ 98 w 297"/>
                    <a:gd name="T63" fmla="*/ 239 h 1434"/>
                    <a:gd name="T64" fmla="*/ 93 w 297"/>
                    <a:gd name="T65" fmla="*/ 278 h 1434"/>
                    <a:gd name="T66" fmla="*/ 76 w 297"/>
                    <a:gd name="T67" fmla="*/ 326 h 1434"/>
                    <a:gd name="T68" fmla="*/ 67 w 297"/>
                    <a:gd name="T69" fmla="*/ 333 h 1434"/>
                    <a:gd name="T70" fmla="*/ 57 w 297"/>
                    <a:gd name="T71" fmla="*/ 347 h 1434"/>
                    <a:gd name="T72" fmla="*/ 48 w 297"/>
                    <a:gd name="T73" fmla="*/ 357 h 1434"/>
                    <a:gd name="T74" fmla="*/ 36 w 297"/>
                    <a:gd name="T75" fmla="*/ 357 h 14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97" h="1434">
                      <a:moveTo>
                        <a:pt x="102" y="1413"/>
                      </a:moveTo>
                      <a:lnTo>
                        <a:pt x="96" y="1412"/>
                      </a:lnTo>
                      <a:lnTo>
                        <a:pt x="93" y="1412"/>
                      </a:lnTo>
                      <a:lnTo>
                        <a:pt x="91" y="1402"/>
                      </a:lnTo>
                      <a:lnTo>
                        <a:pt x="19" y="1215"/>
                      </a:lnTo>
                      <a:lnTo>
                        <a:pt x="14" y="1196"/>
                      </a:lnTo>
                      <a:lnTo>
                        <a:pt x="10" y="1178"/>
                      </a:lnTo>
                      <a:lnTo>
                        <a:pt x="8" y="1159"/>
                      </a:lnTo>
                      <a:lnTo>
                        <a:pt x="5" y="1112"/>
                      </a:lnTo>
                      <a:lnTo>
                        <a:pt x="2" y="1065"/>
                      </a:lnTo>
                      <a:lnTo>
                        <a:pt x="1" y="1020"/>
                      </a:lnTo>
                      <a:lnTo>
                        <a:pt x="0" y="976"/>
                      </a:lnTo>
                      <a:lnTo>
                        <a:pt x="1" y="932"/>
                      </a:lnTo>
                      <a:lnTo>
                        <a:pt x="2" y="890"/>
                      </a:lnTo>
                      <a:lnTo>
                        <a:pt x="5" y="802"/>
                      </a:lnTo>
                      <a:lnTo>
                        <a:pt x="7" y="758"/>
                      </a:lnTo>
                      <a:lnTo>
                        <a:pt x="9" y="713"/>
                      </a:lnTo>
                      <a:lnTo>
                        <a:pt x="11" y="667"/>
                      </a:lnTo>
                      <a:lnTo>
                        <a:pt x="13" y="620"/>
                      </a:lnTo>
                      <a:lnTo>
                        <a:pt x="15" y="571"/>
                      </a:lnTo>
                      <a:lnTo>
                        <a:pt x="16" y="521"/>
                      </a:lnTo>
                      <a:lnTo>
                        <a:pt x="17" y="468"/>
                      </a:lnTo>
                      <a:lnTo>
                        <a:pt x="17" y="403"/>
                      </a:lnTo>
                      <a:lnTo>
                        <a:pt x="16" y="397"/>
                      </a:lnTo>
                      <a:lnTo>
                        <a:pt x="16" y="373"/>
                      </a:lnTo>
                      <a:lnTo>
                        <a:pt x="14" y="334"/>
                      </a:lnTo>
                      <a:lnTo>
                        <a:pt x="13" y="310"/>
                      </a:lnTo>
                      <a:lnTo>
                        <a:pt x="13" y="262"/>
                      </a:lnTo>
                      <a:lnTo>
                        <a:pt x="13" y="238"/>
                      </a:lnTo>
                      <a:lnTo>
                        <a:pt x="13" y="215"/>
                      </a:lnTo>
                      <a:lnTo>
                        <a:pt x="14" y="195"/>
                      </a:lnTo>
                      <a:lnTo>
                        <a:pt x="15" y="177"/>
                      </a:lnTo>
                      <a:lnTo>
                        <a:pt x="28" y="138"/>
                      </a:lnTo>
                      <a:lnTo>
                        <a:pt x="39" y="118"/>
                      </a:lnTo>
                      <a:lnTo>
                        <a:pt x="40" y="116"/>
                      </a:lnTo>
                      <a:lnTo>
                        <a:pt x="39" y="104"/>
                      </a:lnTo>
                      <a:lnTo>
                        <a:pt x="49" y="84"/>
                      </a:lnTo>
                      <a:lnTo>
                        <a:pt x="70" y="55"/>
                      </a:lnTo>
                      <a:lnTo>
                        <a:pt x="70" y="53"/>
                      </a:lnTo>
                      <a:lnTo>
                        <a:pt x="71" y="47"/>
                      </a:lnTo>
                      <a:lnTo>
                        <a:pt x="93" y="28"/>
                      </a:lnTo>
                      <a:lnTo>
                        <a:pt x="103" y="4"/>
                      </a:lnTo>
                      <a:lnTo>
                        <a:pt x="131" y="0"/>
                      </a:lnTo>
                      <a:lnTo>
                        <a:pt x="262" y="56"/>
                      </a:lnTo>
                      <a:lnTo>
                        <a:pt x="263" y="56"/>
                      </a:lnTo>
                      <a:lnTo>
                        <a:pt x="264" y="68"/>
                      </a:lnTo>
                      <a:lnTo>
                        <a:pt x="266" y="69"/>
                      </a:lnTo>
                      <a:lnTo>
                        <a:pt x="268" y="69"/>
                      </a:lnTo>
                      <a:lnTo>
                        <a:pt x="270" y="69"/>
                      </a:lnTo>
                      <a:lnTo>
                        <a:pt x="275" y="69"/>
                      </a:lnTo>
                      <a:lnTo>
                        <a:pt x="276" y="132"/>
                      </a:lnTo>
                      <a:lnTo>
                        <a:pt x="276" y="166"/>
                      </a:lnTo>
                      <a:lnTo>
                        <a:pt x="278" y="201"/>
                      </a:lnTo>
                      <a:lnTo>
                        <a:pt x="279" y="238"/>
                      </a:lnTo>
                      <a:lnTo>
                        <a:pt x="281" y="276"/>
                      </a:lnTo>
                      <a:lnTo>
                        <a:pt x="282" y="315"/>
                      </a:lnTo>
                      <a:lnTo>
                        <a:pt x="284" y="356"/>
                      </a:lnTo>
                      <a:lnTo>
                        <a:pt x="288" y="440"/>
                      </a:lnTo>
                      <a:lnTo>
                        <a:pt x="291" y="525"/>
                      </a:lnTo>
                      <a:lnTo>
                        <a:pt x="294" y="614"/>
                      </a:lnTo>
                      <a:lnTo>
                        <a:pt x="296" y="701"/>
                      </a:lnTo>
                      <a:lnTo>
                        <a:pt x="297" y="789"/>
                      </a:lnTo>
                      <a:lnTo>
                        <a:pt x="296" y="875"/>
                      </a:lnTo>
                      <a:lnTo>
                        <a:pt x="293" y="959"/>
                      </a:lnTo>
                      <a:lnTo>
                        <a:pt x="278" y="1031"/>
                      </a:lnTo>
                      <a:lnTo>
                        <a:pt x="279" y="1114"/>
                      </a:lnTo>
                      <a:lnTo>
                        <a:pt x="234" y="1196"/>
                      </a:lnTo>
                      <a:lnTo>
                        <a:pt x="229" y="1304"/>
                      </a:lnTo>
                      <a:lnTo>
                        <a:pt x="226" y="1308"/>
                      </a:lnTo>
                      <a:lnTo>
                        <a:pt x="202" y="1335"/>
                      </a:lnTo>
                      <a:lnTo>
                        <a:pt x="175" y="1385"/>
                      </a:lnTo>
                      <a:lnTo>
                        <a:pt x="171" y="1388"/>
                      </a:lnTo>
                      <a:lnTo>
                        <a:pt x="156" y="1425"/>
                      </a:lnTo>
                      <a:lnTo>
                        <a:pt x="144" y="1429"/>
                      </a:lnTo>
                      <a:lnTo>
                        <a:pt x="111" y="1434"/>
                      </a:lnTo>
                      <a:lnTo>
                        <a:pt x="107" y="1430"/>
                      </a:lnTo>
                      <a:lnTo>
                        <a:pt x="102" y="14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389"/>
                <p:cNvSpPr>
                  <a:spLocks/>
                </p:cNvSpPr>
                <p:nvPr/>
              </p:nvSpPr>
              <p:spPr bwMode="auto">
                <a:xfrm>
                  <a:off x="3523" y="3419"/>
                  <a:ext cx="2" cy="1"/>
                </a:xfrm>
                <a:custGeom>
                  <a:avLst/>
                  <a:gdLst>
                    <a:gd name="T0" fmla="*/ 2 w 6"/>
                    <a:gd name="T1" fmla="*/ 0 h 5"/>
                    <a:gd name="T2" fmla="*/ 2 w 6"/>
                    <a:gd name="T3" fmla="*/ 1 h 5"/>
                    <a:gd name="T4" fmla="*/ 1 w 6"/>
                    <a:gd name="T5" fmla="*/ 1 h 5"/>
                    <a:gd name="T6" fmla="*/ 0 w 6"/>
                    <a:gd name="T7" fmla="*/ 1 h 5"/>
                    <a:gd name="T8" fmla="*/ 1 w 6"/>
                    <a:gd name="T9" fmla="*/ 1 h 5"/>
                    <a:gd name="T10" fmla="*/ 1 w 6"/>
                    <a:gd name="T11" fmla="*/ 0 h 5"/>
                    <a:gd name="T12" fmla="*/ 2 w 6"/>
                    <a:gd name="T13" fmla="*/ 0 h 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lnTo>
                        <a:pt x="6" y="5"/>
                      </a:lnTo>
                      <a:lnTo>
                        <a:pt x="3" y="5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390"/>
                <p:cNvSpPr>
                  <a:spLocks/>
                </p:cNvSpPr>
                <p:nvPr/>
              </p:nvSpPr>
              <p:spPr bwMode="auto">
                <a:xfrm>
                  <a:off x="3522" y="3417"/>
                  <a:ext cx="2" cy="3"/>
                </a:xfrm>
                <a:custGeom>
                  <a:avLst/>
                  <a:gdLst>
                    <a:gd name="T0" fmla="*/ 2 w 6"/>
                    <a:gd name="T1" fmla="*/ 3 h 11"/>
                    <a:gd name="T2" fmla="*/ 1 w 6"/>
                    <a:gd name="T3" fmla="*/ 3 h 11"/>
                    <a:gd name="T4" fmla="*/ 0 w 6"/>
                    <a:gd name="T5" fmla="*/ 3 h 11"/>
                    <a:gd name="T6" fmla="*/ 0 w 6"/>
                    <a:gd name="T7" fmla="*/ 1 h 11"/>
                    <a:gd name="T8" fmla="*/ 2 w 6"/>
                    <a:gd name="T9" fmla="*/ 0 h 11"/>
                    <a:gd name="T10" fmla="*/ 2 w 6"/>
                    <a:gd name="T11" fmla="*/ 0 h 11"/>
                    <a:gd name="T12" fmla="*/ 2 w 6"/>
                    <a:gd name="T13" fmla="*/ 3 h 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" h="11">
                      <a:moveTo>
                        <a:pt x="6" y="11"/>
                      </a:moveTo>
                      <a:lnTo>
                        <a:pt x="4" y="11"/>
                      </a:lnTo>
                      <a:lnTo>
                        <a:pt x="1" y="11"/>
                      </a:lnTo>
                      <a:lnTo>
                        <a:pt x="0" y="3"/>
                      </a:lnTo>
                      <a:lnTo>
                        <a:pt x="5" y="0"/>
                      </a:lnTo>
                      <a:lnTo>
                        <a:pt x="5" y="1"/>
                      </a:lnTo>
                      <a:lnTo>
                        <a:pt x="6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391"/>
                <p:cNvSpPr>
                  <a:spLocks/>
                </p:cNvSpPr>
                <p:nvPr/>
              </p:nvSpPr>
              <p:spPr bwMode="auto">
                <a:xfrm>
                  <a:off x="3498" y="3370"/>
                  <a:ext cx="26" cy="48"/>
                </a:xfrm>
                <a:custGeom>
                  <a:avLst/>
                  <a:gdLst>
                    <a:gd name="T0" fmla="*/ 26 w 77"/>
                    <a:gd name="T1" fmla="*/ 47 h 190"/>
                    <a:gd name="T2" fmla="*/ 24 w 77"/>
                    <a:gd name="T3" fmla="*/ 48 h 190"/>
                    <a:gd name="T4" fmla="*/ 0 w 77"/>
                    <a:gd name="T5" fmla="*/ 1 h 190"/>
                    <a:gd name="T6" fmla="*/ 0 w 77"/>
                    <a:gd name="T7" fmla="*/ 1 h 190"/>
                    <a:gd name="T8" fmla="*/ 2 w 77"/>
                    <a:gd name="T9" fmla="*/ 0 h 190"/>
                    <a:gd name="T10" fmla="*/ 26 w 77"/>
                    <a:gd name="T11" fmla="*/ 47 h 19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7" h="190">
                      <a:moveTo>
                        <a:pt x="77" y="187"/>
                      </a:moveTo>
                      <a:lnTo>
                        <a:pt x="72" y="19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77" y="18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392"/>
                <p:cNvSpPr>
                  <a:spLocks/>
                </p:cNvSpPr>
                <p:nvPr/>
              </p:nvSpPr>
              <p:spPr bwMode="auto">
                <a:xfrm>
                  <a:off x="3497" y="3366"/>
                  <a:ext cx="3" cy="5"/>
                </a:xfrm>
                <a:custGeom>
                  <a:avLst/>
                  <a:gdLst>
                    <a:gd name="T0" fmla="*/ 3 w 10"/>
                    <a:gd name="T1" fmla="*/ 5 h 20"/>
                    <a:gd name="T2" fmla="*/ 2 w 10"/>
                    <a:gd name="T3" fmla="*/ 5 h 20"/>
                    <a:gd name="T4" fmla="*/ 0 w 10"/>
                    <a:gd name="T5" fmla="*/ 1 h 20"/>
                    <a:gd name="T6" fmla="*/ 0 w 10"/>
                    <a:gd name="T7" fmla="*/ 1 h 20"/>
                    <a:gd name="T8" fmla="*/ 1 w 10"/>
                    <a:gd name="T9" fmla="*/ 0 h 20"/>
                    <a:gd name="T10" fmla="*/ 3 w 10"/>
                    <a:gd name="T11" fmla="*/ 5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0" h="20">
                      <a:moveTo>
                        <a:pt x="10" y="18"/>
                      </a:moveTo>
                      <a:lnTo>
                        <a:pt x="5" y="20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393"/>
                <p:cNvSpPr>
                  <a:spLocks/>
                </p:cNvSpPr>
                <p:nvPr/>
              </p:nvSpPr>
              <p:spPr bwMode="auto">
                <a:xfrm>
                  <a:off x="3495" y="3361"/>
                  <a:ext cx="3" cy="5"/>
                </a:xfrm>
                <a:custGeom>
                  <a:avLst/>
                  <a:gdLst>
                    <a:gd name="T0" fmla="*/ 3 w 8"/>
                    <a:gd name="T1" fmla="*/ 5 h 20"/>
                    <a:gd name="T2" fmla="*/ 2 w 8"/>
                    <a:gd name="T3" fmla="*/ 5 h 20"/>
                    <a:gd name="T4" fmla="*/ 0 w 8"/>
                    <a:gd name="T5" fmla="*/ 0 h 20"/>
                    <a:gd name="T6" fmla="*/ 0 w 8"/>
                    <a:gd name="T7" fmla="*/ 0 h 20"/>
                    <a:gd name="T8" fmla="*/ 2 w 8"/>
                    <a:gd name="T9" fmla="*/ 0 h 20"/>
                    <a:gd name="T10" fmla="*/ 3 w 8"/>
                    <a:gd name="T11" fmla="*/ 5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20">
                      <a:moveTo>
                        <a:pt x="8" y="18"/>
                      </a:moveTo>
                      <a:lnTo>
                        <a:pt x="4" y="20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394"/>
                <p:cNvSpPr>
                  <a:spLocks/>
                </p:cNvSpPr>
                <p:nvPr/>
              </p:nvSpPr>
              <p:spPr bwMode="auto">
                <a:xfrm>
                  <a:off x="3495" y="3357"/>
                  <a:ext cx="2" cy="4"/>
                </a:xfrm>
                <a:custGeom>
                  <a:avLst/>
                  <a:gdLst>
                    <a:gd name="T0" fmla="*/ 2 w 6"/>
                    <a:gd name="T1" fmla="*/ 4 h 19"/>
                    <a:gd name="T2" fmla="*/ 1 w 6"/>
                    <a:gd name="T3" fmla="*/ 4 h 19"/>
                    <a:gd name="T4" fmla="*/ 0 w 6"/>
                    <a:gd name="T5" fmla="*/ 0 h 19"/>
                    <a:gd name="T6" fmla="*/ 0 w 6"/>
                    <a:gd name="T7" fmla="*/ 0 h 19"/>
                    <a:gd name="T8" fmla="*/ 1 w 6"/>
                    <a:gd name="T9" fmla="*/ 0 h 19"/>
                    <a:gd name="T10" fmla="*/ 2 w 6"/>
                    <a:gd name="T11" fmla="*/ 4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19">
                      <a:moveTo>
                        <a:pt x="6" y="19"/>
                      </a:moveTo>
                      <a:lnTo>
                        <a:pt x="2" y="19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1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395"/>
                <p:cNvSpPr>
                  <a:spLocks/>
                </p:cNvSpPr>
                <p:nvPr/>
              </p:nvSpPr>
              <p:spPr bwMode="auto">
                <a:xfrm>
                  <a:off x="3494" y="3345"/>
                  <a:ext cx="2" cy="12"/>
                </a:xfrm>
                <a:custGeom>
                  <a:avLst/>
                  <a:gdLst>
                    <a:gd name="T0" fmla="*/ 2 w 7"/>
                    <a:gd name="T1" fmla="*/ 12 h 47"/>
                    <a:gd name="T2" fmla="*/ 1 w 7"/>
                    <a:gd name="T3" fmla="*/ 12 h 47"/>
                    <a:gd name="T4" fmla="*/ 0 w 7"/>
                    <a:gd name="T5" fmla="*/ 0 h 47"/>
                    <a:gd name="T6" fmla="*/ 1 w 7"/>
                    <a:gd name="T7" fmla="*/ 0 h 47"/>
                    <a:gd name="T8" fmla="*/ 1 w 7"/>
                    <a:gd name="T9" fmla="*/ 0 h 47"/>
                    <a:gd name="T10" fmla="*/ 2 w 7"/>
                    <a:gd name="T11" fmla="*/ 12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47">
                      <a:moveTo>
                        <a:pt x="7" y="47"/>
                      </a:moveTo>
                      <a:lnTo>
                        <a:pt x="3" y="4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396"/>
                <p:cNvSpPr>
                  <a:spLocks/>
                </p:cNvSpPr>
                <p:nvPr/>
              </p:nvSpPr>
              <p:spPr bwMode="auto">
                <a:xfrm>
                  <a:off x="3493" y="3333"/>
                  <a:ext cx="2" cy="12"/>
                </a:xfrm>
                <a:custGeom>
                  <a:avLst/>
                  <a:gdLst>
                    <a:gd name="T0" fmla="*/ 2 w 7"/>
                    <a:gd name="T1" fmla="*/ 12 h 47"/>
                    <a:gd name="T2" fmla="*/ 1 w 7"/>
                    <a:gd name="T3" fmla="*/ 12 h 47"/>
                    <a:gd name="T4" fmla="*/ 0 w 7"/>
                    <a:gd name="T5" fmla="*/ 0 h 47"/>
                    <a:gd name="T6" fmla="*/ 0 w 7"/>
                    <a:gd name="T7" fmla="*/ 0 h 47"/>
                    <a:gd name="T8" fmla="*/ 1 w 7"/>
                    <a:gd name="T9" fmla="*/ 0 h 47"/>
                    <a:gd name="T10" fmla="*/ 2 w 7"/>
                    <a:gd name="T11" fmla="*/ 12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47">
                      <a:moveTo>
                        <a:pt x="7" y="47"/>
                      </a:moveTo>
                      <a:lnTo>
                        <a:pt x="3" y="4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7" y="4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397"/>
                <p:cNvSpPr>
                  <a:spLocks/>
                </p:cNvSpPr>
                <p:nvPr/>
              </p:nvSpPr>
              <p:spPr bwMode="auto">
                <a:xfrm>
                  <a:off x="3492" y="3322"/>
                  <a:ext cx="2" cy="11"/>
                </a:xfrm>
                <a:custGeom>
                  <a:avLst/>
                  <a:gdLst>
                    <a:gd name="T0" fmla="*/ 2 w 5"/>
                    <a:gd name="T1" fmla="*/ 11 h 45"/>
                    <a:gd name="T2" fmla="*/ 0 w 5"/>
                    <a:gd name="T3" fmla="*/ 11 h 45"/>
                    <a:gd name="T4" fmla="*/ 0 w 5"/>
                    <a:gd name="T5" fmla="*/ 0 h 45"/>
                    <a:gd name="T6" fmla="*/ 2 w 5"/>
                    <a:gd name="T7" fmla="*/ 0 h 45"/>
                    <a:gd name="T8" fmla="*/ 2 w 5"/>
                    <a:gd name="T9" fmla="*/ 0 h 45"/>
                    <a:gd name="T10" fmla="*/ 2 w 5"/>
                    <a:gd name="T11" fmla="*/ 11 h 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5">
                      <a:moveTo>
                        <a:pt x="5" y="45"/>
                      </a:moveTo>
                      <a:lnTo>
                        <a:pt x="1" y="4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4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398"/>
                <p:cNvSpPr>
                  <a:spLocks/>
                </p:cNvSpPr>
                <p:nvPr/>
              </p:nvSpPr>
              <p:spPr bwMode="auto">
                <a:xfrm>
                  <a:off x="3492" y="3311"/>
                  <a:ext cx="2" cy="11"/>
                </a:xfrm>
                <a:custGeom>
                  <a:avLst/>
                  <a:gdLst>
                    <a:gd name="T0" fmla="*/ 2 w 5"/>
                    <a:gd name="T1" fmla="*/ 11 h 44"/>
                    <a:gd name="T2" fmla="*/ 0 w 5"/>
                    <a:gd name="T3" fmla="*/ 11 h 44"/>
                    <a:gd name="T4" fmla="*/ 0 w 5"/>
                    <a:gd name="T5" fmla="*/ 0 h 44"/>
                    <a:gd name="T6" fmla="*/ 0 w 5"/>
                    <a:gd name="T7" fmla="*/ 0 h 44"/>
                    <a:gd name="T8" fmla="*/ 2 w 5"/>
                    <a:gd name="T9" fmla="*/ 0 h 44"/>
                    <a:gd name="T10" fmla="*/ 2 w 5"/>
                    <a:gd name="T11" fmla="*/ 11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4">
                      <a:moveTo>
                        <a:pt x="5" y="44"/>
                      </a:moveTo>
                      <a:lnTo>
                        <a:pt x="1" y="4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399"/>
                <p:cNvSpPr>
                  <a:spLocks/>
                </p:cNvSpPr>
                <p:nvPr/>
              </p:nvSpPr>
              <p:spPr bwMode="auto">
                <a:xfrm>
                  <a:off x="3492" y="3300"/>
                  <a:ext cx="2" cy="11"/>
                </a:xfrm>
                <a:custGeom>
                  <a:avLst/>
                  <a:gdLst>
                    <a:gd name="T0" fmla="*/ 2 w 5"/>
                    <a:gd name="T1" fmla="*/ 11 h 44"/>
                    <a:gd name="T2" fmla="*/ 0 w 5"/>
                    <a:gd name="T3" fmla="*/ 11 h 44"/>
                    <a:gd name="T4" fmla="*/ 0 w 5"/>
                    <a:gd name="T5" fmla="*/ 0 h 44"/>
                    <a:gd name="T6" fmla="*/ 0 w 5"/>
                    <a:gd name="T7" fmla="*/ 0 h 44"/>
                    <a:gd name="T8" fmla="*/ 2 w 5"/>
                    <a:gd name="T9" fmla="*/ 0 h 44"/>
                    <a:gd name="T10" fmla="*/ 2 w 5"/>
                    <a:gd name="T11" fmla="*/ 11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4">
                      <a:moveTo>
                        <a:pt x="4" y="44"/>
                      </a:moveTo>
                      <a:lnTo>
                        <a:pt x="0" y="44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400"/>
                <p:cNvSpPr>
                  <a:spLocks/>
                </p:cNvSpPr>
                <p:nvPr/>
              </p:nvSpPr>
              <p:spPr bwMode="auto">
                <a:xfrm>
                  <a:off x="3492" y="3289"/>
                  <a:ext cx="2" cy="11"/>
                </a:xfrm>
                <a:custGeom>
                  <a:avLst/>
                  <a:gdLst>
                    <a:gd name="T0" fmla="*/ 2 w 5"/>
                    <a:gd name="T1" fmla="*/ 11 h 42"/>
                    <a:gd name="T2" fmla="*/ 0 w 5"/>
                    <a:gd name="T3" fmla="*/ 11 h 42"/>
                    <a:gd name="T4" fmla="*/ 0 w 5"/>
                    <a:gd name="T5" fmla="*/ 0 h 42"/>
                    <a:gd name="T6" fmla="*/ 0 w 5"/>
                    <a:gd name="T7" fmla="*/ 0 h 42"/>
                    <a:gd name="T8" fmla="*/ 2 w 5"/>
                    <a:gd name="T9" fmla="*/ 0 h 42"/>
                    <a:gd name="T10" fmla="*/ 2 w 5"/>
                    <a:gd name="T11" fmla="*/ 11 h 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42">
                      <a:moveTo>
                        <a:pt x="4" y="42"/>
                      </a:moveTo>
                      <a:lnTo>
                        <a:pt x="0" y="42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4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401"/>
                <p:cNvSpPr>
                  <a:spLocks/>
                </p:cNvSpPr>
                <p:nvPr/>
              </p:nvSpPr>
              <p:spPr bwMode="auto">
                <a:xfrm>
                  <a:off x="3493" y="3267"/>
                  <a:ext cx="2" cy="22"/>
                </a:xfrm>
                <a:custGeom>
                  <a:avLst/>
                  <a:gdLst>
                    <a:gd name="T0" fmla="*/ 1 w 7"/>
                    <a:gd name="T1" fmla="*/ 22 h 88"/>
                    <a:gd name="T2" fmla="*/ 0 w 7"/>
                    <a:gd name="T3" fmla="*/ 22 h 88"/>
                    <a:gd name="T4" fmla="*/ 1 w 7"/>
                    <a:gd name="T5" fmla="*/ 0 h 88"/>
                    <a:gd name="T6" fmla="*/ 1 w 7"/>
                    <a:gd name="T7" fmla="*/ 0 h 88"/>
                    <a:gd name="T8" fmla="*/ 2 w 7"/>
                    <a:gd name="T9" fmla="*/ 0 h 88"/>
                    <a:gd name="T10" fmla="*/ 1 w 7"/>
                    <a:gd name="T11" fmla="*/ 22 h 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88">
                      <a:moveTo>
                        <a:pt x="4" y="88"/>
                      </a:moveTo>
                      <a:lnTo>
                        <a:pt x="0" y="88"/>
                      </a:lnTo>
                      <a:lnTo>
                        <a:pt x="3" y="0"/>
                      </a:lnTo>
                      <a:lnTo>
                        <a:pt x="7" y="0"/>
                      </a:lnTo>
                      <a:lnTo>
                        <a:pt x="4" y="8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402"/>
                <p:cNvSpPr>
                  <a:spLocks/>
                </p:cNvSpPr>
                <p:nvPr/>
              </p:nvSpPr>
              <p:spPr bwMode="auto">
                <a:xfrm>
                  <a:off x="3494" y="3256"/>
                  <a:ext cx="2" cy="11"/>
                </a:xfrm>
                <a:custGeom>
                  <a:avLst/>
                  <a:gdLst>
                    <a:gd name="T0" fmla="*/ 1 w 6"/>
                    <a:gd name="T1" fmla="*/ 11 h 44"/>
                    <a:gd name="T2" fmla="*/ 0 w 6"/>
                    <a:gd name="T3" fmla="*/ 11 h 44"/>
                    <a:gd name="T4" fmla="*/ 1 w 6"/>
                    <a:gd name="T5" fmla="*/ 0 h 44"/>
                    <a:gd name="T6" fmla="*/ 2 w 6"/>
                    <a:gd name="T7" fmla="*/ 0 h 44"/>
                    <a:gd name="T8" fmla="*/ 2 w 6"/>
                    <a:gd name="T9" fmla="*/ 0 h 44"/>
                    <a:gd name="T10" fmla="*/ 1 w 6"/>
                    <a:gd name="T11" fmla="*/ 11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4">
                      <a:moveTo>
                        <a:pt x="4" y="44"/>
                      </a:moveTo>
                      <a:lnTo>
                        <a:pt x="0" y="4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403"/>
                <p:cNvSpPr>
                  <a:spLocks/>
                </p:cNvSpPr>
                <p:nvPr/>
              </p:nvSpPr>
              <p:spPr bwMode="auto">
                <a:xfrm>
                  <a:off x="3494" y="3245"/>
                  <a:ext cx="2" cy="11"/>
                </a:xfrm>
                <a:custGeom>
                  <a:avLst/>
                  <a:gdLst>
                    <a:gd name="T0" fmla="*/ 1 w 6"/>
                    <a:gd name="T1" fmla="*/ 11 h 45"/>
                    <a:gd name="T2" fmla="*/ 0 w 6"/>
                    <a:gd name="T3" fmla="*/ 11 h 45"/>
                    <a:gd name="T4" fmla="*/ 1 w 6"/>
                    <a:gd name="T5" fmla="*/ 0 h 45"/>
                    <a:gd name="T6" fmla="*/ 2 w 6"/>
                    <a:gd name="T7" fmla="*/ 0 h 45"/>
                    <a:gd name="T8" fmla="*/ 2 w 6"/>
                    <a:gd name="T9" fmla="*/ 0 h 45"/>
                    <a:gd name="T10" fmla="*/ 1 w 6"/>
                    <a:gd name="T11" fmla="*/ 11 h 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5">
                      <a:moveTo>
                        <a:pt x="4" y="45"/>
                      </a:moveTo>
                      <a:lnTo>
                        <a:pt x="0" y="45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404"/>
                <p:cNvSpPr>
                  <a:spLocks/>
                </p:cNvSpPr>
                <p:nvPr/>
              </p:nvSpPr>
              <p:spPr bwMode="auto">
                <a:xfrm>
                  <a:off x="3495" y="3233"/>
                  <a:ext cx="2" cy="12"/>
                </a:xfrm>
                <a:custGeom>
                  <a:avLst/>
                  <a:gdLst>
                    <a:gd name="T0" fmla="*/ 1 w 6"/>
                    <a:gd name="T1" fmla="*/ 12 h 46"/>
                    <a:gd name="T2" fmla="*/ 0 w 6"/>
                    <a:gd name="T3" fmla="*/ 12 h 46"/>
                    <a:gd name="T4" fmla="*/ 1 w 6"/>
                    <a:gd name="T5" fmla="*/ 0 h 46"/>
                    <a:gd name="T6" fmla="*/ 1 w 6"/>
                    <a:gd name="T7" fmla="*/ 0 h 46"/>
                    <a:gd name="T8" fmla="*/ 2 w 6"/>
                    <a:gd name="T9" fmla="*/ 0 h 46"/>
                    <a:gd name="T10" fmla="*/ 1 w 6"/>
                    <a:gd name="T11" fmla="*/ 12 h 4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6">
                      <a:moveTo>
                        <a:pt x="4" y="46"/>
                      </a:moveTo>
                      <a:lnTo>
                        <a:pt x="0" y="46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405"/>
                <p:cNvSpPr>
                  <a:spLocks/>
                </p:cNvSpPr>
                <p:nvPr/>
              </p:nvSpPr>
              <p:spPr bwMode="auto">
                <a:xfrm>
                  <a:off x="3496" y="3222"/>
                  <a:ext cx="2" cy="11"/>
                </a:xfrm>
                <a:custGeom>
                  <a:avLst/>
                  <a:gdLst>
                    <a:gd name="T0" fmla="*/ 1 w 6"/>
                    <a:gd name="T1" fmla="*/ 11 h 47"/>
                    <a:gd name="T2" fmla="*/ 0 w 6"/>
                    <a:gd name="T3" fmla="*/ 11 h 47"/>
                    <a:gd name="T4" fmla="*/ 1 w 6"/>
                    <a:gd name="T5" fmla="*/ 0 h 47"/>
                    <a:gd name="T6" fmla="*/ 2 w 6"/>
                    <a:gd name="T7" fmla="*/ 0 h 47"/>
                    <a:gd name="T8" fmla="*/ 2 w 6"/>
                    <a:gd name="T9" fmla="*/ 0 h 47"/>
                    <a:gd name="T10" fmla="*/ 1 w 6"/>
                    <a:gd name="T11" fmla="*/ 11 h 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7">
                      <a:moveTo>
                        <a:pt x="4" y="47"/>
                      </a:moveTo>
                      <a:lnTo>
                        <a:pt x="0" y="47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406"/>
                <p:cNvSpPr>
                  <a:spLocks/>
                </p:cNvSpPr>
                <p:nvPr/>
              </p:nvSpPr>
              <p:spPr bwMode="auto">
                <a:xfrm>
                  <a:off x="3496" y="3210"/>
                  <a:ext cx="2" cy="12"/>
                </a:xfrm>
                <a:custGeom>
                  <a:avLst/>
                  <a:gdLst>
                    <a:gd name="T0" fmla="*/ 1 w 6"/>
                    <a:gd name="T1" fmla="*/ 12 h 49"/>
                    <a:gd name="T2" fmla="*/ 0 w 6"/>
                    <a:gd name="T3" fmla="*/ 12 h 49"/>
                    <a:gd name="T4" fmla="*/ 1 w 6"/>
                    <a:gd name="T5" fmla="*/ 0 h 49"/>
                    <a:gd name="T6" fmla="*/ 2 w 6"/>
                    <a:gd name="T7" fmla="*/ 0 h 49"/>
                    <a:gd name="T8" fmla="*/ 2 w 6"/>
                    <a:gd name="T9" fmla="*/ 0 h 49"/>
                    <a:gd name="T10" fmla="*/ 1 w 6"/>
                    <a:gd name="T11" fmla="*/ 12 h 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9">
                      <a:moveTo>
                        <a:pt x="4" y="49"/>
                      </a:moveTo>
                      <a:lnTo>
                        <a:pt x="0" y="49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4" y="4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407"/>
                <p:cNvSpPr>
                  <a:spLocks/>
                </p:cNvSpPr>
                <p:nvPr/>
              </p:nvSpPr>
              <p:spPr bwMode="auto">
                <a:xfrm>
                  <a:off x="3497" y="3197"/>
                  <a:ext cx="2" cy="13"/>
                </a:xfrm>
                <a:custGeom>
                  <a:avLst/>
                  <a:gdLst>
                    <a:gd name="T0" fmla="*/ 2 w 5"/>
                    <a:gd name="T1" fmla="*/ 13 h 50"/>
                    <a:gd name="T2" fmla="*/ 0 w 5"/>
                    <a:gd name="T3" fmla="*/ 13 h 50"/>
                    <a:gd name="T4" fmla="*/ 0 w 5"/>
                    <a:gd name="T5" fmla="*/ 0 h 50"/>
                    <a:gd name="T6" fmla="*/ 2 w 5"/>
                    <a:gd name="T7" fmla="*/ 0 h 50"/>
                    <a:gd name="T8" fmla="*/ 2 w 5"/>
                    <a:gd name="T9" fmla="*/ 0 h 50"/>
                    <a:gd name="T10" fmla="*/ 2 w 5"/>
                    <a:gd name="T11" fmla="*/ 13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0">
                      <a:moveTo>
                        <a:pt x="4" y="50"/>
                      </a:moveTo>
                      <a:lnTo>
                        <a:pt x="0" y="5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5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408"/>
                <p:cNvSpPr>
                  <a:spLocks/>
                </p:cNvSpPr>
                <p:nvPr/>
              </p:nvSpPr>
              <p:spPr bwMode="auto">
                <a:xfrm>
                  <a:off x="3497" y="3184"/>
                  <a:ext cx="2" cy="13"/>
                </a:xfrm>
                <a:custGeom>
                  <a:avLst/>
                  <a:gdLst>
                    <a:gd name="T0" fmla="*/ 2 w 5"/>
                    <a:gd name="T1" fmla="*/ 13 h 53"/>
                    <a:gd name="T2" fmla="*/ 0 w 5"/>
                    <a:gd name="T3" fmla="*/ 13 h 53"/>
                    <a:gd name="T4" fmla="*/ 0 w 5"/>
                    <a:gd name="T5" fmla="*/ 0 h 53"/>
                    <a:gd name="T6" fmla="*/ 2 w 5"/>
                    <a:gd name="T7" fmla="*/ 0 h 53"/>
                    <a:gd name="T8" fmla="*/ 2 w 5"/>
                    <a:gd name="T9" fmla="*/ 0 h 53"/>
                    <a:gd name="T10" fmla="*/ 2 w 5"/>
                    <a:gd name="T11" fmla="*/ 13 h 5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53">
                      <a:moveTo>
                        <a:pt x="4" y="53"/>
                      </a:moveTo>
                      <a:lnTo>
                        <a:pt x="0" y="53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5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409"/>
                <p:cNvSpPr>
                  <a:spLocks/>
                </p:cNvSpPr>
                <p:nvPr/>
              </p:nvSpPr>
              <p:spPr bwMode="auto">
                <a:xfrm>
                  <a:off x="3498" y="3167"/>
                  <a:ext cx="1" cy="17"/>
                </a:xfrm>
                <a:custGeom>
                  <a:avLst/>
                  <a:gdLst>
                    <a:gd name="T0" fmla="*/ 1 w 4"/>
                    <a:gd name="T1" fmla="*/ 17 h 65"/>
                    <a:gd name="T2" fmla="*/ 0 w 4"/>
                    <a:gd name="T3" fmla="*/ 17 h 65"/>
                    <a:gd name="T4" fmla="*/ 0 w 4"/>
                    <a:gd name="T5" fmla="*/ 0 h 65"/>
                    <a:gd name="T6" fmla="*/ 1 w 4"/>
                    <a:gd name="T7" fmla="*/ 0 h 65"/>
                    <a:gd name="T8" fmla="*/ 1 w 4"/>
                    <a:gd name="T9" fmla="*/ 0 h 65"/>
                    <a:gd name="T10" fmla="*/ 1 w 4"/>
                    <a:gd name="T11" fmla="*/ 17 h 6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65">
                      <a:moveTo>
                        <a:pt x="4" y="65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6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410"/>
                <p:cNvSpPr>
                  <a:spLocks/>
                </p:cNvSpPr>
                <p:nvPr/>
              </p:nvSpPr>
              <p:spPr bwMode="auto">
                <a:xfrm>
                  <a:off x="3497" y="3166"/>
                  <a:ext cx="2" cy="1"/>
                </a:xfrm>
                <a:custGeom>
                  <a:avLst/>
                  <a:gdLst>
                    <a:gd name="T0" fmla="*/ 2 w 5"/>
                    <a:gd name="T1" fmla="*/ 1 h 6"/>
                    <a:gd name="T2" fmla="*/ 0 w 5"/>
                    <a:gd name="T3" fmla="*/ 1 h 6"/>
                    <a:gd name="T4" fmla="*/ 0 w 5"/>
                    <a:gd name="T5" fmla="*/ 0 h 6"/>
                    <a:gd name="T6" fmla="*/ 0 w 5"/>
                    <a:gd name="T7" fmla="*/ 0 h 6"/>
                    <a:gd name="T8" fmla="*/ 2 w 5"/>
                    <a:gd name="T9" fmla="*/ 0 h 6"/>
                    <a:gd name="T10" fmla="*/ 2 w 5"/>
                    <a:gd name="T11" fmla="*/ 1 h 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5" y="6"/>
                      </a:move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411"/>
                <p:cNvSpPr>
                  <a:spLocks/>
                </p:cNvSpPr>
                <p:nvPr/>
              </p:nvSpPr>
              <p:spPr bwMode="auto">
                <a:xfrm>
                  <a:off x="3497" y="3160"/>
                  <a:ext cx="2" cy="6"/>
                </a:xfrm>
                <a:custGeom>
                  <a:avLst/>
                  <a:gdLst>
                    <a:gd name="T0" fmla="*/ 2 w 4"/>
                    <a:gd name="T1" fmla="*/ 6 h 24"/>
                    <a:gd name="T2" fmla="*/ 0 w 4"/>
                    <a:gd name="T3" fmla="*/ 6 h 24"/>
                    <a:gd name="T4" fmla="*/ 0 w 4"/>
                    <a:gd name="T5" fmla="*/ 0 h 24"/>
                    <a:gd name="T6" fmla="*/ 2 w 4"/>
                    <a:gd name="T7" fmla="*/ 0 h 24"/>
                    <a:gd name="T8" fmla="*/ 2 w 4"/>
                    <a:gd name="T9" fmla="*/ 0 h 24"/>
                    <a:gd name="T10" fmla="*/ 2 w 4"/>
                    <a:gd name="T11" fmla="*/ 6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24">
                      <a:moveTo>
                        <a:pt x="4" y="24"/>
                      </a:move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412"/>
                <p:cNvSpPr>
                  <a:spLocks/>
                </p:cNvSpPr>
                <p:nvPr/>
              </p:nvSpPr>
              <p:spPr bwMode="auto">
                <a:xfrm>
                  <a:off x="3497" y="3150"/>
                  <a:ext cx="2" cy="10"/>
                </a:xfrm>
                <a:custGeom>
                  <a:avLst/>
                  <a:gdLst>
                    <a:gd name="T0" fmla="*/ 2 w 6"/>
                    <a:gd name="T1" fmla="*/ 10 h 39"/>
                    <a:gd name="T2" fmla="*/ 1 w 6"/>
                    <a:gd name="T3" fmla="*/ 10 h 39"/>
                    <a:gd name="T4" fmla="*/ 0 w 6"/>
                    <a:gd name="T5" fmla="*/ 0 h 39"/>
                    <a:gd name="T6" fmla="*/ 0 w 6"/>
                    <a:gd name="T7" fmla="*/ 0 h 39"/>
                    <a:gd name="T8" fmla="*/ 1 w 6"/>
                    <a:gd name="T9" fmla="*/ 0 h 39"/>
                    <a:gd name="T10" fmla="*/ 2 w 6"/>
                    <a:gd name="T11" fmla="*/ 10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39">
                      <a:moveTo>
                        <a:pt x="6" y="39"/>
                      </a:moveTo>
                      <a:lnTo>
                        <a:pt x="2" y="39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3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413"/>
                <p:cNvSpPr>
                  <a:spLocks/>
                </p:cNvSpPr>
                <p:nvPr/>
              </p:nvSpPr>
              <p:spPr bwMode="auto">
                <a:xfrm>
                  <a:off x="3496" y="3144"/>
                  <a:ext cx="2" cy="6"/>
                </a:xfrm>
                <a:custGeom>
                  <a:avLst/>
                  <a:gdLst>
                    <a:gd name="T0" fmla="*/ 2 w 5"/>
                    <a:gd name="T1" fmla="*/ 6 h 24"/>
                    <a:gd name="T2" fmla="*/ 0 w 5"/>
                    <a:gd name="T3" fmla="*/ 6 h 24"/>
                    <a:gd name="T4" fmla="*/ 0 w 5"/>
                    <a:gd name="T5" fmla="*/ 0 h 24"/>
                    <a:gd name="T6" fmla="*/ 0 w 5"/>
                    <a:gd name="T7" fmla="*/ 0 h 24"/>
                    <a:gd name="T8" fmla="*/ 2 w 5"/>
                    <a:gd name="T9" fmla="*/ 0 h 24"/>
                    <a:gd name="T10" fmla="*/ 2 w 5"/>
                    <a:gd name="T11" fmla="*/ 6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24">
                      <a:moveTo>
                        <a:pt x="5" y="24"/>
                      </a:moveTo>
                      <a:lnTo>
                        <a:pt x="1" y="2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5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414"/>
                <p:cNvSpPr>
                  <a:spLocks/>
                </p:cNvSpPr>
                <p:nvPr/>
              </p:nvSpPr>
              <p:spPr bwMode="auto">
                <a:xfrm>
                  <a:off x="3496" y="3132"/>
                  <a:ext cx="2" cy="12"/>
                </a:xfrm>
                <a:custGeom>
                  <a:avLst/>
                  <a:gdLst>
                    <a:gd name="T0" fmla="*/ 2 w 4"/>
                    <a:gd name="T1" fmla="*/ 12 h 48"/>
                    <a:gd name="T2" fmla="*/ 0 w 4"/>
                    <a:gd name="T3" fmla="*/ 12 h 48"/>
                    <a:gd name="T4" fmla="*/ 0 w 4"/>
                    <a:gd name="T5" fmla="*/ 0 h 48"/>
                    <a:gd name="T6" fmla="*/ 0 w 4"/>
                    <a:gd name="T7" fmla="*/ 0 h 48"/>
                    <a:gd name="T8" fmla="*/ 2 w 4"/>
                    <a:gd name="T9" fmla="*/ 0 h 48"/>
                    <a:gd name="T10" fmla="*/ 2 w 4"/>
                    <a:gd name="T11" fmla="*/ 12 h 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8">
                      <a:moveTo>
                        <a:pt x="4" y="48"/>
                      </a:moveTo>
                      <a:lnTo>
                        <a:pt x="0" y="48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4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415"/>
                <p:cNvSpPr>
                  <a:spLocks/>
                </p:cNvSpPr>
                <p:nvPr/>
              </p:nvSpPr>
              <p:spPr bwMode="auto">
                <a:xfrm>
                  <a:off x="3496" y="3126"/>
                  <a:ext cx="2" cy="6"/>
                </a:xfrm>
                <a:custGeom>
                  <a:avLst/>
                  <a:gdLst>
                    <a:gd name="T0" fmla="*/ 2 w 4"/>
                    <a:gd name="T1" fmla="*/ 6 h 24"/>
                    <a:gd name="T2" fmla="*/ 0 w 4"/>
                    <a:gd name="T3" fmla="*/ 6 h 24"/>
                    <a:gd name="T4" fmla="*/ 0 w 4"/>
                    <a:gd name="T5" fmla="*/ 0 h 24"/>
                    <a:gd name="T6" fmla="*/ 0 w 4"/>
                    <a:gd name="T7" fmla="*/ 0 h 24"/>
                    <a:gd name="T8" fmla="*/ 2 w 4"/>
                    <a:gd name="T9" fmla="*/ 0 h 24"/>
                    <a:gd name="T10" fmla="*/ 2 w 4"/>
                    <a:gd name="T11" fmla="*/ 6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24">
                      <a:moveTo>
                        <a:pt x="4" y="24"/>
                      </a:move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Freeform 416"/>
                <p:cNvSpPr>
                  <a:spLocks/>
                </p:cNvSpPr>
                <p:nvPr/>
              </p:nvSpPr>
              <p:spPr bwMode="auto">
                <a:xfrm>
                  <a:off x="3496" y="3121"/>
                  <a:ext cx="2" cy="5"/>
                </a:xfrm>
                <a:custGeom>
                  <a:avLst/>
                  <a:gdLst>
                    <a:gd name="T0" fmla="*/ 2 w 4"/>
                    <a:gd name="T1" fmla="*/ 5 h 23"/>
                    <a:gd name="T2" fmla="*/ 0 w 4"/>
                    <a:gd name="T3" fmla="*/ 5 h 23"/>
                    <a:gd name="T4" fmla="*/ 0 w 4"/>
                    <a:gd name="T5" fmla="*/ 0 h 23"/>
                    <a:gd name="T6" fmla="*/ 0 w 4"/>
                    <a:gd name="T7" fmla="*/ 0 h 23"/>
                    <a:gd name="T8" fmla="*/ 2 w 4"/>
                    <a:gd name="T9" fmla="*/ 0 h 23"/>
                    <a:gd name="T10" fmla="*/ 2 w 4"/>
                    <a:gd name="T11" fmla="*/ 5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23">
                      <a:moveTo>
                        <a:pt x="4" y="23"/>
                      </a:moveTo>
                      <a:lnTo>
                        <a:pt x="0" y="23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417"/>
                <p:cNvSpPr>
                  <a:spLocks/>
                </p:cNvSpPr>
                <p:nvPr/>
              </p:nvSpPr>
              <p:spPr bwMode="auto">
                <a:xfrm>
                  <a:off x="3496" y="3116"/>
                  <a:ext cx="2" cy="5"/>
                </a:xfrm>
                <a:custGeom>
                  <a:avLst/>
                  <a:gdLst>
                    <a:gd name="T0" fmla="*/ 2 w 5"/>
                    <a:gd name="T1" fmla="*/ 5 h 20"/>
                    <a:gd name="T2" fmla="*/ 0 w 5"/>
                    <a:gd name="T3" fmla="*/ 5 h 20"/>
                    <a:gd name="T4" fmla="*/ 0 w 5"/>
                    <a:gd name="T5" fmla="*/ 0 h 20"/>
                    <a:gd name="T6" fmla="*/ 0 w 5"/>
                    <a:gd name="T7" fmla="*/ 0 h 20"/>
                    <a:gd name="T8" fmla="*/ 2 w 5"/>
                    <a:gd name="T9" fmla="*/ 0 h 20"/>
                    <a:gd name="T10" fmla="*/ 2 w 5"/>
                    <a:gd name="T11" fmla="*/ 5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20">
                      <a:moveTo>
                        <a:pt x="4" y="20"/>
                      </a:moveTo>
                      <a:lnTo>
                        <a:pt x="0" y="20"/>
                      </a:lnTo>
                      <a:lnTo>
                        <a:pt x="1" y="0"/>
                      </a:lnTo>
                      <a:lnTo>
                        <a:pt x="5" y="0"/>
                      </a:lnTo>
                      <a:lnTo>
                        <a:pt x="4" y="2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418"/>
                <p:cNvSpPr>
                  <a:spLocks/>
                </p:cNvSpPr>
                <p:nvPr/>
              </p:nvSpPr>
              <p:spPr bwMode="auto">
                <a:xfrm>
                  <a:off x="3497" y="3111"/>
                  <a:ext cx="1" cy="5"/>
                </a:xfrm>
                <a:custGeom>
                  <a:avLst/>
                  <a:gdLst>
                    <a:gd name="T0" fmla="*/ 1 w 5"/>
                    <a:gd name="T1" fmla="*/ 5 h 19"/>
                    <a:gd name="T2" fmla="*/ 0 w 5"/>
                    <a:gd name="T3" fmla="*/ 5 h 19"/>
                    <a:gd name="T4" fmla="*/ 0 w 5"/>
                    <a:gd name="T5" fmla="*/ 0 h 19"/>
                    <a:gd name="T6" fmla="*/ 0 w 5"/>
                    <a:gd name="T7" fmla="*/ 0 h 19"/>
                    <a:gd name="T8" fmla="*/ 1 w 5"/>
                    <a:gd name="T9" fmla="*/ 1 h 19"/>
                    <a:gd name="T10" fmla="*/ 1 w 5"/>
                    <a:gd name="T11" fmla="*/ 5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9">
                      <a:moveTo>
                        <a:pt x="4" y="19"/>
                      </a:moveTo>
                      <a:lnTo>
                        <a:pt x="0" y="19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2"/>
                      </a:lnTo>
                      <a:lnTo>
                        <a:pt x="4" y="1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419"/>
                <p:cNvSpPr>
                  <a:spLocks/>
                </p:cNvSpPr>
                <p:nvPr/>
              </p:nvSpPr>
              <p:spPr bwMode="auto">
                <a:xfrm>
                  <a:off x="3497" y="3101"/>
                  <a:ext cx="6" cy="10"/>
                </a:xfrm>
                <a:custGeom>
                  <a:avLst/>
                  <a:gdLst>
                    <a:gd name="T0" fmla="*/ 1 w 16"/>
                    <a:gd name="T1" fmla="*/ 10 h 41"/>
                    <a:gd name="T2" fmla="*/ 0 w 16"/>
                    <a:gd name="T3" fmla="*/ 10 h 41"/>
                    <a:gd name="T4" fmla="*/ 5 w 16"/>
                    <a:gd name="T5" fmla="*/ 0 h 41"/>
                    <a:gd name="T6" fmla="*/ 5 w 16"/>
                    <a:gd name="T7" fmla="*/ 0 h 41"/>
                    <a:gd name="T8" fmla="*/ 6 w 16"/>
                    <a:gd name="T9" fmla="*/ 1 h 41"/>
                    <a:gd name="T10" fmla="*/ 1 w 16"/>
                    <a:gd name="T11" fmla="*/ 1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6" h="41">
                      <a:moveTo>
                        <a:pt x="3" y="41"/>
                      </a:moveTo>
                      <a:lnTo>
                        <a:pt x="0" y="39"/>
                      </a:lnTo>
                      <a:lnTo>
                        <a:pt x="13" y="0"/>
                      </a:lnTo>
                      <a:lnTo>
                        <a:pt x="16" y="3"/>
                      </a:lnTo>
                      <a:lnTo>
                        <a:pt x="3" y="4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Freeform 420"/>
                <p:cNvSpPr>
                  <a:spLocks/>
                </p:cNvSpPr>
                <p:nvPr/>
              </p:nvSpPr>
              <p:spPr bwMode="auto">
                <a:xfrm>
                  <a:off x="3502" y="3096"/>
                  <a:ext cx="4" cy="6"/>
                </a:xfrm>
                <a:custGeom>
                  <a:avLst/>
                  <a:gdLst>
                    <a:gd name="T0" fmla="*/ 1 w 14"/>
                    <a:gd name="T1" fmla="*/ 6 h 23"/>
                    <a:gd name="T2" fmla="*/ 0 w 14"/>
                    <a:gd name="T3" fmla="*/ 5 h 23"/>
                    <a:gd name="T4" fmla="*/ 3 w 14"/>
                    <a:gd name="T5" fmla="*/ 0 h 23"/>
                    <a:gd name="T6" fmla="*/ 4 w 14"/>
                    <a:gd name="T7" fmla="*/ 1 h 23"/>
                    <a:gd name="T8" fmla="*/ 4 w 14"/>
                    <a:gd name="T9" fmla="*/ 1 h 23"/>
                    <a:gd name="T10" fmla="*/ 1 w 14"/>
                    <a:gd name="T11" fmla="*/ 6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" h="23">
                      <a:moveTo>
                        <a:pt x="3" y="23"/>
                      </a:moveTo>
                      <a:lnTo>
                        <a:pt x="0" y="20"/>
                      </a:lnTo>
                      <a:lnTo>
                        <a:pt x="11" y="0"/>
                      </a:lnTo>
                      <a:lnTo>
                        <a:pt x="14" y="3"/>
                      </a:lnTo>
                      <a:lnTo>
                        <a:pt x="3" y="2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Freeform 421"/>
                <p:cNvSpPr>
                  <a:spLocks/>
                </p:cNvSpPr>
                <p:nvPr/>
              </p:nvSpPr>
              <p:spPr bwMode="auto">
                <a:xfrm>
                  <a:off x="3505" y="3096"/>
                  <a:ext cx="2" cy="1"/>
                </a:xfrm>
                <a:custGeom>
                  <a:avLst/>
                  <a:gdLst>
                    <a:gd name="T0" fmla="*/ 2 w 4"/>
                    <a:gd name="T1" fmla="*/ 1 h 4"/>
                    <a:gd name="T2" fmla="*/ 0 w 4"/>
                    <a:gd name="T3" fmla="*/ 0 h 4"/>
                    <a:gd name="T4" fmla="*/ 0 w 4"/>
                    <a:gd name="T5" fmla="*/ 0 h 4"/>
                    <a:gd name="T6" fmla="*/ 2 w 4"/>
                    <a:gd name="T7" fmla="*/ 0 h 4"/>
                    <a:gd name="T8" fmla="*/ 2 w 4"/>
                    <a:gd name="T9" fmla="*/ 0 h 4"/>
                    <a:gd name="T10" fmla="*/ 2 w 4"/>
                    <a:gd name="T11" fmla="*/ 1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3" y="4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422"/>
                <p:cNvSpPr>
                  <a:spLocks/>
                </p:cNvSpPr>
                <p:nvPr/>
              </p:nvSpPr>
              <p:spPr bwMode="auto">
                <a:xfrm>
                  <a:off x="3505" y="3092"/>
                  <a:ext cx="2" cy="4"/>
                </a:xfrm>
                <a:custGeom>
                  <a:avLst/>
                  <a:gdLst>
                    <a:gd name="T0" fmla="*/ 2 w 5"/>
                    <a:gd name="T1" fmla="*/ 4 h 14"/>
                    <a:gd name="T2" fmla="*/ 0 w 5"/>
                    <a:gd name="T3" fmla="*/ 4 h 14"/>
                    <a:gd name="T4" fmla="*/ 0 w 5"/>
                    <a:gd name="T5" fmla="*/ 1 h 14"/>
                    <a:gd name="T6" fmla="*/ 0 w 5"/>
                    <a:gd name="T7" fmla="*/ 0 h 14"/>
                    <a:gd name="T8" fmla="*/ 2 w 5"/>
                    <a:gd name="T9" fmla="*/ 1 h 14"/>
                    <a:gd name="T10" fmla="*/ 2 w 5"/>
                    <a:gd name="T11" fmla="*/ 4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lnTo>
                        <a:pt x="1" y="14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4" y="3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Freeform 423"/>
                <p:cNvSpPr>
                  <a:spLocks/>
                </p:cNvSpPr>
                <p:nvPr/>
              </p:nvSpPr>
              <p:spPr bwMode="auto">
                <a:xfrm>
                  <a:off x="3505" y="3087"/>
                  <a:ext cx="5" cy="6"/>
                </a:xfrm>
                <a:custGeom>
                  <a:avLst/>
                  <a:gdLst>
                    <a:gd name="T0" fmla="*/ 1 w 13"/>
                    <a:gd name="T1" fmla="*/ 6 h 22"/>
                    <a:gd name="T2" fmla="*/ 0 w 13"/>
                    <a:gd name="T3" fmla="*/ 5 h 22"/>
                    <a:gd name="T4" fmla="*/ 4 w 13"/>
                    <a:gd name="T5" fmla="*/ 0 h 22"/>
                    <a:gd name="T6" fmla="*/ 4 w 13"/>
                    <a:gd name="T7" fmla="*/ 0 h 22"/>
                    <a:gd name="T8" fmla="*/ 5 w 13"/>
                    <a:gd name="T9" fmla="*/ 1 h 22"/>
                    <a:gd name="T10" fmla="*/ 1 w 13"/>
                    <a:gd name="T11" fmla="*/ 6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22">
                      <a:moveTo>
                        <a:pt x="3" y="22"/>
                      </a:moveTo>
                      <a:lnTo>
                        <a:pt x="0" y="19"/>
                      </a:lnTo>
                      <a:lnTo>
                        <a:pt x="10" y="0"/>
                      </a:lnTo>
                      <a:lnTo>
                        <a:pt x="13" y="2"/>
                      </a:lnTo>
                      <a:lnTo>
                        <a:pt x="3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Freeform 424"/>
                <p:cNvSpPr>
                  <a:spLocks/>
                </p:cNvSpPr>
                <p:nvPr/>
              </p:nvSpPr>
              <p:spPr bwMode="auto">
                <a:xfrm>
                  <a:off x="3509" y="3080"/>
                  <a:ext cx="8" cy="8"/>
                </a:xfrm>
                <a:custGeom>
                  <a:avLst/>
                  <a:gdLst>
                    <a:gd name="T0" fmla="*/ 1 w 24"/>
                    <a:gd name="T1" fmla="*/ 8 h 32"/>
                    <a:gd name="T2" fmla="*/ 0 w 24"/>
                    <a:gd name="T3" fmla="*/ 8 h 32"/>
                    <a:gd name="T4" fmla="*/ 7 w 24"/>
                    <a:gd name="T5" fmla="*/ 0 h 32"/>
                    <a:gd name="T6" fmla="*/ 7 w 24"/>
                    <a:gd name="T7" fmla="*/ 1 h 32"/>
                    <a:gd name="T8" fmla="*/ 8 w 24"/>
                    <a:gd name="T9" fmla="*/ 1 h 32"/>
                    <a:gd name="T10" fmla="*/ 8 w 24"/>
                    <a:gd name="T11" fmla="*/ 1 h 32"/>
                    <a:gd name="T12" fmla="*/ 1 w 24"/>
                    <a:gd name="T13" fmla="*/ 8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4" h="32">
                      <a:moveTo>
                        <a:pt x="3" y="32"/>
                      </a:moveTo>
                      <a:lnTo>
                        <a:pt x="0" y="30"/>
                      </a:lnTo>
                      <a:lnTo>
                        <a:pt x="21" y="0"/>
                      </a:lnTo>
                      <a:lnTo>
                        <a:pt x="22" y="2"/>
                      </a:lnTo>
                      <a:lnTo>
                        <a:pt x="24" y="2"/>
                      </a:lnTo>
                      <a:lnTo>
                        <a:pt x="23" y="3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Freeform 425"/>
                <p:cNvSpPr>
                  <a:spLocks/>
                </p:cNvSpPr>
                <p:nvPr/>
              </p:nvSpPr>
              <p:spPr bwMode="auto">
                <a:xfrm>
                  <a:off x="3515" y="3080"/>
                  <a:ext cx="2" cy="1"/>
                </a:xfrm>
                <a:custGeom>
                  <a:avLst/>
                  <a:gdLst>
                    <a:gd name="T0" fmla="*/ 2 w 4"/>
                    <a:gd name="T1" fmla="*/ 1 h 2"/>
                    <a:gd name="T2" fmla="*/ 1 w 4"/>
                    <a:gd name="T3" fmla="*/ 1 h 2"/>
                    <a:gd name="T4" fmla="*/ 0 w 4"/>
                    <a:gd name="T5" fmla="*/ 1 h 2"/>
                    <a:gd name="T6" fmla="*/ 0 w 4"/>
                    <a:gd name="T7" fmla="*/ 0 h 2"/>
                    <a:gd name="T8" fmla="*/ 0 w 4"/>
                    <a:gd name="T9" fmla="*/ 0 h 2"/>
                    <a:gd name="T10" fmla="*/ 2 w 4"/>
                    <a:gd name="T11" fmla="*/ 0 h 2"/>
                    <a:gd name="T12" fmla="*/ 2 w 4"/>
                    <a:gd name="T13" fmla="*/ 1 h 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Freeform 426"/>
                <p:cNvSpPr>
                  <a:spLocks/>
                </p:cNvSpPr>
                <p:nvPr/>
              </p:nvSpPr>
              <p:spPr bwMode="auto">
                <a:xfrm>
                  <a:off x="3515" y="3078"/>
                  <a:ext cx="2" cy="2"/>
                </a:xfrm>
                <a:custGeom>
                  <a:avLst/>
                  <a:gdLst>
                    <a:gd name="T0" fmla="*/ 2 w 5"/>
                    <a:gd name="T1" fmla="*/ 2 h 8"/>
                    <a:gd name="T2" fmla="*/ 0 w 5"/>
                    <a:gd name="T3" fmla="*/ 2 h 8"/>
                    <a:gd name="T4" fmla="*/ 0 w 5"/>
                    <a:gd name="T5" fmla="*/ 1 h 8"/>
                    <a:gd name="T6" fmla="*/ 1 w 5"/>
                    <a:gd name="T7" fmla="*/ 0 h 8"/>
                    <a:gd name="T8" fmla="*/ 2 w 5"/>
                    <a:gd name="T9" fmla="*/ 1 h 8"/>
                    <a:gd name="T10" fmla="*/ 2 w 5"/>
                    <a:gd name="T11" fmla="*/ 2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4" y="8"/>
                      </a:moveTo>
                      <a:lnTo>
                        <a:pt x="0" y="8"/>
                      </a:lnTo>
                      <a:lnTo>
                        <a:pt x="1" y="2"/>
                      </a:lnTo>
                      <a:lnTo>
                        <a:pt x="2" y="0"/>
                      </a:lnTo>
                      <a:lnTo>
                        <a:pt x="5" y="3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Freeform 427"/>
                <p:cNvSpPr>
                  <a:spLocks/>
                </p:cNvSpPr>
                <p:nvPr/>
              </p:nvSpPr>
              <p:spPr bwMode="auto">
                <a:xfrm>
                  <a:off x="3516" y="3073"/>
                  <a:ext cx="8" cy="6"/>
                </a:xfrm>
                <a:custGeom>
                  <a:avLst/>
                  <a:gdLst>
                    <a:gd name="T0" fmla="*/ 1 w 25"/>
                    <a:gd name="T1" fmla="*/ 6 h 21"/>
                    <a:gd name="T2" fmla="*/ 0 w 25"/>
                    <a:gd name="T3" fmla="*/ 5 h 21"/>
                    <a:gd name="T4" fmla="*/ 7 w 25"/>
                    <a:gd name="T5" fmla="*/ 0 h 21"/>
                    <a:gd name="T6" fmla="*/ 8 w 25"/>
                    <a:gd name="T7" fmla="*/ 1 h 21"/>
                    <a:gd name="T8" fmla="*/ 8 w 25"/>
                    <a:gd name="T9" fmla="*/ 1 h 21"/>
                    <a:gd name="T10" fmla="*/ 1 w 25"/>
                    <a:gd name="T11" fmla="*/ 6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" h="21">
                      <a:moveTo>
                        <a:pt x="3" y="21"/>
                      </a:moveTo>
                      <a:lnTo>
                        <a:pt x="0" y="18"/>
                      </a:lnTo>
                      <a:lnTo>
                        <a:pt x="21" y="0"/>
                      </a:lnTo>
                      <a:lnTo>
                        <a:pt x="25" y="2"/>
                      </a:lnTo>
                      <a:lnTo>
                        <a:pt x="24" y="4"/>
                      </a:lnTo>
                      <a:lnTo>
                        <a:pt x="3" y="2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Freeform 428"/>
                <p:cNvSpPr>
                  <a:spLocks/>
                </p:cNvSpPr>
                <p:nvPr/>
              </p:nvSpPr>
              <p:spPr bwMode="auto">
                <a:xfrm>
                  <a:off x="3523" y="3067"/>
                  <a:ext cx="4" cy="7"/>
                </a:xfrm>
                <a:custGeom>
                  <a:avLst/>
                  <a:gdLst>
                    <a:gd name="T0" fmla="*/ 1 w 13"/>
                    <a:gd name="T1" fmla="*/ 7 h 27"/>
                    <a:gd name="T2" fmla="*/ 0 w 13"/>
                    <a:gd name="T3" fmla="*/ 6 h 27"/>
                    <a:gd name="T4" fmla="*/ 3 w 13"/>
                    <a:gd name="T5" fmla="*/ 0 h 27"/>
                    <a:gd name="T6" fmla="*/ 4 w 13"/>
                    <a:gd name="T7" fmla="*/ 0 h 27"/>
                    <a:gd name="T8" fmla="*/ 4 w 13"/>
                    <a:gd name="T9" fmla="*/ 1 h 27"/>
                    <a:gd name="T10" fmla="*/ 1 w 13"/>
                    <a:gd name="T11" fmla="*/ 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" h="27">
                      <a:moveTo>
                        <a:pt x="4" y="27"/>
                      </a:moveTo>
                      <a:lnTo>
                        <a:pt x="0" y="25"/>
                      </a:lnTo>
                      <a:lnTo>
                        <a:pt x="11" y="1"/>
                      </a:lnTo>
                      <a:lnTo>
                        <a:pt x="12" y="0"/>
                      </a:lnTo>
                      <a:lnTo>
                        <a:pt x="13" y="5"/>
                      </a:lnTo>
                      <a:lnTo>
                        <a:pt x="4" y="27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Freeform 429"/>
                <p:cNvSpPr>
                  <a:spLocks/>
                </p:cNvSpPr>
                <p:nvPr/>
              </p:nvSpPr>
              <p:spPr bwMode="auto">
                <a:xfrm>
                  <a:off x="3527" y="3066"/>
                  <a:ext cx="10" cy="2"/>
                </a:xfrm>
                <a:custGeom>
                  <a:avLst/>
                  <a:gdLst>
                    <a:gd name="T0" fmla="*/ 0 w 29"/>
                    <a:gd name="T1" fmla="*/ 2 h 9"/>
                    <a:gd name="T2" fmla="*/ 0 w 29"/>
                    <a:gd name="T3" fmla="*/ 1 h 9"/>
                    <a:gd name="T4" fmla="*/ 10 w 29"/>
                    <a:gd name="T5" fmla="*/ 0 h 9"/>
                    <a:gd name="T6" fmla="*/ 10 w 29"/>
                    <a:gd name="T7" fmla="*/ 0 h 9"/>
                    <a:gd name="T8" fmla="*/ 10 w 29"/>
                    <a:gd name="T9" fmla="*/ 1 h 9"/>
                    <a:gd name="T10" fmla="*/ 0 w 29"/>
                    <a:gd name="T11" fmla="*/ 2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9" h="9">
                      <a:moveTo>
                        <a:pt x="1" y="9"/>
                      </a:moveTo>
                      <a:lnTo>
                        <a:pt x="0" y="4"/>
                      </a:lnTo>
                      <a:lnTo>
                        <a:pt x="28" y="0"/>
                      </a:lnTo>
                      <a:lnTo>
                        <a:pt x="29" y="0"/>
                      </a:lnTo>
                      <a:lnTo>
                        <a:pt x="28" y="5"/>
                      </a:lnTo>
                      <a:lnTo>
                        <a:pt x="1" y="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Freeform 430"/>
                <p:cNvSpPr>
                  <a:spLocks/>
                </p:cNvSpPr>
                <p:nvPr/>
              </p:nvSpPr>
              <p:spPr bwMode="auto">
                <a:xfrm>
                  <a:off x="3536" y="3066"/>
                  <a:ext cx="44" cy="15"/>
                </a:xfrm>
                <a:custGeom>
                  <a:avLst/>
                  <a:gdLst>
                    <a:gd name="T0" fmla="*/ 0 w 131"/>
                    <a:gd name="T1" fmla="*/ 1 h 61"/>
                    <a:gd name="T2" fmla="*/ 0 w 131"/>
                    <a:gd name="T3" fmla="*/ 0 h 61"/>
                    <a:gd name="T4" fmla="*/ 44 w 131"/>
                    <a:gd name="T5" fmla="*/ 14 h 61"/>
                    <a:gd name="T6" fmla="*/ 44 w 131"/>
                    <a:gd name="T7" fmla="*/ 15 h 61"/>
                    <a:gd name="T8" fmla="*/ 44 w 131"/>
                    <a:gd name="T9" fmla="*/ 15 h 61"/>
                    <a:gd name="T10" fmla="*/ 0 w 131"/>
                    <a:gd name="T11" fmla="*/ 1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1" h="61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131" y="55"/>
                      </a:lnTo>
                      <a:lnTo>
                        <a:pt x="131" y="61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Freeform 431"/>
                <p:cNvSpPr>
                  <a:spLocks/>
                </p:cNvSpPr>
                <p:nvPr/>
              </p:nvSpPr>
              <p:spPr bwMode="auto">
                <a:xfrm>
                  <a:off x="3580" y="3080"/>
                  <a:ext cx="1" cy="1"/>
                </a:xfrm>
                <a:custGeom>
                  <a:avLst/>
                  <a:gdLst>
                    <a:gd name="T0" fmla="*/ 0 w 3"/>
                    <a:gd name="T1" fmla="*/ 1 h 6"/>
                    <a:gd name="T2" fmla="*/ 0 w 3"/>
                    <a:gd name="T3" fmla="*/ 0 h 6"/>
                    <a:gd name="T4" fmla="*/ 0 w 3"/>
                    <a:gd name="T5" fmla="*/ 0 h 6"/>
                    <a:gd name="T6" fmla="*/ 1 w 3"/>
                    <a:gd name="T7" fmla="*/ 1 h 6"/>
                    <a:gd name="T8" fmla="*/ 0 w 3"/>
                    <a:gd name="T9" fmla="*/ 1 h 6"/>
                    <a:gd name="T10" fmla="*/ 0 w 3"/>
                    <a:gd name="T11" fmla="*/ 1 h 6"/>
                    <a:gd name="T12" fmla="*/ 0 w 3"/>
                    <a:gd name="T13" fmla="*/ 1 h 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3"/>
                      </a:lnTo>
                      <a:lnTo>
                        <a:pt x="1" y="3"/>
                      </a:lnTo>
                      <a:lnTo>
                        <a:pt x="1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432"/>
                <p:cNvSpPr>
                  <a:spLocks/>
                </p:cNvSpPr>
                <p:nvPr/>
              </p:nvSpPr>
              <p:spPr bwMode="auto">
                <a:xfrm>
                  <a:off x="3580" y="3081"/>
                  <a:ext cx="1" cy="3"/>
                </a:xfrm>
                <a:custGeom>
                  <a:avLst/>
                  <a:gdLst>
                    <a:gd name="T0" fmla="*/ 0 w 5"/>
                    <a:gd name="T1" fmla="*/ 0 h 15"/>
                    <a:gd name="T2" fmla="*/ 0 w 5"/>
                    <a:gd name="T3" fmla="*/ 0 h 15"/>
                    <a:gd name="T4" fmla="*/ 1 w 5"/>
                    <a:gd name="T5" fmla="*/ 0 h 15"/>
                    <a:gd name="T6" fmla="*/ 1 w 5"/>
                    <a:gd name="T7" fmla="*/ 2 h 15"/>
                    <a:gd name="T8" fmla="*/ 0 w 5"/>
                    <a:gd name="T9" fmla="*/ 3 h 15"/>
                    <a:gd name="T10" fmla="*/ 0 w 5"/>
                    <a:gd name="T11" fmla="*/ 2 h 15"/>
                    <a:gd name="T12" fmla="*/ 0 w 5"/>
                    <a:gd name="T13" fmla="*/ 0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" h="15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5" y="11"/>
                      </a:lnTo>
                      <a:lnTo>
                        <a:pt x="2" y="15"/>
                      </a:lnTo>
                      <a:lnTo>
                        <a:pt x="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433"/>
                <p:cNvSpPr>
                  <a:spLocks/>
                </p:cNvSpPr>
                <p:nvPr/>
              </p:nvSpPr>
              <p:spPr bwMode="auto">
                <a:xfrm>
                  <a:off x="3580" y="3083"/>
                  <a:ext cx="2" cy="2"/>
                </a:xfrm>
                <a:custGeom>
                  <a:avLst/>
                  <a:gdLst>
                    <a:gd name="T0" fmla="*/ 0 w 4"/>
                    <a:gd name="T1" fmla="*/ 2 h 5"/>
                    <a:gd name="T2" fmla="*/ 2 w 4"/>
                    <a:gd name="T3" fmla="*/ 0 h 5"/>
                    <a:gd name="T4" fmla="*/ 2 w 4"/>
                    <a:gd name="T5" fmla="*/ 0 h 5"/>
                    <a:gd name="T6" fmla="*/ 2 w 4"/>
                    <a:gd name="T7" fmla="*/ 2 h 5"/>
                    <a:gd name="T8" fmla="*/ 1 w 4"/>
                    <a:gd name="T9" fmla="*/ 2 h 5"/>
                    <a:gd name="T10" fmla="*/ 0 w 4"/>
                    <a:gd name="T11" fmla="*/ 2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0" y="4"/>
                      </a:move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3" y="5"/>
                      </a:lnTo>
                      <a:lnTo>
                        <a:pt x="2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Freeform 434"/>
                <p:cNvSpPr>
                  <a:spLocks/>
                </p:cNvSpPr>
                <p:nvPr/>
              </p:nvSpPr>
              <p:spPr bwMode="auto">
                <a:xfrm>
                  <a:off x="3581" y="3083"/>
                  <a:ext cx="1" cy="2"/>
                </a:xfrm>
                <a:custGeom>
                  <a:avLst/>
                  <a:gdLst>
                    <a:gd name="T0" fmla="*/ 0 w 2"/>
                    <a:gd name="T1" fmla="*/ 2 h 5"/>
                    <a:gd name="T2" fmla="*/ 1 w 2"/>
                    <a:gd name="T3" fmla="*/ 0 h 5"/>
                    <a:gd name="T4" fmla="*/ 1 w 2"/>
                    <a:gd name="T5" fmla="*/ 0 h 5"/>
                    <a:gd name="T6" fmla="*/ 1 w 2"/>
                    <a:gd name="T7" fmla="*/ 0 h 5"/>
                    <a:gd name="T8" fmla="*/ 1 w 2"/>
                    <a:gd name="T9" fmla="*/ 2 h 5"/>
                    <a:gd name="T10" fmla="*/ 0 w 2"/>
                    <a:gd name="T11" fmla="*/ 2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Freeform 435"/>
                <p:cNvSpPr>
                  <a:spLocks/>
                </p:cNvSpPr>
                <p:nvPr/>
              </p:nvSpPr>
              <p:spPr bwMode="auto">
                <a:xfrm>
                  <a:off x="3582" y="3083"/>
                  <a:ext cx="1" cy="2"/>
                </a:xfrm>
                <a:custGeom>
                  <a:avLst/>
                  <a:gdLst>
                    <a:gd name="T0" fmla="*/ 0 w 2"/>
                    <a:gd name="T1" fmla="*/ 2 h 5"/>
                    <a:gd name="T2" fmla="*/ 0 w 2"/>
                    <a:gd name="T3" fmla="*/ 0 h 5"/>
                    <a:gd name="T4" fmla="*/ 1 w 2"/>
                    <a:gd name="T5" fmla="*/ 0 h 5"/>
                    <a:gd name="T6" fmla="*/ 1 w 2"/>
                    <a:gd name="T7" fmla="*/ 0 h 5"/>
                    <a:gd name="T8" fmla="*/ 1 w 2"/>
                    <a:gd name="T9" fmla="*/ 2 h 5"/>
                    <a:gd name="T10" fmla="*/ 0 w 2"/>
                    <a:gd name="T11" fmla="*/ 2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436"/>
                <p:cNvSpPr>
                  <a:spLocks/>
                </p:cNvSpPr>
                <p:nvPr/>
              </p:nvSpPr>
              <p:spPr bwMode="auto">
                <a:xfrm>
                  <a:off x="3583" y="3083"/>
                  <a:ext cx="2" cy="2"/>
                </a:xfrm>
                <a:custGeom>
                  <a:avLst/>
                  <a:gdLst>
                    <a:gd name="T0" fmla="*/ 0 w 7"/>
                    <a:gd name="T1" fmla="*/ 2 h 5"/>
                    <a:gd name="T2" fmla="*/ 0 w 7"/>
                    <a:gd name="T3" fmla="*/ 0 h 5"/>
                    <a:gd name="T4" fmla="*/ 1 w 7"/>
                    <a:gd name="T5" fmla="*/ 0 h 5"/>
                    <a:gd name="T6" fmla="*/ 2 w 7"/>
                    <a:gd name="T7" fmla="*/ 1 h 5"/>
                    <a:gd name="T8" fmla="*/ 1 w 7"/>
                    <a:gd name="T9" fmla="*/ 2 h 5"/>
                    <a:gd name="T10" fmla="*/ 0 w 7"/>
                    <a:gd name="T11" fmla="*/ 2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3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437"/>
                <p:cNvSpPr>
                  <a:spLocks/>
                </p:cNvSpPr>
                <p:nvPr/>
              </p:nvSpPr>
              <p:spPr bwMode="auto">
                <a:xfrm>
                  <a:off x="3584" y="3084"/>
                  <a:ext cx="1" cy="16"/>
                </a:xfrm>
                <a:custGeom>
                  <a:avLst/>
                  <a:gdLst>
                    <a:gd name="T0" fmla="*/ 0 w 5"/>
                    <a:gd name="T1" fmla="*/ 1 h 63"/>
                    <a:gd name="T2" fmla="*/ 1 w 5"/>
                    <a:gd name="T3" fmla="*/ 0 h 63"/>
                    <a:gd name="T4" fmla="*/ 1 w 5"/>
                    <a:gd name="T5" fmla="*/ 16 h 63"/>
                    <a:gd name="T6" fmla="*/ 1 w 5"/>
                    <a:gd name="T7" fmla="*/ 16 h 63"/>
                    <a:gd name="T8" fmla="*/ 0 w 5"/>
                    <a:gd name="T9" fmla="*/ 16 h 63"/>
                    <a:gd name="T10" fmla="*/ 0 w 5"/>
                    <a:gd name="T11" fmla="*/ 1 h 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63">
                      <a:moveTo>
                        <a:pt x="0" y="3"/>
                      </a:moveTo>
                      <a:lnTo>
                        <a:pt x="4" y="0"/>
                      </a:lnTo>
                      <a:lnTo>
                        <a:pt x="5" y="63"/>
                      </a:lnTo>
                      <a:lnTo>
                        <a:pt x="1" y="6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438"/>
                <p:cNvSpPr>
                  <a:spLocks/>
                </p:cNvSpPr>
                <p:nvPr/>
              </p:nvSpPr>
              <p:spPr bwMode="auto">
                <a:xfrm>
                  <a:off x="3584" y="3100"/>
                  <a:ext cx="1" cy="8"/>
                </a:xfrm>
                <a:custGeom>
                  <a:avLst/>
                  <a:gdLst>
                    <a:gd name="T0" fmla="*/ 0 w 4"/>
                    <a:gd name="T1" fmla="*/ 0 h 34"/>
                    <a:gd name="T2" fmla="*/ 1 w 4"/>
                    <a:gd name="T3" fmla="*/ 0 h 34"/>
                    <a:gd name="T4" fmla="*/ 1 w 4"/>
                    <a:gd name="T5" fmla="*/ 8 h 34"/>
                    <a:gd name="T6" fmla="*/ 0 w 4"/>
                    <a:gd name="T7" fmla="*/ 8 h 34"/>
                    <a:gd name="T8" fmla="*/ 0 w 4"/>
                    <a:gd name="T9" fmla="*/ 8 h 34"/>
                    <a:gd name="T10" fmla="*/ 0 w 4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" h="3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34"/>
                      </a:lnTo>
                      <a:lnTo>
                        <a:pt x="0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439"/>
                <p:cNvSpPr>
                  <a:spLocks/>
                </p:cNvSpPr>
                <p:nvPr/>
              </p:nvSpPr>
              <p:spPr bwMode="auto">
                <a:xfrm>
                  <a:off x="3584" y="3108"/>
                  <a:ext cx="2" cy="9"/>
                </a:xfrm>
                <a:custGeom>
                  <a:avLst/>
                  <a:gdLst>
                    <a:gd name="T0" fmla="*/ 0 w 6"/>
                    <a:gd name="T1" fmla="*/ 0 h 35"/>
                    <a:gd name="T2" fmla="*/ 1 w 6"/>
                    <a:gd name="T3" fmla="*/ 0 h 35"/>
                    <a:gd name="T4" fmla="*/ 2 w 6"/>
                    <a:gd name="T5" fmla="*/ 9 h 35"/>
                    <a:gd name="T6" fmla="*/ 2 w 6"/>
                    <a:gd name="T7" fmla="*/ 9 h 35"/>
                    <a:gd name="T8" fmla="*/ 1 w 6"/>
                    <a:gd name="T9" fmla="*/ 9 h 35"/>
                    <a:gd name="T10" fmla="*/ 0 w 6"/>
                    <a:gd name="T11" fmla="*/ 0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3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35"/>
                      </a:lnTo>
                      <a:lnTo>
                        <a:pt x="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Freeform 440"/>
                <p:cNvSpPr>
                  <a:spLocks/>
                </p:cNvSpPr>
                <p:nvPr/>
              </p:nvSpPr>
              <p:spPr bwMode="auto">
                <a:xfrm>
                  <a:off x="3585" y="3117"/>
                  <a:ext cx="1" cy="9"/>
                </a:xfrm>
                <a:custGeom>
                  <a:avLst/>
                  <a:gdLst>
                    <a:gd name="T0" fmla="*/ 0 w 5"/>
                    <a:gd name="T1" fmla="*/ 0 h 37"/>
                    <a:gd name="T2" fmla="*/ 1 w 5"/>
                    <a:gd name="T3" fmla="*/ 0 h 37"/>
                    <a:gd name="T4" fmla="*/ 1 w 5"/>
                    <a:gd name="T5" fmla="*/ 9 h 37"/>
                    <a:gd name="T6" fmla="*/ 0 w 5"/>
                    <a:gd name="T7" fmla="*/ 9 h 37"/>
                    <a:gd name="T8" fmla="*/ 0 w 5"/>
                    <a:gd name="T9" fmla="*/ 9 h 37"/>
                    <a:gd name="T10" fmla="*/ 0 w 5"/>
                    <a:gd name="T11" fmla="*/ 0 h 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37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37"/>
                      </a:lnTo>
                      <a:lnTo>
                        <a:pt x="1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Freeform 441"/>
                <p:cNvSpPr>
                  <a:spLocks/>
                </p:cNvSpPr>
                <p:nvPr/>
              </p:nvSpPr>
              <p:spPr bwMode="auto">
                <a:xfrm>
                  <a:off x="3585" y="3126"/>
                  <a:ext cx="2" cy="10"/>
                </a:xfrm>
                <a:custGeom>
                  <a:avLst/>
                  <a:gdLst>
                    <a:gd name="T0" fmla="*/ 0 w 6"/>
                    <a:gd name="T1" fmla="*/ 0 h 38"/>
                    <a:gd name="T2" fmla="*/ 1 w 6"/>
                    <a:gd name="T3" fmla="*/ 0 h 38"/>
                    <a:gd name="T4" fmla="*/ 2 w 6"/>
                    <a:gd name="T5" fmla="*/ 10 h 38"/>
                    <a:gd name="T6" fmla="*/ 2 w 6"/>
                    <a:gd name="T7" fmla="*/ 10 h 38"/>
                    <a:gd name="T8" fmla="*/ 1 w 6"/>
                    <a:gd name="T9" fmla="*/ 10 h 38"/>
                    <a:gd name="T10" fmla="*/ 0 w 6"/>
                    <a:gd name="T11" fmla="*/ 0 h 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3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38"/>
                      </a:lnTo>
                      <a:lnTo>
                        <a:pt x="2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Freeform 442"/>
                <p:cNvSpPr>
                  <a:spLocks/>
                </p:cNvSpPr>
                <p:nvPr/>
              </p:nvSpPr>
              <p:spPr bwMode="auto">
                <a:xfrm>
                  <a:off x="3586" y="3136"/>
                  <a:ext cx="1" cy="9"/>
                </a:xfrm>
                <a:custGeom>
                  <a:avLst/>
                  <a:gdLst>
                    <a:gd name="T0" fmla="*/ 0 w 5"/>
                    <a:gd name="T1" fmla="*/ 0 h 39"/>
                    <a:gd name="T2" fmla="*/ 1 w 5"/>
                    <a:gd name="T3" fmla="*/ 0 h 39"/>
                    <a:gd name="T4" fmla="*/ 1 w 5"/>
                    <a:gd name="T5" fmla="*/ 9 h 39"/>
                    <a:gd name="T6" fmla="*/ 0 w 5"/>
                    <a:gd name="T7" fmla="*/ 9 h 39"/>
                    <a:gd name="T8" fmla="*/ 0 w 5"/>
                    <a:gd name="T9" fmla="*/ 9 h 39"/>
                    <a:gd name="T10" fmla="*/ 0 w 5"/>
                    <a:gd name="T11" fmla="*/ 0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" h="3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39"/>
                      </a:lnTo>
                      <a:lnTo>
                        <a:pt x="1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Freeform 443"/>
                <p:cNvSpPr>
                  <a:spLocks/>
                </p:cNvSpPr>
                <p:nvPr/>
              </p:nvSpPr>
              <p:spPr bwMode="auto">
                <a:xfrm>
                  <a:off x="3586" y="3145"/>
                  <a:ext cx="2" cy="11"/>
                </a:xfrm>
                <a:custGeom>
                  <a:avLst/>
                  <a:gdLst>
                    <a:gd name="T0" fmla="*/ 0 w 6"/>
                    <a:gd name="T1" fmla="*/ 0 h 41"/>
                    <a:gd name="T2" fmla="*/ 1 w 6"/>
                    <a:gd name="T3" fmla="*/ 0 h 41"/>
                    <a:gd name="T4" fmla="*/ 2 w 6"/>
                    <a:gd name="T5" fmla="*/ 11 h 41"/>
                    <a:gd name="T6" fmla="*/ 2 w 6"/>
                    <a:gd name="T7" fmla="*/ 11 h 41"/>
                    <a:gd name="T8" fmla="*/ 1 w 6"/>
                    <a:gd name="T9" fmla="*/ 11 h 41"/>
                    <a:gd name="T10" fmla="*/ 0 w 6"/>
                    <a:gd name="T11" fmla="*/ 0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" h="4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41"/>
                      </a:lnTo>
                      <a:lnTo>
                        <a:pt x="2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Freeform 444"/>
                <p:cNvSpPr>
                  <a:spLocks/>
                </p:cNvSpPr>
                <p:nvPr/>
              </p:nvSpPr>
              <p:spPr bwMode="auto">
                <a:xfrm>
                  <a:off x="3587" y="3156"/>
                  <a:ext cx="2" cy="21"/>
                </a:xfrm>
                <a:custGeom>
                  <a:avLst/>
                  <a:gdLst>
                    <a:gd name="T0" fmla="*/ 0 w 8"/>
                    <a:gd name="T1" fmla="*/ 0 h 84"/>
                    <a:gd name="T2" fmla="*/ 1 w 8"/>
                    <a:gd name="T3" fmla="*/ 0 h 84"/>
                    <a:gd name="T4" fmla="*/ 2 w 8"/>
                    <a:gd name="T5" fmla="*/ 21 h 84"/>
                    <a:gd name="T6" fmla="*/ 2 w 8"/>
                    <a:gd name="T7" fmla="*/ 21 h 84"/>
                    <a:gd name="T8" fmla="*/ 1 w 8"/>
                    <a:gd name="T9" fmla="*/ 21 h 84"/>
                    <a:gd name="T10" fmla="*/ 0 w 8"/>
                    <a:gd name="T11" fmla="*/ 0 h 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" h="8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8" y="84"/>
                      </a:lnTo>
                      <a:lnTo>
                        <a:pt x="4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Freeform 445"/>
                <p:cNvSpPr>
                  <a:spLocks/>
                </p:cNvSpPr>
                <p:nvPr/>
              </p:nvSpPr>
              <p:spPr bwMode="auto">
                <a:xfrm>
                  <a:off x="3588" y="3177"/>
                  <a:ext cx="2" cy="21"/>
                </a:xfrm>
                <a:custGeom>
                  <a:avLst/>
                  <a:gdLst>
                    <a:gd name="T0" fmla="*/ 0 w 7"/>
                    <a:gd name="T1" fmla="*/ 0 h 85"/>
                    <a:gd name="T2" fmla="*/ 1 w 7"/>
                    <a:gd name="T3" fmla="*/ 0 h 85"/>
                    <a:gd name="T4" fmla="*/ 2 w 7"/>
                    <a:gd name="T5" fmla="*/ 21 h 85"/>
                    <a:gd name="T6" fmla="*/ 2 w 7"/>
                    <a:gd name="T7" fmla="*/ 21 h 85"/>
                    <a:gd name="T8" fmla="*/ 1 w 7"/>
                    <a:gd name="T9" fmla="*/ 21 h 85"/>
                    <a:gd name="T10" fmla="*/ 0 w 7"/>
                    <a:gd name="T11" fmla="*/ 0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85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85"/>
                      </a:lnTo>
                      <a:lnTo>
                        <a:pt x="3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Freeform 446"/>
                <p:cNvSpPr>
                  <a:spLocks/>
                </p:cNvSpPr>
                <p:nvPr/>
              </p:nvSpPr>
              <p:spPr bwMode="auto">
                <a:xfrm>
                  <a:off x="3589" y="3198"/>
                  <a:ext cx="2" cy="22"/>
                </a:xfrm>
                <a:custGeom>
                  <a:avLst/>
                  <a:gdLst>
                    <a:gd name="T0" fmla="*/ 0 w 7"/>
                    <a:gd name="T1" fmla="*/ 0 h 89"/>
                    <a:gd name="T2" fmla="*/ 1 w 7"/>
                    <a:gd name="T3" fmla="*/ 0 h 89"/>
                    <a:gd name="T4" fmla="*/ 2 w 7"/>
                    <a:gd name="T5" fmla="*/ 22 h 89"/>
                    <a:gd name="T6" fmla="*/ 2 w 7"/>
                    <a:gd name="T7" fmla="*/ 22 h 89"/>
                    <a:gd name="T8" fmla="*/ 1 w 7"/>
                    <a:gd name="T9" fmla="*/ 22 h 89"/>
                    <a:gd name="T10" fmla="*/ 0 w 7"/>
                    <a:gd name="T11" fmla="*/ 0 h 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8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89"/>
                      </a:lnTo>
                      <a:lnTo>
                        <a:pt x="3" y="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" name="Freeform 447"/>
              <p:cNvSpPr>
                <a:spLocks/>
              </p:cNvSpPr>
              <p:nvPr/>
            </p:nvSpPr>
            <p:spPr bwMode="auto">
              <a:xfrm>
                <a:off x="3585" y="3306"/>
                <a:ext cx="6" cy="18"/>
              </a:xfrm>
              <a:custGeom>
                <a:avLst/>
                <a:gdLst>
                  <a:gd name="T0" fmla="*/ 5 w 19"/>
                  <a:gd name="T1" fmla="*/ 0 h 72"/>
                  <a:gd name="T2" fmla="*/ 6 w 19"/>
                  <a:gd name="T3" fmla="*/ 0 h 72"/>
                  <a:gd name="T4" fmla="*/ 1 w 19"/>
                  <a:gd name="T5" fmla="*/ 18 h 72"/>
                  <a:gd name="T6" fmla="*/ 0 w 19"/>
                  <a:gd name="T7" fmla="*/ 18 h 72"/>
                  <a:gd name="T8" fmla="*/ 0 w 19"/>
                  <a:gd name="T9" fmla="*/ 18 h 72"/>
                  <a:gd name="T10" fmla="*/ 5 w 19"/>
                  <a:gd name="T11" fmla="*/ 0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72">
                    <a:moveTo>
                      <a:pt x="15" y="0"/>
                    </a:moveTo>
                    <a:lnTo>
                      <a:pt x="19" y="1"/>
                    </a:lnTo>
                    <a:lnTo>
                      <a:pt x="4" y="72"/>
                    </a:lnTo>
                    <a:lnTo>
                      <a:pt x="0" y="72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8"/>
              <p:cNvSpPr>
                <a:spLocks/>
              </p:cNvSpPr>
              <p:nvPr/>
            </p:nvSpPr>
            <p:spPr bwMode="auto">
              <a:xfrm>
                <a:off x="3570" y="3345"/>
                <a:ext cx="16" cy="21"/>
              </a:xfrm>
              <a:custGeom>
                <a:avLst/>
                <a:gdLst>
                  <a:gd name="T0" fmla="*/ 15 w 49"/>
                  <a:gd name="T1" fmla="*/ 0 h 84"/>
                  <a:gd name="T2" fmla="*/ 16 w 49"/>
                  <a:gd name="T3" fmla="*/ 1 h 84"/>
                  <a:gd name="T4" fmla="*/ 2 w 49"/>
                  <a:gd name="T5" fmla="*/ 21 h 84"/>
                  <a:gd name="T6" fmla="*/ 0 w 49"/>
                  <a:gd name="T7" fmla="*/ 21 h 84"/>
                  <a:gd name="T8" fmla="*/ 0 w 49"/>
                  <a:gd name="T9" fmla="*/ 20 h 84"/>
                  <a:gd name="T10" fmla="*/ 15 w 49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9" h="84">
                    <a:moveTo>
                      <a:pt x="45" y="0"/>
                    </a:moveTo>
                    <a:lnTo>
                      <a:pt x="49" y="2"/>
                    </a:lnTo>
                    <a:lnTo>
                      <a:pt x="5" y="84"/>
                    </a:lnTo>
                    <a:lnTo>
                      <a:pt x="0" y="82"/>
                    </a:lnTo>
                    <a:lnTo>
                      <a:pt x="1" y="81"/>
                    </a:lnTo>
                    <a:lnTo>
                      <a:pt x="4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49"/>
              <p:cNvSpPr>
                <a:spLocks/>
              </p:cNvSpPr>
              <p:nvPr/>
            </p:nvSpPr>
            <p:spPr bwMode="auto">
              <a:xfrm>
                <a:off x="3568" y="3366"/>
                <a:ext cx="4" cy="27"/>
              </a:xfrm>
              <a:custGeom>
                <a:avLst/>
                <a:gdLst>
                  <a:gd name="T0" fmla="*/ 2 w 10"/>
                  <a:gd name="T1" fmla="*/ 0 h 109"/>
                  <a:gd name="T2" fmla="*/ 4 w 10"/>
                  <a:gd name="T3" fmla="*/ 0 h 109"/>
                  <a:gd name="T4" fmla="*/ 2 w 10"/>
                  <a:gd name="T5" fmla="*/ 27 h 109"/>
                  <a:gd name="T6" fmla="*/ 1 w 10"/>
                  <a:gd name="T7" fmla="*/ 27 h 109"/>
                  <a:gd name="T8" fmla="*/ 0 w 10"/>
                  <a:gd name="T9" fmla="*/ 27 h 109"/>
                  <a:gd name="T10" fmla="*/ 2 w 10"/>
                  <a:gd name="T11" fmla="*/ 0 h 1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9">
                    <a:moveTo>
                      <a:pt x="5" y="0"/>
                    </a:moveTo>
                    <a:lnTo>
                      <a:pt x="10" y="2"/>
                    </a:lnTo>
                    <a:lnTo>
                      <a:pt x="4" y="108"/>
                    </a:lnTo>
                    <a:lnTo>
                      <a:pt x="3" y="109"/>
                    </a:lnTo>
                    <a:lnTo>
                      <a:pt x="0" y="107"/>
                    </a:lnTo>
                    <a:lnTo>
                      <a:pt x="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0"/>
              <p:cNvSpPr>
                <a:spLocks/>
              </p:cNvSpPr>
              <p:nvPr/>
            </p:nvSpPr>
            <p:spPr bwMode="auto">
              <a:xfrm>
                <a:off x="3560" y="3393"/>
                <a:ext cx="8" cy="8"/>
              </a:xfrm>
              <a:custGeom>
                <a:avLst/>
                <a:gdLst>
                  <a:gd name="T0" fmla="*/ 7 w 26"/>
                  <a:gd name="T1" fmla="*/ 0 h 29"/>
                  <a:gd name="T2" fmla="*/ 8 w 26"/>
                  <a:gd name="T3" fmla="*/ 1 h 29"/>
                  <a:gd name="T4" fmla="*/ 1 w 26"/>
                  <a:gd name="T5" fmla="*/ 8 h 29"/>
                  <a:gd name="T6" fmla="*/ 0 w 26"/>
                  <a:gd name="T7" fmla="*/ 7 h 29"/>
                  <a:gd name="T8" fmla="*/ 0 w 26"/>
                  <a:gd name="T9" fmla="*/ 7 h 29"/>
                  <a:gd name="T10" fmla="*/ 7 w 26"/>
                  <a:gd name="T11" fmla="*/ 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29">
                    <a:moveTo>
                      <a:pt x="24" y="0"/>
                    </a:moveTo>
                    <a:lnTo>
                      <a:pt x="26" y="2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51"/>
              <p:cNvSpPr>
                <a:spLocks/>
              </p:cNvSpPr>
              <p:nvPr/>
            </p:nvSpPr>
            <p:spPr bwMode="auto">
              <a:xfrm>
                <a:off x="3551" y="3400"/>
                <a:ext cx="9" cy="14"/>
              </a:xfrm>
              <a:custGeom>
                <a:avLst/>
                <a:gdLst>
                  <a:gd name="T0" fmla="*/ 8 w 29"/>
                  <a:gd name="T1" fmla="*/ 0 h 55"/>
                  <a:gd name="T2" fmla="*/ 9 w 29"/>
                  <a:gd name="T3" fmla="*/ 1 h 55"/>
                  <a:gd name="T4" fmla="*/ 1 w 29"/>
                  <a:gd name="T5" fmla="*/ 13 h 55"/>
                  <a:gd name="T6" fmla="*/ 1 w 29"/>
                  <a:gd name="T7" fmla="*/ 14 h 55"/>
                  <a:gd name="T8" fmla="*/ 0 w 29"/>
                  <a:gd name="T9" fmla="*/ 13 h 55"/>
                  <a:gd name="T10" fmla="*/ 8 w 29"/>
                  <a:gd name="T11" fmla="*/ 0 h 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" h="55">
                    <a:moveTo>
                      <a:pt x="27" y="0"/>
                    </a:moveTo>
                    <a:lnTo>
                      <a:pt x="29" y="3"/>
                    </a:lnTo>
                    <a:lnTo>
                      <a:pt x="3" y="53"/>
                    </a:lnTo>
                    <a:lnTo>
                      <a:pt x="2" y="55"/>
                    </a:lnTo>
                    <a:lnTo>
                      <a:pt x="0" y="51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452"/>
              <p:cNvSpPr>
                <a:spLocks/>
              </p:cNvSpPr>
              <p:nvPr/>
            </p:nvSpPr>
            <p:spPr bwMode="auto">
              <a:xfrm>
                <a:off x="3544" y="3413"/>
                <a:ext cx="6" cy="11"/>
              </a:xfrm>
              <a:custGeom>
                <a:avLst/>
                <a:gdLst>
                  <a:gd name="T0" fmla="*/ 5 w 17"/>
                  <a:gd name="T1" fmla="*/ 0 h 42"/>
                  <a:gd name="T2" fmla="*/ 6 w 17"/>
                  <a:gd name="T3" fmla="*/ 1 h 42"/>
                  <a:gd name="T4" fmla="*/ 1 w 17"/>
                  <a:gd name="T5" fmla="*/ 10 h 42"/>
                  <a:gd name="T6" fmla="*/ 1 w 17"/>
                  <a:gd name="T7" fmla="*/ 11 h 42"/>
                  <a:gd name="T8" fmla="*/ 0 w 17"/>
                  <a:gd name="T9" fmla="*/ 10 h 42"/>
                  <a:gd name="T10" fmla="*/ 5 w 17"/>
                  <a:gd name="T11" fmla="*/ 0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42">
                    <a:moveTo>
                      <a:pt x="15" y="0"/>
                    </a:moveTo>
                    <a:lnTo>
                      <a:pt x="17" y="3"/>
                    </a:lnTo>
                    <a:lnTo>
                      <a:pt x="3" y="40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453"/>
              <p:cNvSpPr>
                <a:spLocks/>
              </p:cNvSpPr>
              <p:nvPr/>
            </p:nvSpPr>
            <p:spPr bwMode="auto">
              <a:xfrm>
                <a:off x="3313" y="3024"/>
                <a:ext cx="114" cy="349"/>
              </a:xfrm>
              <a:custGeom>
                <a:avLst/>
                <a:gdLst>
                  <a:gd name="T0" fmla="*/ 55 w 342"/>
                  <a:gd name="T1" fmla="*/ 325 h 1397"/>
                  <a:gd name="T2" fmla="*/ 53 w 342"/>
                  <a:gd name="T3" fmla="*/ 263 h 1397"/>
                  <a:gd name="T4" fmla="*/ 64 w 342"/>
                  <a:gd name="T5" fmla="*/ 251 h 1397"/>
                  <a:gd name="T6" fmla="*/ 68 w 342"/>
                  <a:gd name="T7" fmla="*/ 246 h 1397"/>
                  <a:gd name="T8" fmla="*/ 61 w 342"/>
                  <a:gd name="T9" fmla="*/ 235 h 1397"/>
                  <a:gd name="T10" fmla="*/ 41 w 342"/>
                  <a:gd name="T11" fmla="*/ 213 h 1397"/>
                  <a:gd name="T12" fmla="*/ 39 w 342"/>
                  <a:gd name="T13" fmla="*/ 212 h 1397"/>
                  <a:gd name="T14" fmla="*/ 21 w 342"/>
                  <a:gd name="T15" fmla="*/ 178 h 1397"/>
                  <a:gd name="T16" fmla="*/ 17 w 342"/>
                  <a:gd name="T17" fmla="*/ 164 h 1397"/>
                  <a:gd name="T18" fmla="*/ 12 w 342"/>
                  <a:gd name="T19" fmla="*/ 134 h 1397"/>
                  <a:gd name="T20" fmla="*/ 10 w 342"/>
                  <a:gd name="T21" fmla="*/ 119 h 1397"/>
                  <a:gd name="T22" fmla="*/ 8 w 342"/>
                  <a:gd name="T23" fmla="*/ 106 h 1397"/>
                  <a:gd name="T24" fmla="*/ 7 w 342"/>
                  <a:gd name="T25" fmla="*/ 103 h 1397"/>
                  <a:gd name="T26" fmla="*/ 5 w 342"/>
                  <a:gd name="T27" fmla="*/ 93 h 1397"/>
                  <a:gd name="T28" fmla="*/ 3 w 342"/>
                  <a:gd name="T29" fmla="*/ 83 h 1397"/>
                  <a:gd name="T30" fmla="*/ 0 w 342"/>
                  <a:gd name="T31" fmla="*/ 59 h 1397"/>
                  <a:gd name="T32" fmla="*/ 4 w 342"/>
                  <a:gd name="T33" fmla="*/ 40 h 1397"/>
                  <a:gd name="T34" fmla="*/ 9 w 342"/>
                  <a:gd name="T35" fmla="*/ 35 h 1397"/>
                  <a:gd name="T36" fmla="*/ 13 w 342"/>
                  <a:gd name="T37" fmla="*/ 24 h 1397"/>
                  <a:gd name="T38" fmla="*/ 18 w 342"/>
                  <a:gd name="T39" fmla="*/ 18 h 1397"/>
                  <a:gd name="T40" fmla="*/ 25 w 342"/>
                  <a:gd name="T41" fmla="*/ 11 h 1397"/>
                  <a:gd name="T42" fmla="*/ 31 w 342"/>
                  <a:gd name="T43" fmla="*/ 1 h 1397"/>
                  <a:gd name="T44" fmla="*/ 36 w 342"/>
                  <a:gd name="T45" fmla="*/ 0 h 1397"/>
                  <a:gd name="T46" fmla="*/ 85 w 342"/>
                  <a:gd name="T47" fmla="*/ 26 h 1397"/>
                  <a:gd name="T48" fmla="*/ 91 w 342"/>
                  <a:gd name="T49" fmla="*/ 42 h 1397"/>
                  <a:gd name="T50" fmla="*/ 93 w 342"/>
                  <a:gd name="T51" fmla="*/ 53 h 1397"/>
                  <a:gd name="T52" fmla="*/ 110 w 342"/>
                  <a:gd name="T53" fmla="*/ 159 h 1397"/>
                  <a:gd name="T54" fmla="*/ 112 w 342"/>
                  <a:gd name="T55" fmla="*/ 176 h 1397"/>
                  <a:gd name="T56" fmla="*/ 114 w 342"/>
                  <a:gd name="T57" fmla="*/ 193 h 1397"/>
                  <a:gd name="T58" fmla="*/ 109 w 342"/>
                  <a:gd name="T59" fmla="*/ 205 h 1397"/>
                  <a:gd name="T60" fmla="*/ 108 w 342"/>
                  <a:gd name="T61" fmla="*/ 206 h 1397"/>
                  <a:gd name="T62" fmla="*/ 107 w 342"/>
                  <a:gd name="T63" fmla="*/ 207 h 1397"/>
                  <a:gd name="T64" fmla="*/ 96 w 342"/>
                  <a:gd name="T65" fmla="*/ 229 h 1397"/>
                  <a:gd name="T66" fmla="*/ 96 w 342"/>
                  <a:gd name="T67" fmla="*/ 241 h 1397"/>
                  <a:gd name="T68" fmla="*/ 104 w 342"/>
                  <a:gd name="T69" fmla="*/ 276 h 1397"/>
                  <a:gd name="T70" fmla="*/ 101 w 342"/>
                  <a:gd name="T71" fmla="*/ 322 h 1397"/>
                  <a:gd name="T72" fmla="*/ 96 w 342"/>
                  <a:gd name="T73" fmla="*/ 341 h 1397"/>
                  <a:gd name="T74" fmla="*/ 91 w 342"/>
                  <a:gd name="T75" fmla="*/ 343 h 1397"/>
                  <a:gd name="T76" fmla="*/ 89 w 342"/>
                  <a:gd name="T77" fmla="*/ 344 h 1397"/>
                  <a:gd name="T78" fmla="*/ 74 w 342"/>
                  <a:gd name="T79" fmla="*/ 349 h 1397"/>
                  <a:gd name="T80" fmla="*/ 57 w 342"/>
                  <a:gd name="T81" fmla="*/ 330 h 13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42" h="1397">
                    <a:moveTo>
                      <a:pt x="170" y="1322"/>
                    </a:moveTo>
                    <a:lnTo>
                      <a:pt x="166" y="1302"/>
                    </a:lnTo>
                    <a:lnTo>
                      <a:pt x="140" y="1085"/>
                    </a:lnTo>
                    <a:lnTo>
                      <a:pt x="160" y="1052"/>
                    </a:lnTo>
                    <a:lnTo>
                      <a:pt x="178" y="1014"/>
                    </a:lnTo>
                    <a:lnTo>
                      <a:pt x="192" y="1006"/>
                    </a:lnTo>
                    <a:lnTo>
                      <a:pt x="205" y="988"/>
                    </a:lnTo>
                    <a:lnTo>
                      <a:pt x="204" y="984"/>
                    </a:lnTo>
                    <a:lnTo>
                      <a:pt x="203" y="978"/>
                    </a:lnTo>
                    <a:lnTo>
                      <a:pt x="184" y="941"/>
                    </a:lnTo>
                    <a:lnTo>
                      <a:pt x="147" y="887"/>
                    </a:lnTo>
                    <a:lnTo>
                      <a:pt x="122" y="854"/>
                    </a:lnTo>
                    <a:lnTo>
                      <a:pt x="120" y="852"/>
                    </a:lnTo>
                    <a:lnTo>
                      <a:pt x="118" y="848"/>
                    </a:lnTo>
                    <a:lnTo>
                      <a:pt x="86" y="790"/>
                    </a:lnTo>
                    <a:lnTo>
                      <a:pt x="64" y="713"/>
                    </a:lnTo>
                    <a:lnTo>
                      <a:pt x="58" y="684"/>
                    </a:lnTo>
                    <a:lnTo>
                      <a:pt x="52" y="655"/>
                    </a:lnTo>
                    <a:lnTo>
                      <a:pt x="43" y="595"/>
                    </a:lnTo>
                    <a:lnTo>
                      <a:pt x="36" y="535"/>
                    </a:lnTo>
                    <a:lnTo>
                      <a:pt x="33" y="506"/>
                    </a:lnTo>
                    <a:lnTo>
                      <a:pt x="30" y="478"/>
                    </a:lnTo>
                    <a:lnTo>
                      <a:pt x="27" y="451"/>
                    </a:lnTo>
                    <a:lnTo>
                      <a:pt x="23" y="424"/>
                    </a:lnTo>
                    <a:lnTo>
                      <a:pt x="23" y="420"/>
                    </a:lnTo>
                    <a:lnTo>
                      <a:pt x="22" y="414"/>
                    </a:lnTo>
                    <a:lnTo>
                      <a:pt x="20" y="400"/>
                    </a:lnTo>
                    <a:lnTo>
                      <a:pt x="15" y="373"/>
                    </a:lnTo>
                    <a:lnTo>
                      <a:pt x="12" y="353"/>
                    </a:lnTo>
                    <a:lnTo>
                      <a:pt x="9" y="331"/>
                    </a:lnTo>
                    <a:lnTo>
                      <a:pt x="1" y="259"/>
                    </a:lnTo>
                    <a:lnTo>
                      <a:pt x="0" y="236"/>
                    </a:lnTo>
                    <a:lnTo>
                      <a:pt x="5" y="174"/>
                    </a:lnTo>
                    <a:lnTo>
                      <a:pt x="13" y="161"/>
                    </a:lnTo>
                    <a:lnTo>
                      <a:pt x="22" y="158"/>
                    </a:lnTo>
                    <a:lnTo>
                      <a:pt x="28" y="141"/>
                    </a:lnTo>
                    <a:lnTo>
                      <a:pt x="30" y="138"/>
                    </a:lnTo>
                    <a:lnTo>
                      <a:pt x="39" y="97"/>
                    </a:lnTo>
                    <a:lnTo>
                      <a:pt x="50" y="76"/>
                    </a:lnTo>
                    <a:lnTo>
                      <a:pt x="53" y="74"/>
                    </a:lnTo>
                    <a:lnTo>
                      <a:pt x="65" y="61"/>
                    </a:lnTo>
                    <a:lnTo>
                      <a:pt x="75" y="46"/>
                    </a:lnTo>
                    <a:lnTo>
                      <a:pt x="75" y="33"/>
                    </a:lnTo>
                    <a:lnTo>
                      <a:pt x="92" y="4"/>
                    </a:lnTo>
                    <a:lnTo>
                      <a:pt x="97" y="0"/>
                    </a:lnTo>
                    <a:lnTo>
                      <a:pt x="108" y="0"/>
                    </a:lnTo>
                    <a:lnTo>
                      <a:pt x="232" y="73"/>
                    </a:lnTo>
                    <a:lnTo>
                      <a:pt x="256" y="106"/>
                    </a:lnTo>
                    <a:lnTo>
                      <a:pt x="261" y="125"/>
                    </a:lnTo>
                    <a:lnTo>
                      <a:pt x="272" y="169"/>
                    </a:lnTo>
                    <a:lnTo>
                      <a:pt x="274" y="179"/>
                    </a:lnTo>
                    <a:lnTo>
                      <a:pt x="279" y="211"/>
                    </a:lnTo>
                    <a:lnTo>
                      <a:pt x="280" y="254"/>
                    </a:lnTo>
                    <a:lnTo>
                      <a:pt x="329" y="636"/>
                    </a:lnTo>
                    <a:lnTo>
                      <a:pt x="333" y="670"/>
                    </a:lnTo>
                    <a:lnTo>
                      <a:pt x="337" y="706"/>
                    </a:lnTo>
                    <a:lnTo>
                      <a:pt x="340" y="741"/>
                    </a:lnTo>
                    <a:lnTo>
                      <a:pt x="342" y="774"/>
                    </a:lnTo>
                    <a:lnTo>
                      <a:pt x="332" y="811"/>
                    </a:lnTo>
                    <a:lnTo>
                      <a:pt x="326" y="822"/>
                    </a:lnTo>
                    <a:lnTo>
                      <a:pt x="324" y="822"/>
                    </a:lnTo>
                    <a:lnTo>
                      <a:pt x="323" y="823"/>
                    </a:lnTo>
                    <a:lnTo>
                      <a:pt x="322" y="824"/>
                    </a:lnTo>
                    <a:lnTo>
                      <a:pt x="322" y="827"/>
                    </a:lnTo>
                    <a:lnTo>
                      <a:pt x="295" y="859"/>
                    </a:lnTo>
                    <a:lnTo>
                      <a:pt x="288" y="915"/>
                    </a:lnTo>
                    <a:lnTo>
                      <a:pt x="288" y="940"/>
                    </a:lnTo>
                    <a:lnTo>
                      <a:pt x="289" y="964"/>
                    </a:lnTo>
                    <a:lnTo>
                      <a:pt x="312" y="1074"/>
                    </a:lnTo>
                    <a:lnTo>
                      <a:pt x="313" y="1106"/>
                    </a:lnTo>
                    <a:lnTo>
                      <a:pt x="312" y="1174"/>
                    </a:lnTo>
                    <a:lnTo>
                      <a:pt x="304" y="1289"/>
                    </a:lnTo>
                    <a:lnTo>
                      <a:pt x="289" y="1361"/>
                    </a:lnTo>
                    <a:lnTo>
                      <a:pt x="289" y="1366"/>
                    </a:lnTo>
                    <a:lnTo>
                      <a:pt x="288" y="1370"/>
                    </a:lnTo>
                    <a:lnTo>
                      <a:pt x="272" y="1374"/>
                    </a:lnTo>
                    <a:lnTo>
                      <a:pt x="269" y="1375"/>
                    </a:lnTo>
                    <a:lnTo>
                      <a:pt x="268" y="1378"/>
                    </a:lnTo>
                    <a:lnTo>
                      <a:pt x="268" y="1389"/>
                    </a:lnTo>
                    <a:lnTo>
                      <a:pt x="223" y="1397"/>
                    </a:lnTo>
                    <a:lnTo>
                      <a:pt x="219" y="1394"/>
                    </a:lnTo>
                    <a:lnTo>
                      <a:pt x="170" y="13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454"/>
              <p:cNvSpPr>
                <a:spLocks/>
              </p:cNvSpPr>
              <p:nvPr/>
            </p:nvSpPr>
            <p:spPr bwMode="auto">
              <a:xfrm>
                <a:off x="3359" y="3295"/>
                <a:ext cx="10" cy="55"/>
              </a:xfrm>
              <a:custGeom>
                <a:avLst/>
                <a:gdLst>
                  <a:gd name="T0" fmla="*/ 10 w 30"/>
                  <a:gd name="T1" fmla="*/ 55 h 219"/>
                  <a:gd name="T2" fmla="*/ 9 w 30"/>
                  <a:gd name="T3" fmla="*/ 55 h 219"/>
                  <a:gd name="T4" fmla="*/ 0 w 30"/>
                  <a:gd name="T5" fmla="*/ 1 h 219"/>
                  <a:gd name="T6" fmla="*/ 0 w 30"/>
                  <a:gd name="T7" fmla="*/ 0 h 219"/>
                  <a:gd name="T8" fmla="*/ 1 w 30"/>
                  <a:gd name="T9" fmla="*/ 1 h 219"/>
                  <a:gd name="T10" fmla="*/ 10 w 30"/>
                  <a:gd name="T11" fmla="*/ 55 h 2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219">
                    <a:moveTo>
                      <a:pt x="30" y="219"/>
                    </a:moveTo>
                    <a:lnTo>
                      <a:pt x="26" y="219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3"/>
                    </a:lnTo>
                    <a:lnTo>
                      <a:pt x="30" y="21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455"/>
              <p:cNvSpPr>
                <a:spLocks/>
              </p:cNvSpPr>
              <p:nvPr/>
            </p:nvSpPr>
            <p:spPr bwMode="auto">
              <a:xfrm>
                <a:off x="3359" y="3287"/>
                <a:ext cx="8" cy="9"/>
              </a:xfrm>
              <a:custGeom>
                <a:avLst/>
                <a:gdLst>
                  <a:gd name="T0" fmla="*/ 1 w 23"/>
                  <a:gd name="T1" fmla="*/ 9 h 36"/>
                  <a:gd name="T2" fmla="*/ 0 w 23"/>
                  <a:gd name="T3" fmla="*/ 8 h 36"/>
                  <a:gd name="T4" fmla="*/ 7 w 23"/>
                  <a:gd name="T5" fmla="*/ 0 h 36"/>
                  <a:gd name="T6" fmla="*/ 8 w 23"/>
                  <a:gd name="T7" fmla="*/ 1 h 36"/>
                  <a:gd name="T8" fmla="*/ 8 w 23"/>
                  <a:gd name="T9" fmla="*/ 1 h 36"/>
                  <a:gd name="T10" fmla="*/ 1 w 23"/>
                  <a:gd name="T11" fmla="*/ 9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36">
                    <a:moveTo>
                      <a:pt x="3" y="36"/>
                    </a:moveTo>
                    <a:lnTo>
                      <a:pt x="0" y="33"/>
                    </a:lnTo>
                    <a:lnTo>
                      <a:pt x="20" y="0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3" y="36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456"/>
              <p:cNvSpPr>
                <a:spLocks/>
              </p:cNvSpPr>
              <p:nvPr/>
            </p:nvSpPr>
            <p:spPr bwMode="auto">
              <a:xfrm>
                <a:off x="3366" y="3277"/>
                <a:ext cx="6" cy="10"/>
              </a:xfrm>
              <a:custGeom>
                <a:avLst/>
                <a:gdLst>
                  <a:gd name="T0" fmla="*/ 1 w 20"/>
                  <a:gd name="T1" fmla="*/ 10 h 40"/>
                  <a:gd name="T2" fmla="*/ 0 w 20"/>
                  <a:gd name="T3" fmla="*/ 9 h 40"/>
                  <a:gd name="T4" fmla="*/ 5 w 20"/>
                  <a:gd name="T5" fmla="*/ 0 h 40"/>
                  <a:gd name="T6" fmla="*/ 5 w 20"/>
                  <a:gd name="T7" fmla="*/ 0 h 40"/>
                  <a:gd name="T8" fmla="*/ 6 w 20"/>
                  <a:gd name="T9" fmla="*/ 1 h 40"/>
                  <a:gd name="T10" fmla="*/ 1 w 20"/>
                  <a:gd name="T11" fmla="*/ 1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" h="40">
                    <a:moveTo>
                      <a:pt x="3" y="40"/>
                    </a:moveTo>
                    <a:lnTo>
                      <a:pt x="0" y="37"/>
                    </a:lnTo>
                    <a:lnTo>
                      <a:pt x="18" y="0"/>
                    </a:lnTo>
                    <a:lnTo>
                      <a:pt x="20" y="4"/>
                    </a:lnTo>
                    <a:lnTo>
                      <a:pt x="3" y="4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457"/>
              <p:cNvSpPr>
                <a:spLocks/>
              </p:cNvSpPr>
              <p:nvPr/>
            </p:nvSpPr>
            <p:spPr bwMode="auto">
              <a:xfrm>
                <a:off x="3376" y="3271"/>
                <a:ext cx="6" cy="5"/>
              </a:xfrm>
              <a:custGeom>
                <a:avLst/>
                <a:gdLst>
                  <a:gd name="T0" fmla="*/ 1 w 16"/>
                  <a:gd name="T1" fmla="*/ 5 h 20"/>
                  <a:gd name="T2" fmla="*/ 0 w 16"/>
                  <a:gd name="T3" fmla="*/ 4 h 20"/>
                  <a:gd name="T4" fmla="*/ 5 w 16"/>
                  <a:gd name="T5" fmla="*/ 0 h 20"/>
                  <a:gd name="T6" fmla="*/ 6 w 16"/>
                  <a:gd name="T7" fmla="*/ 0 h 20"/>
                  <a:gd name="T8" fmla="*/ 6 w 16"/>
                  <a:gd name="T9" fmla="*/ 0 h 20"/>
                  <a:gd name="T10" fmla="*/ 1 w 16"/>
                  <a:gd name="T11" fmla="*/ 5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20">
                    <a:moveTo>
                      <a:pt x="2" y="20"/>
                    </a:moveTo>
                    <a:lnTo>
                      <a:pt x="0" y="17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5" y="1"/>
                    </a:lnTo>
                    <a:lnTo>
                      <a:pt x="2" y="2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458"/>
              <p:cNvSpPr>
                <a:spLocks/>
              </p:cNvSpPr>
              <p:nvPr/>
            </p:nvSpPr>
            <p:spPr bwMode="auto">
              <a:xfrm>
                <a:off x="3374" y="3259"/>
                <a:ext cx="7" cy="10"/>
              </a:xfrm>
              <a:custGeom>
                <a:avLst/>
                <a:gdLst>
                  <a:gd name="T0" fmla="*/ 7 w 22"/>
                  <a:gd name="T1" fmla="*/ 9 h 40"/>
                  <a:gd name="T2" fmla="*/ 6 w 22"/>
                  <a:gd name="T3" fmla="*/ 10 h 40"/>
                  <a:gd name="T4" fmla="*/ 0 w 22"/>
                  <a:gd name="T5" fmla="*/ 1 h 40"/>
                  <a:gd name="T6" fmla="*/ 1 w 22"/>
                  <a:gd name="T7" fmla="*/ 0 h 40"/>
                  <a:gd name="T8" fmla="*/ 1 w 22"/>
                  <a:gd name="T9" fmla="*/ 0 h 40"/>
                  <a:gd name="T10" fmla="*/ 7 w 22"/>
                  <a:gd name="T11" fmla="*/ 9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" h="40">
                    <a:moveTo>
                      <a:pt x="22" y="37"/>
                    </a:moveTo>
                    <a:lnTo>
                      <a:pt x="19" y="4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22" y="3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459"/>
              <p:cNvSpPr>
                <a:spLocks/>
              </p:cNvSpPr>
              <p:nvPr/>
            </p:nvSpPr>
            <p:spPr bwMode="auto">
              <a:xfrm>
                <a:off x="3361" y="3245"/>
                <a:ext cx="13" cy="15"/>
              </a:xfrm>
              <a:custGeom>
                <a:avLst/>
                <a:gdLst>
                  <a:gd name="T0" fmla="*/ 13 w 39"/>
                  <a:gd name="T1" fmla="*/ 14 h 57"/>
                  <a:gd name="T2" fmla="*/ 12 w 39"/>
                  <a:gd name="T3" fmla="*/ 15 h 57"/>
                  <a:gd name="T4" fmla="*/ 0 w 39"/>
                  <a:gd name="T5" fmla="*/ 1 h 57"/>
                  <a:gd name="T6" fmla="*/ 1 w 39"/>
                  <a:gd name="T7" fmla="*/ 0 h 57"/>
                  <a:gd name="T8" fmla="*/ 1 w 39"/>
                  <a:gd name="T9" fmla="*/ 0 h 57"/>
                  <a:gd name="T10" fmla="*/ 13 w 39"/>
                  <a:gd name="T11" fmla="*/ 14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" h="57">
                    <a:moveTo>
                      <a:pt x="39" y="54"/>
                    </a:moveTo>
                    <a:lnTo>
                      <a:pt x="37" y="5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9" y="5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460"/>
              <p:cNvSpPr>
                <a:spLocks/>
              </p:cNvSpPr>
              <p:nvPr/>
            </p:nvSpPr>
            <p:spPr bwMode="auto">
              <a:xfrm>
                <a:off x="3353" y="3237"/>
                <a:ext cx="9" cy="9"/>
              </a:xfrm>
              <a:custGeom>
                <a:avLst/>
                <a:gdLst>
                  <a:gd name="T0" fmla="*/ 9 w 27"/>
                  <a:gd name="T1" fmla="*/ 9 h 36"/>
                  <a:gd name="T2" fmla="*/ 8 w 27"/>
                  <a:gd name="T3" fmla="*/ 9 h 36"/>
                  <a:gd name="T4" fmla="*/ 0 w 27"/>
                  <a:gd name="T5" fmla="*/ 1 h 36"/>
                  <a:gd name="T6" fmla="*/ 1 w 27"/>
                  <a:gd name="T7" fmla="*/ 0 h 36"/>
                  <a:gd name="T8" fmla="*/ 1 w 27"/>
                  <a:gd name="T9" fmla="*/ 0 h 36"/>
                  <a:gd name="T10" fmla="*/ 9 w 27"/>
                  <a:gd name="T11" fmla="*/ 9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36">
                    <a:moveTo>
                      <a:pt x="27" y="34"/>
                    </a:moveTo>
                    <a:lnTo>
                      <a:pt x="25" y="3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7" y="3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461"/>
              <p:cNvSpPr>
                <a:spLocks/>
              </p:cNvSpPr>
              <p:nvPr/>
            </p:nvSpPr>
            <p:spPr bwMode="auto">
              <a:xfrm>
                <a:off x="3341" y="3221"/>
                <a:ext cx="12" cy="15"/>
              </a:xfrm>
              <a:custGeom>
                <a:avLst/>
                <a:gdLst>
                  <a:gd name="T0" fmla="*/ 12 w 35"/>
                  <a:gd name="T1" fmla="*/ 14 h 61"/>
                  <a:gd name="T2" fmla="*/ 11 w 35"/>
                  <a:gd name="T3" fmla="*/ 15 h 61"/>
                  <a:gd name="T4" fmla="*/ 0 w 35"/>
                  <a:gd name="T5" fmla="*/ 0 h 61"/>
                  <a:gd name="T6" fmla="*/ 0 w 35"/>
                  <a:gd name="T7" fmla="*/ 0 h 61"/>
                  <a:gd name="T8" fmla="*/ 1 w 35"/>
                  <a:gd name="T9" fmla="*/ 0 h 61"/>
                  <a:gd name="T10" fmla="*/ 12 w 35"/>
                  <a:gd name="T11" fmla="*/ 14 h 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" h="61">
                    <a:moveTo>
                      <a:pt x="35" y="58"/>
                    </a:moveTo>
                    <a:lnTo>
                      <a:pt x="32" y="61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5" y="58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62"/>
              <p:cNvSpPr>
                <a:spLocks/>
              </p:cNvSpPr>
              <p:nvPr/>
            </p:nvSpPr>
            <p:spPr bwMode="auto">
              <a:xfrm>
                <a:off x="3333" y="3202"/>
                <a:ext cx="9" cy="20"/>
              </a:xfrm>
              <a:custGeom>
                <a:avLst/>
                <a:gdLst>
                  <a:gd name="T0" fmla="*/ 9 w 26"/>
                  <a:gd name="T1" fmla="*/ 19 h 78"/>
                  <a:gd name="T2" fmla="*/ 8 w 26"/>
                  <a:gd name="T3" fmla="*/ 20 h 78"/>
                  <a:gd name="T4" fmla="*/ 0 w 26"/>
                  <a:gd name="T5" fmla="*/ 0 h 78"/>
                  <a:gd name="T6" fmla="*/ 0 w 26"/>
                  <a:gd name="T7" fmla="*/ 0 h 78"/>
                  <a:gd name="T8" fmla="*/ 1 w 26"/>
                  <a:gd name="T9" fmla="*/ 0 h 78"/>
                  <a:gd name="T10" fmla="*/ 9 w 26"/>
                  <a:gd name="T11" fmla="*/ 19 h 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78">
                    <a:moveTo>
                      <a:pt x="26" y="76"/>
                    </a:moveTo>
                    <a:lnTo>
                      <a:pt x="23" y="78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26" y="76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63"/>
              <p:cNvSpPr>
                <a:spLocks/>
              </p:cNvSpPr>
              <p:nvPr/>
            </p:nvSpPr>
            <p:spPr bwMode="auto">
              <a:xfrm>
                <a:off x="3331" y="3195"/>
                <a:ext cx="4" cy="8"/>
              </a:xfrm>
              <a:custGeom>
                <a:avLst/>
                <a:gdLst>
                  <a:gd name="T0" fmla="*/ 4 w 10"/>
                  <a:gd name="T1" fmla="*/ 8 h 30"/>
                  <a:gd name="T2" fmla="*/ 2 w 10"/>
                  <a:gd name="T3" fmla="*/ 8 h 30"/>
                  <a:gd name="T4" fmla="*/ 0 w 10"/>
                  <a:gd name="T5" fmla="*/ 0 h 30"/>
                  <a:gd name="T6" fmla="*/ 0 w 10"/>
                  <a:gd name="T7" fmla="*/ 0 h 30"/>
                  <a:gd name="T8" fmla="*/ 2 w 10"/>
                  <a:gd name="T9" fmla="*/ 0 h 30"/>
                  <a:gd name="T10" fmla="*/ 4 w 10"/>
                  <a:gd name="T11" fmla="*/ 8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30">
                    <a:moveTo>
                      <a:pt x="10" y="29"/>
                    </a:moveTo>
                    <a:lnTo>
                      <a:pt x="6" y="30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10" y="2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464"/>
              <p:cNvSpPr>
                <a:spLocks/>
              </p:cNvSpPr>
              <p:nvPr/>
            </p:nvSpPr>
            <p:spPr bwMode="auto">
              <a:xfrm>
                <a:off x="3323" y="3150"/>
                <a:ext cx="2" cy="8"/>
              </a:xfrm>
              <a:custGeom>
                <a:avLst/>
                <a:gdLst>
                  <a:gd name="T0" fmla="*/ 2 w 7"/>
                  <a:gd name="T1" fmla="*/ 8 h 29"/>
                  <a:gd name="T2" fmla="*/ 1 w 7"/>
                  <a:gd name="T3" fmla="*/ 8 h 29"/>
                  <a:gd name="T4" fmla="*/ 0 w 7"/>
                  <a:gd name="T5" fmla="*/ 0 h 29"/>
                  <a:gd name="T6" fmla="*/ 1 w 7"/>
                  <a:gd name="T7" fmla="*/ 0 h 29"/>
                  <a:gd name="T8" fmla="*/ 1 w 7"/>
                  <a:gd name="T9" fmla="*/ 0 h 29"/>
                  <a:gd name="T10" fmla="*/ 2 w 7"/>
                  <a:gd name="T11" fmla="*/ 8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29">
                    <a:moveTo>
                      <a:pt x="7" y="29"/>
                    </a:moveTo>
                    <a:lnTo>
                      <a:pt x="3" y="29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2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465"/>
              <p:cNvSpPr>
                <a:spLocks/>
              </p:cNvSpPr>
              <p:nvPr/>
            </p:nvSpPr>
            <p:spPr bwMode="auto">
              <a:xfrm>
                <a:off x="3322" y="3143"/>
                <a:ext cx="2" cy="7"/>
              </a:xfrm>
              <a:custGeom>
                <a:avLst/>
                <a:gdLst>
                  <a:gd name="T0" fmla="*/ 2 w 7"/>
                  <a:gd name="T1" fmla="*/ 7 h 28"/>
                  <a:gd name="T2" fmla="*/ 1 w 7"/>
                  <a:gd name="T3" fmla="*/ 7 h 28"/>
                  <a:gd name="T4" fmla="*/ 0 w 7"/>
                  <a:gd name="T5" fmla="*/ 0 h 28"/>
                  <a:gd name="T6" fmla="*/ 1 w 7"/>
                  <a:gd name="T7" fmla="*/ 0 h 28"/>
                  <a:gd name="T8" fmla="*/ 1 w 7"/>
                  <a:gd name="T9" fmla="*/ 0 h 28"/>
                  <a:gd name="T10" fmla="*/ 2 w 7"/>
                  <a:gd name="T11" fmla="*/ 7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28">
                    <a:moveTo>
                      <a:pt x="7" y="28"/>
                    </a:moveTo>
                    <a:lnTo>
                      <a:pt x="3" y="2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28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466"/>
              <p:cNvSpPr>
                <a:spLocks/>
              </p:cNvSpPr>
              <p:nvPr/>
            </p:nvSpPr>
            <p:spPr bwMode="auto">
              <a:xfrm>
                <a:off x="3315" y="3107"/>
                <a:ext cx="2" cy="5"/>
              </a:xfrm>
              <a:custGeom>
                <a:avLst/>
                <a:gdLst>
                  <a:gd name="T0" fmla="*/ 2 w 7"/>
                  <a:gd name="T1" fmla="*/ 5 h 22"/>
                  <a:gd name="T2" fmla="*/ 1 w 7"/>
                  <a:gd name="T3" fmla="*/ 5 h 22"/>
                  <a:gd name="T4" fmla="*/ 0 w 7"/>
                  <a:gd name="T5" fmla="*/ 0 h 22"/>
                  <a:gd name="T6" fmla="*/ 0 w 7"/>
                  <a:gd name="T7" fmla="*/ 0 h 22"/>
                  <a:gd name="T8" fmla="*/ 1 w 7"/>
                  <a:gd name="T9" fmla="*/ 0 h 22"/>
                  <a:gd name="T10" fmla="*/ 2 w 7"/>
                  <a:gd name="T11" fmla="*/ 5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22">
                    <a:moveTo>
                      <a:pt x="7" y="22"/>
                    </a:moveTo>
                    <a:lnTo>
                      <a:pt x="3" y="22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2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467"/>
              <p:cNvSpPr>
                <a:spLocks/>
              </p:cNvSpPr>
              <p:nvPr/>
            </p:nvSpPr>
            <p:spPr bwMode="auto">
              <a:xfrm>
                <a:off x="3312" y="3089"/>
                <a:ext cx="4" cy="18"/>
              </a:xfrm>
              <a:custGeom>
                <a:avLst/>
                <a:gdLst>
                  <a:gd name="T0" fmla="*/ 4 w 12"/>
                  <a:gd name="T1" fmla="*/ 18 h 72"/>
                  <a:gd name="T2" fmla="*/ 3 w 12"/>
                  <a:gd name="T3" fmla="*/ 18 h 72"/>
                  <a:gd name="T4" fmla="*/ 0 w 12"/>
                  <a:gd name="T5" fmla="*/ 0 h 72"/>
                  <a:gd name="T6" fmla="*/ 0 w 12"/>
                  <a:gd name="T7" fmla="*/ 0 h 72"/>
                  <a:gd name="T8" fmla="*/ 1 w 12"/>
                  <a:gd name="T9" fmla="*/ 0 h 72"/>
                  <a:gd name="T10" fmla="*/ 4 w 12"/>
                  <a:gd name="T11" fmla="*/ 18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72">
                    <a:moveTo>
                      <a:pt x="12" y="72"/>
                    </a:moveTo>
                    <a:lnTo>
                      <a:pt x="8" y="72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2" y="7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468"/>
              <p:cNvSpPr>
                <a:spLocks/>
              </p:cNvSpPr>
              <p:nvPr/>
            </p:nvSpPr>
            <p:spPr bwMode="auto">
              <a:xfrm>
                <a:off x="3314" y="3063"/>
                <a:ext cx="3" cy="5"/>
              </a:xfrm>
              <a:custGeom>
                <a:avLst/>
                <a:gdLst>
                  <a:gd name="T0" fmla="*/ 1 w 10"/>
                  <a:gd name="T1" fmla="*/ 5 h 17"/>
                  <a:gd name="T2" fmla="*/ 0 w 10"/>
                  <a:gd name="T3" fmla="*/ 4 h 17"/>
                  <a:gd name="T4" fmla="*/ 2 w 10"/>
                  <a:gd name="T5" fmla="*/ 0 h 17"/>
                  <a:gd name="T6" fmla="*/ 3 w 10"/>
                  <a:gd name="T7" fmla="*/ 0 h 17"/>
                  <a:gd name="T8" fmla="*/ 3 w 10"/>
                  <a:gd name="T9" fmla="*/ 1 h 17"/>
                  <a:gd name="T10" fmla="*/ 1 w 10"/>
                  <a:gd name="T11" fmla="*/ 5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7">
                    <a:moveTo>
                      <a:pt x="3" y="17"/>
                    </a:moveTo>
                    <a:lnTo>
                      <a:pt x="0" y="15"/>
                    </a:lnTo>
                    <a:lnTo>
                      <a:pt x="8" y="1"/>
                    </a:lnTo>
                    <a:lnTo>
                      <a:pt x="9" y="0"/>
                    </a:lnTo>
                    <a:lnTo>
                      <a:pt x="10" y="5"/>
                    </a:lnTo>
                    <a:lnTo>
                      <a:pt x="3" y="17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469"/>
              <p:cNvSpPr>
                <a:spLocks/>
              </p:cNvSpPr>
              <p:nvPr/>
            </p:nvSpPr>
            <p:spPr bwMode="auto">
              <a:xfrm>
                <a:off x="3322" y="3048"/>
                <a:ext cx="4" cy="11"/>
              </a:xfrm>
              <a:custGeom>
                <a:avLst/>
                <a:gdLst>
                  <a:gd name="T0" fmla="*/ 1 w 12"/>
                  <a:gd name="T1" fmla="*/ 11 h 43"/>
                  <a:gd name="T2" fmla="*/ 0 w 12"/>
                  <a:gd name="T3" fmla="*/ 10 h 43"/>
                  <a:gd name="T4" fmla="*/ 3 w 12"/>
                  <a:gd name="T5" fmla="*/ 0 h 43"/>
                  <a:gd name="T6" fmla="*/ 3 w 12"/>
                  <a:gd name="T7" fmla="*/ 0 h 43"/>
                  <a:gd name="T8" fmla="*/ 4 w 12"/>
                  <a:gd name="T9" fmla="*/ 1 h 43"/>
                  <a:gd name="T10" fmla="*/ 1 w 12"/>
                  <a:gd name="T11" fmla="*/ 11 h 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43">
                    <a:moveTo>
                      <a:pt x="3" y="43"/>
                    </a:moveTo>
                    <a:lnTo>
                      <a:pt x="0" y="41"/>
                    </a:lnTo>
                    <a:lnTo>
                      <a:pt x="8" y="1"/>
                    </a:lnTo>
                    <a:lnTo>
                      <a:pt x="9" y="0"/>
                    </a:lnTo>
                    <a:lnTo>
                      <a:pt x="12" y="2"/>
                    </a:lnTo>
                    <a:lnTo>
                      <a:pt x="3" y="4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470"/>
              <p:cNvSpPr>
                <a:spLocks/>
              </p:cNvSpPr>
              <p:nvPr/>
            </p:nvSpPr>
            <p:spPr bwMode="auto">
              <a:xfrm>
                <a:off x="3337" y="3025"/>
                <a:ext cx="7" cy="8"/>
              </a:xfrm>
              <a:custGeom>
                <a:avLst/>
                <a:gdLst>
                  <a:gd name="T0" fmla="*/ 1 w 19"/>
                  <a:gd name="T1" fmla="*/ 8 h 32"/>
                  <a:gd name="T2" fmla="*/ 0 w 19"/>
                  <a:gd name="T3" fmla="*/ 7 h 32"/>
                  <a:gd name="T4" fmla="*/ 6 w 19"/>
                  <a:gd name="T5" fmla="*/ 0 h 32"/>
                  <a:gd name="T6" fmla="*/ 6 w 19"/>
                  <a:gd name="T7" fmla="*/ 0 h 32"/>
                  <a:gd name="T8" fmla="*/ 7 w 19"/>
                  <a:gd name="T9" fmla="*/ 1 h 32"/>
                  <a:gd name="T10" fmla="*/ 1 w 19"/>
                  <a:gd name="T11" fmla="*/ 8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32">
                    <a:moveTo>
                      <a:pt x="3" y="32"/>
                    </a:moveTo>
                    <a:lnTo>
                      <a:pt x="0" y="29"/>
                    </a:lnTo>
                    <a:lnTo>
                      <a:pt x="16" y="0"/>
                    </a:lnTo>
                    <a:lnTo>
                      <a:pt x="19" y="2"/>
                    </a:lnTo>
                    <a:lnTo>
                      <a:pt x="3" y="3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471"/>
              <p:cNvSpPr>
                <a:spLocks/>
              </p:cNvSpPr>
              <p:nvPr/>
            </p:nvSpPr>
            <p:spPr bwMode="auto">
              <a:xfrm>
                <a:off x="3349" y="3024"/>
                <a:ext cx="41" cy="19"/>
              </a:xfrm>
              <a:custGeom>
                <a:avLst/>
                <a:gdLst>
                  <a:gd name="T0" fmla="*/ 0 w 125"/>
                  <a:gd name="T1" fmla="*/ 1 h 77"/>
                  <a:gd name="T2" fmla="*/ 0 w 125"/>
                  <a:gd name="T3" fmla="*/ 0 h 77"/>
                  <a:gd name="T4" fmla="*/ 41 w 125"/>
                  <a:gd name="T5" fmla="*/ 18 h 77"/>
                  <a:gd name="T6" fmla="*/ 41 w 125"/>
                  <a:gd name="T7" fmla="*/ 18 h 77"/>
                  <a:gd name="T8" fmla="*/ 40 w 125"/>
                  <a:gd name="T9" fmla="*/ 19 h 77"/>
                  <a:gd name="T10" fmla="*/ 0 w 125"/>
                  <a:gd name="T11" fmla="*/ 1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5" h="77">
                    <a:moveTo>
                      <a:pt x="0" y="4"/>
                    </a:moveTo>
                    <a:lnTo>
                      <a:pt x="1" y="0"/>
                    </a:lnTo>
                    <a:lnTo>
                      <a:pt x="125" y="73"/>
                    </a:lnTo>
                    <a:lnTo>
                      <a:pt x="123" y="77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472"/>
              <p:cNvSpPr>
                <a:spLocks/>
              </p:cNvSpPr>
              <p:nvPr/>
            </p:nvSpPr>
            <p:spPr bwMode="auto">
              <a:xfrm>
                <a:off x="3390" y="3042"/>
                <a:ext cx="9" cy="9"/>
              </a:xfrm>
              <a:custGeom>
                <a:avLst/>
                <a:gdLst>
                  <a:gd name="T0" fmla="*/ 0 w 27"/>
                  <a:gd name="T1" fmla="*/ 1 h 36"/>
                  <a:gd name="T2" fmla="*/ 1 w 27"/>
                  <a:gd name="T3" fmla="*/ 0 h 36"/>
                  <a:gd name="T4" fmla="*/ 9 w 27"/>
                  <a:gd name="T5" fmla="*/ 8 h 36"/>
                  <a:gd name="T6" fmla="*/ 9 w 27"/>
                  <a:gd name="T7" fmla="*/ 9 h 36"/>
                  <a:gd name="T8" fmla="*/ 8 w 27"/>
                  <a:gd name="T9" fmla="*/ 9 h 36"/>
                  <a:gd name="T10" fmla="*/ 0 w 27"/>
                  <a:gd name="T11" fmla="*/ 1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36">
                    <a:moveTo>
                      <a:pt x="0" y="4"/>
                    </a:moveTo>
                    <a:lnTo>
                      <a:pt x="2" y="0"/>
                    </a:lnTo>
                    <a:lnTo>
                      <a:pt x="26" y="33"/>
                    </a:lnTo>
                    <a:lnTo>
                      <a:pt x="27" y="34"/>
                    </a:lnTo>
                    <a:lnTo>
                      <a:pt x="24" y="36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73"/>
              <p:cNvSpPr>
                <a:spLocks/>
              </p:cNvSpPr>
              <p:nvPr/>
            </p:nvSpPr>
            <p:spPr bwMode="auto">
              <a:xfrm>
                <a:off x="3399" y="3055"/>
                <a:ext cx="5" cy="11"/>
              </a:xfrm>
              <a:custGeom>
                <a:avLst/>
                <a:gdLst>
                  <a:gd name="T0" fmla="*/ 0 w 15"/>
                  <a:gd name="T1" fmla="*/ 0 h 45"/>
                  <a:gd name="T2" fmla="*/ 1 w 15"/>
                  <a:gd name="T3" fmla="*/ 0 h 45"/>
                  <a:gd name="T4" fmla="*/ 5 w 15"/>
                  <a:gd name="T5" fmla="*/ 11 h 45"/>
                  <a:gd name="T6" fmla="*/ 5 w 15"/>
                  <a:gd name="T7" fmla="*/ 11 h 45"/>
                  <a:gd name="T8" fmla="*/ 3 w 15"/>
                  <a:gd name="T9" fmla="*/ 11 h 45"/>
                  <a:gd name="T10" fmla="*/ 0 w 15"/>
                  <a:gd name="T11" fmla="*/ 0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45">
                    <a:moveTo>
                      <a:pt x="0" y="1"/>
                    </a:moveTo>
                    <a:lnTo>
                      <a:pt x="4" y="0"/>
                    </a:lnTo>
                    <a:lnTo>
                      <a:pt x="15" y="44"/>
                    </a:lnTo>
                    <a:lnTo>
                      <a:pt x="10" y="45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74"/>
              <p:cNvSpPr>
                <a:spLocks/>
              </p:cNvSpPr>
              <p:nvPr/>
            </p:nvSpPr>
            <p:spPr bwMode="auto">
              <a:xfrm>
                <a:off x="3402" y="3066"/>
                <a:ext cx="3" cy="3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0 h 12"/>
                  <a:gd name="T4" fmla="*/ 3 w 7"/>
                  <a:gd name="T5" fmla="*/ 3 h 12"/>
                  <a:gd name="T6" fmla="*/ 3 w 7"/>
                  <a:gd name="T7" fmla="*/ 3 h 12"/>
                  <a:gd name="T8" fmla="*/ 1 w 7"/>
                  <a:gd name="T9" fmla="*/ 3 h 12"/>
                  <a:gd name="T10" fmla="*/ 0 w 7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12">
                    <a:moveTo>
                      <a:pt x="0" y="1"/>
                    </a:moveTo>
                    <a:lnTo>
                      <a:pt x="5" y="0"/>
                    </a:lnTo>
                    <a:lnTo>
                      <a:pt x="7" y="10"/>
                    </a:lnTo>
                    <a:lnTo>
                      <a:pt x="3" y="12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75"/>
              <p:cNvSpPr>
                <a:spLocks/>
              </p:cNvSpPr>
              <p:nvPr/>
            </p:nvSpPr>
            <p:spPr bwMode="auto">
              <a:xfrm>
                <a:off x="3403" y="3069"/>
                <a:ext cx="3" cy="8"/>
              </a:xfrm>
              <a:custGeom>
                <a:avLst/>
                <a:gdLst>
                  <a:gd name="T0" fmla="*/ 0 w 9"/>
                  <a:gd name="T1" fmla="*/ 1 h 32"/>
                  <a:gd name="T2" fmla="*/ 1 w 9"/>
                  <a:gd name="T3" fmla="*/ 0 h 32"/>
                  <a:gd name="T4" fmla="*/ 3 w 9"/>
                  <a:gd name="T5" fmla="*/ 8 h 32"/>
                  <a:gd name="T6" fmla="*/ 3 w 9"/>
                  <a:gd name="T7" fmla="*/ 8 h 32"/>
                  <a:gd name="T8" fmla="*/ 2 w 9"/>
                  <a:gd name="T9" fmla="*/ 8 h 32"/>
                  <a:gd name="T10" fmla="*/ 0 w 9"/>
                  <a:gd name="T11" fmla="*/ 1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32">
                    <a:moveTo>
                      <a:pt x="0" y="2"/>
                    </a:moveTo>
                    <a:lnTo>
                      <a:pt x="4" y="0"/>
                    </a:lnTo>
                    <a:lnTo>
                      <a:pt x="9" y="32"/>
                    </a:lnTo>
                    <a:lnTo>
                      <a:pt x="5" y="32"/>
                    </a:lnTo>
                    <a:lnTo>
                      <a:pt x="0" y="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76"/>
              <p:cNvSpPr>
                <a:spLocks/>
              </p:cNvSpPr>
              <p:nvPr/>
            </p:nvSpPr>
            <p:spPr bwMode="auto">
              <a:xfrm>
                <a:off x="3405" y="3087"/>
                <a:ext cx="18" cy="96"/>
              </a:xfrm>
              <a:custGeom>
                <a:avLst/>
                <a:gdLst>
                  <a:gd name="T0" fmla="*/ 0 w 53"/>
                  <a:gd name="T1" fmla="*/ 0 h 382"/>
                  <a:gd name="T2" fmla="*/ 1 w 53"/>
                  <a:gd name="T3" fmla="*/ 0 h 382"/>
                  <a:gd name="T4" fmla="*/ 18 w 53"/>
                  <a:gd name="T5" fmla="*/ 96 h 382"/>
                  <a:gd name="T6" fmla="*/ 18 w 53"/>
                  <a:gd name="T7" fmla="*/ 96 h 382"/>
                  <a:gd name="T8" fmla="*/ 17 w 53"/>
                  <a:gd name="T9" fmla="*/ 96 h 382"/>
                  <a:gd name="T10" fmla="*/ 0 w 53"/>
                  <a:gd name="T11" fmla="*/ 0 h 3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3" h="382">
                    <a:moveTo>
                      <a:pt x="0" y="0"/>
                    </a:moveTo>
                    <a:lnTo>
                      <a:pt x="4" y="0"/>
                    </a:lnTo>
                    <a:lnTo>
                      <a:pt x="53" y="382"/>
                    </a:lnTo>
                    <a:lnTo>
                      <a:pt x="49" y="38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77"/>
              <p:cNvSpPr>
                <a:spLocks/>
              </p:cNvSpPr>
              <p:nvPr/>
            </p:nvSpPr>
            <p:spPr bwMode="auto">
              <a:xfrm>
                <a:off x="3425" y="3209"/>
                <a:ext cx="3" cy="9"/>
              </a:xfrm>
              <a:custGeom>
                <a:avLst/>
                <a:gdLst>
                  <a:gd name="T0" fmla="*/ 0 w 7"/>
                  <a:gd name="T1" fmla="*/ 0 h 34"/>
                  <a:gd name="T2" fmla="*/ 2 w 7"/>
                  <a:gd name="T3" fmla="*/ 0 h 34"/>
                  <a:gd name="T4" fmla="*/ 3 w 7"/>
                  <a:gd name="T5" fmla="*/ 9 h 34"/>
                  <a:gd name="T6" fmla="*/ 3 w 7"/>
                  <a:gd name="T7" fmla="*/ 9 h 34"/>
                  <a:gd name="T8" fmla="*/ 1 w 7"/>
                  <a:gd name="T9" fmla="*/ 9 h 34"/>
                  <a:gd name="T10" fmla="*/ 0 w 7"/>
                  <a:gd name="T11" fmla="*/ 0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" h="34">
                    <a:moveTo>
                      <a:pt x="0" y="0"/>
                    </a:moveTo>
                    <a:lnTo>
                      <a:pt x="4" y="0"/>
                    </a:lnTo>
                    <a:lnTo>
                      <a:pt x="7" y="33"/>
                    </a:lnTo>
                    <a:lnTo>
                      <a:pt x="7" y="34"/>
                    </a:lnTo>
                    <a:lnTo>
                      <a:pt x="2" y="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78"/>
              <p:cNvSpPr>
                <a:spLocks/>
              </p:cNvSpPr>
              <p:nvPr/>
            </p:nvSpPr>
            <p:spPr bwMode="auto">
              <a:xfrm>
                <a:off x="3423" y="3218"/>
                <a:ext cx="5" cy="9"/>
              </a:xfrm>
              <a:custGeom>
                <a:avLst/>
                <a:gdLst>
                  <a:gd name="T0" fmla="*/ 3 w 14"/>
                  <a:gd name="T1" fmla="*/ 0 h 39"/>
                  <a:gd name="T2" fmla="*/ 5 w 14"/>
                  <a:gd name="T3" fmla="*/ 0 h 39"/>
                  <a:gd name="T4" fmla="*/ 1 w 14"/>
                  <a:gd name="T5" fmla="*/ 9 h 39"/>
                  <a:gd name="T6" fmla="*/ 1 w 14"/>
                  <a:gd name="T7" fmla="*/ 9 h 39"/>
                  <a:gd name="T8" fmla="*/ 0 w 14"/>
                  <a:gd name="T9" fmla="*/ 8 h 39"/>
                  <a:gd name="T10" fmla="*/ 3 w 14"/>
                  <a:gd name="T11" fmla="*/ 0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" h="39">
                    <a:moveTo>
                      <a:pt x="9" y="0"/>
                    </a:moveTo>
                    <a:lnTo>
                      <a:pt x="14" y="1"/>
                    </a:lnTo>
                    <a:lnTo>
                      <a:pt x="3" y="39"/>
                    </a:lnTo>
                    <a:lnTo>
                      <a:pt x="0" y="36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79"/>
              <p:cNvSpPr>
                <a:spLocks/>
              </p:cNvSpPr>
              <p:nvPr/>
            </p:nvSpPr>
            <p:spPr bwMode="auto">
              <a:xfrm>
                <a:off x="3410" y="3230"/>
                <a:ext cx="10" cy="9"/>
              </a:xfrm>
              <a:custGeom>
                <a:avLst/>
                <a:gdLst>
                  <a:gd name="T0" fmla="*/ 9 w 30"/>
                  <a:gd name="T1" fmla="*/ 0 h 34"/>
                  <a:gd name="T2" fmla="*/ 10 w 30"/>
                  <a:gd name="T3" fmla="*/ 1 h 34"/>
                  <a:gd name="T4" fmla="*/ 1 w 30"/>
                  <a:gd name="T5" fmla="*/ 9 h 34"/>
                  <a:gd name="T6" fmla="*/ 0 w 30"/>
                  <a:gd name="T7" fmla="*/ 9 h 34"/>
                  <a:gd name="T8" fmla="*/ 0 w 30"/>
                  <a:gd name="T9" fmla="*/ 8 h 34"/>
                  <a:gd name="T10" fmla="*/ 9 w 30"/>
                  <a:gd name="T11" fmla="*/ 0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34">
                    <a:moveTo>
                      <a:pt x="27" y="0"/>
                    </a:moveTo>
                    <a:lnTo>
                      <a:pt x="30" y="2"/>
                    </a:lnTo>
                    <a:lnTo>
                      <a:pt x="4" y="34"/>
                    </a:lnTo>
                    <a:lnTo>
                      <a:pt x="0" y="33"/>
                    </a:lnTo>
                    <a:lnTo>
                      <a:pt x="1" y="32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80"/>
              <p:cNvSpPr>
                <a:spLocks/>
              </p:cNvSpPr>
              <p:nvPr/>
            </p:nvSpPr>
            <p:spPr bwMode="auto">
              <a:xfrm>
                <a:off x="3408" y="3239"/>
                <a:ext cx="4" cy="14"/>
              </a:xfrm>
              <a:custGeom>
                <a:avLst/>
                <a:gdLst>
                  <a:gd name="T0" fmla="*/ 3 w 11"/>
                  <a:gd name="T1" fmla="*/ 0 h 56"/>
                  <a:gd name="T2" fmla="*/ 4 w 11"/>
                  <a:gd name="T3" fmla="*/ 0 h 56"/>
                  <a:gd name="T4" fmla="*/ 1 w 11"/>
                  <a:gd name="T5" fmla="*/ 14 h 56"/>
                  <a:gd name="T6" fmla="*/ 0 w 11"/>
                  <a:gd name="T7" fmla="*/ 14 h 56"/>
                  <a:gd name="T8" fmla="*/ 0 w 11"/>
                  <a:gd name="T9" fmla="*/ 14 h 56"/>
                  <a:gd name="T10" fmla="*/ 3 w 11"/>
                  <a:gd name="T11" fmla="*/ 0 h 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56">
                    <a:moveTo>
                      <a:pt x="7" y="0"/>
                    </a:moveTo>
                    <a:lnTo>
                      <a:pt x="11" y="1"/>
                    </a:lnTo>
                    <a:lnTo>
                      <a:pt x="4" y="56"/>
                    </a:lnTo>
                    <a:lnTo>
                      <a:pt x="0" y="56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1"/>
              <p:cNvSpPr>
                <a:spLocks/>
              </p:cNvSpPr>
              <p:nvPr/>
            </p:nvSpPr>
            <p:spPr bwMode="auto">
              <a:xfrm>
                <a:off x="3408" y="3265"/>
                <a:ext cx="9" cy="28"/>
              </a:xfrm>
              <a:custGeom>
                <a:avLst/>
                <a:gdLst>
                  <a:gd name="T0" fmla="*/ 0 w 27"/>
                  <a:gd name="T1" fmla="*/ 0 h 110"/>
                  <a:gd name="T2" fmla="*/ 1 w 27"/>
                  <a:gd name="T3" fmla="*/ 0 h 110"/>
                  <a:gd name="T4" fmla="*/ 9 w 27"/>
                  <a:gd name="T5" fmla="*/ 28 h 110"/>
                  <a:gd name="T6" fmla="*/ 9 w 27"/>
                  <a:gd name="T7" fmla="*/ 28 h 110"/>
                  <a:gd name="T8" fmla="*/ 8 w 27"/>
                  <a:gd name="T9" fmla="*/ 28 h 110"/>
                  <a:gd name="T10" fmla="*/ 0 w 27"/>
                  <a:gd name="T11" fmla="*/ 0 h 1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110">
                    <a:moveTo>
                      <a:pt x="0" y="1"/>
                    </a:moveTo>
                    <a:lnTo>
                      <a:pt x="4" y="0"/>
                    </a:lnTo>
                    <a:lnTo>
                      <a:pt x="27" y="110"/>
                    </a:lnTo>
                    <a:lnTo>
                      <a:pt x="23" y="11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82"/>
              <p:cNvSpPr>
                <a:spLocks/>
              </p:cNvSpPr>
              <p:nvPr/>
            </p:nvSpPr>
            <p:spPr bwMode="auto">
              <a:xfrm>
                <a:off x="3408" y="3346"/>
                <a:ext cx="7" cy="18"/>
              </a:xfrm>
              <a:custGeom>
                <a:avLst/>
                <a:gdLst>
                  <a:gd name="T0" fmla="*/ 6 w 19"/>
                  <a:gd name="T1" fmla="*/ 0 h 72"/>
                  <a:gd name="T2" fmla="*/ 7 w 19"/>
                  <a:gd name="T3" fmla="*/ 0 h 72"/>
                  <a:gd name="T4" fmla="*/ 1 w 19"/>
                  <a:gd name="T5" fmla="*/ 18 h 72"/>
                  <a:gd name="T6" fmla="*/ 0 w 19"/>
                  <a:gd name="T7" fmla="*/ 18 h 72"/>
                  <a:gd name="T8" fmla="*/ 0 w 19"/>
                  <a:gd name="T9" fmla="*/ 18 h 72"/>
                  <a:gd name="T10" fmla="*/ 6 w 19"/>
                  <a:gd name="T11" fmla="*/ 0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72">
                    <a:moveTo>
                      <a:pt x="15" y="0"/>
                    </a:moveTo>
                    <a:lnTo>
                      <a:pt x="19" y="1"/>
                    </a:lnTo>
                    <a:lnTo>
                      <a:pt x="4" y="72"/>
                    </a:lnTo>
                    <a:lnTo>
                      <a:pt x="0" y="72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483"/>
              <p:cNvSpPr>
                <a:spLocks/>
              </p:cNvSpPr>
              <p:nvPr/>
            </p:nvSpPr>
            <p:spPr bwMode="auto">
              <a:xfrm>
                <a:off x="3387" y="3371"/>
                <a:ext cx="15" cy="3"/>
              </a:xfrm>
              <a:custGeom>
                <a:avLst/>
                <a:gdLst>
                  <a:gd name="T0" fmla="*/ 14 w 46"/>
                  <a:gd name="T1" fmla="*/ 0 h 12"/>
                  <a:gd name="T2" fmla="*/ 15 w 46"/>
                  <a:gd name="T3" fmla="*/ 1 h 12"/>
                  <a:gd name="T4" fmla="*/ 0 w 46"/>
                  <a:gd name="T5" fmla="*/ 3 h 12"/>
                  <a:gd name="T6" fmla="*/ 0 w 46"/>
                  <a:gd name="T7" fmla="*/ 3 h 12"/>
                  <a:gd name="T8" fmla="*/ 0 w 46"/>
                  <a:gd name="T9" fmla="*/ 2 h 12"/>
                  <a:gd name="T10" fmla="*/ 14 w 46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6" h="12">
                    <a:moveTo>
                      <a:pt x="44" y="0"/>
                    </a:moveTo>
                    <a:lnTo>
                      <a:pt x="46" y="4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44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484"/>
              <p:cNvSpPr>
                <a:spLocks/>
              </p:cNvSpPr>
              <p:nvPr/>
            </p:nvSpPr>
            <p:spPr bwMode="auto">
              <a:xfrm>
                <a:off x="3369" y="3354"/>
                <a:ext cx="17" cy="19"/>
              </a:xfrm>
              <a:custGeom>
                <a:avLst/>
                <a:gdLst>
                  <a:gd name="T0" fmla="*/ 17 w 52"/>
                  <a:gd name="T1" fmla="*/ 18 h 74"/>
                  <a:gd name="T2" fmla="*/ 16 w 52"/>
                  <a:gd name="T3" fmla="*/ 19 h 74"/>
                  <a:gd name="T4" fmla="*/ 0 w 52"/>
                  <a:gd name="T5" fmla="*/ 1 h 74"/>
                  <a:gd name="T6" fmla="*/ 0 w 52"/>
                  <a:gd name="T7" fmla="*/ 1 h 74"/>
                  <a:gd name="T8" fmla="*/ 1 w 52"/>
                  <a:gd name="T9" fmla="*/ 0 h 74"/>
                  <a:gd name="T10" fmla="*/ 17 w 52"/>
                  <a:gd name="T11" fmla="*/ 18 h 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74">
                    <a:moveTo>
                      <a:pt x="52" y="72"/>
                    </a:moveTo>
                    <a:lnTo>
                      <a:pt x="50" y="7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52" y="7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68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Octal Number System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1800" y="1089025"/>
            <a:ext cx="8280400" cy="4044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Base = 8 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8 digits { 0, 1, 2, 3, 4, 5, 6, 7 }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Weights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Weight = (</a:t>
            </a:r>
            <a:r>
              <a:rPr lang="en-US" sz="2000" i="1" dirty="0" smtClean="0">
                <a:sym typeface="Wingdings" panose="05000000000000000000" pitchFamily="2" charset="2"/>
              </a:rPr>
              <a:t>Base) </a:t>
            </a:r>
            <a:r>
              <a:rPr lang="en-US" sz="2000" i="1" baseline="50000" dirty="0" smtClean="0">
                <a:sym typeface="Wingdings" panose="05000000000000000000" pitchFamily="2" charset="2"/>
              </a:rPr>
              <a:t>Position</a:t>
            </a:r>
            <a:endParaRPr lang="en-US" sz="2000" i="1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Sum of “</a:t>
            </a:r>
            <a:r>
              <a:rPr lang="en-US" sz="2000" i="1" dirty="0" smtClean="0">
                <a:sym typeface="Wingdings" panose="05000000000000000000" pitchFamily="2" charset="2"/>
              </a:rPr>
              <a:t>Digit</a:t>
            </a:r>
            <a:r>
              <a:rPr lang="en-US" sz="2000" dirty="0" smtClean="0">
                <a:sym typeface="Wingdings" panose="05000000000000000000" pitchFamily="2" charset="2"/>
              </a:rPr>
              <a:t> x </a:t>
            </a:r>
            <a:r>
              <a:rPr lang="en-US" sz="2000" i="1" dirty="0" smtClean="0">
                <a:sym typeface="Wingdings" panose="05000000000000000000" pitchFamily="2" charset="2"/>
              </a:rPr>
              <a:t>Weight</a:t>
            </a:r>
            <a:r>
              <a:rPr lang="en-US" sz="200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Formal Notation</a:t>
            </a:r>
            <a:endParaRPr lang="en-US" sz="2400" dirty="0" smtClean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5729288" y="2374900"/>
            <a:ext cx="3062287" cy="1233488"/>
            <a:chOff x="3609" y="1496"/>
            <a:chExt cx="1929" cy="77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1/8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1/64</a:t>
              </a:r>
            </a:p>
          </p:txBody>
        </p:sp>
      </p:grp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8324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37222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9119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81208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835183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5472113" y="3789363"/>
            <a:ext cx="3600450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000" b="1" u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2000" b="1" i="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i="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b="1" i="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i="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000" b="1" i="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i="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sz="2000" b="1" i="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000" b="1" i="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000" b="1" i="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b="1" u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b="1" i="0" u="none" baseline="50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2000" b="1" i="0" u="none" baseline="50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400" b="1" i="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=(330.9375)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b="1" i="0" u="none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6551613" y="4868863"/>
            <a:ext cx="197961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r>
              <a:rPr 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r>
              <a:rPr 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0" u="none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67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/>
              <a:t>Binary </a:t>
            </a:r>
            <a:r>
              <a:rPr lang="fr-FR" sz="3200" b="1" dirty="0" err="1"/>
              <a:t>Number</a:t>
            </a:r>
            <a:r>
              <a:rPr lang="fr-FR" sz="3200" b="1" dirty="0"/>
              <a:t> System</a:t>
            </a:r>
            <a:endParaRPr lang="en-US" sz="3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1800" y="1089025"/>
            <a:ext cx="8280400" cy="54213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Base = 2 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2 digits { 0, 1 }, called </a:t>
            </a:r>
            <a:r>
              <a:rPr lang="en-US" sz="1800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b</a:t>
            </a:r>
            <a:r>
              <a:rPr lang="en-US" sz="2000" dirty="0" smtClean="0">
                <a:sym typeface="Wingdings" panose="05000000000000000000" pitchFamily="2" charset="2"/>
              </a:rPr>
              <a:t>inary dig</a:t>
            </a:r>
            <a:r>
              <a:rPr lang="en-US" sz="1800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its</a:t>
            </a:r>
            <a:r>
              <a:rPr lang="en-US" sz="2000" dirty="0" smtClean="0">
                <a:sym typeface="Wingdings" panose="05000000000000000000" pitchFamily="2" charset="2"/>
              </a:rPr>
              <a:t> or “</a:t>
            </a:r>
            <a:r>
              <a:rPr lang="en-US" sz="2000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bits</a:t>
            </a:r>
            <a:r>
              <a:rPr lang="en-US" sz="200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Weights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Weight = (</a:t>
            </a:r>
            <a:r>
              <a:rPr lang="en-US" sz="2000" i="1" dirty="0" smtClean="0">
                <a:sym typeface="Wingdings" panose="05000000000000000000" pitchFamily="2" charset="2"/>
              </a:rPr>
              <a:t>Base) </a:t>
            </a:r>
            <a:r>
              <a:rPr lang="en-US" sz="2000" i="1" baseline="50000" dirty="0" smtClean="0">
                <a:sym typeface="Wingdings" panose="05000000000000000000" pitchFamily="2" charset="2"/>
              </a:rPr>
              <a:t>Position</a:t>
            </a:r>
            <a:endParaRPr lang="en-US" sz="2000" i="1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Sum of “</a:t>
            </a:r>
            <a:r>
              <a:rPr lang="en-US" sz="2000" i="1" dirty="0" smtClean="0">
                <a:sym typeface="Wingdings" panose="05000000000000000000" pitchFamily="2" charset="2"/>
              </a:rPr>
              <a:t>Bit</a:t>
            </a:r>
            <a:r>
              <a:rPr lang="en-US" sz="2000" dirty="0" smtClean="0">
                <a:sym typeface="Wingdings" panose="05000000000000000000" pitchFamily="2" charset="2"/>
              </a:rPr>
              <a:t> x </a:t>
            </a:r>
            <a:r>
              <a:rPr lang="en-US" sz="2000" i="1" dirty="0" smtClean="0">
                <a:sym typeface="Wingdings" panose="05000000000000000000" pitchFamily="2" charset="2"/>
              </a:rPr>
              <a:t>Weight</a:t>
            </a:r>
            <a:r>
              <a:rPr lang="en-US" sz="200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Formal Notation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Groups of bits       </a:t>
            </a:r>
            <a:r>
              <a:rPr lang="en-US" sz="1800" dirty="0" smtClean="0"/>
              <a:t>4 bits = </a:t>
            </a:r>
            <a:r>
              <a:rPr lang="en-US" sz="1800" i="1" dirty="0" smtClean="0"/>
              <a:t>Nibble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z="2800" dirty="0" smtClean="0"/>
              <a:t>                                </a:t>
            </a:r>
            <a:r>
              <a:rPr lang="en-US" sz="1800" dirty="0" smtClean="0"/>
              <a:t>8 bits = </a:t>
            </a:r>
            <a:r>
              <a:rPr lang="en-US" sz="1800" i="1" dirty="0" smtClean="0"/>
              <a:t>Byte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5729288" y="2374900"/>
            <a:ext cx="3062287" cy="1233488"/>
            <a:chOff x="3609" y="1496"/>
            <a:chExt cx="1929" cy="77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1/2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1/4</a:t>
              </a:r>
            </a:p>
          </p:txBody>
        </p:sp>
      </p:grp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8324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37222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9119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81208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835183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5472112" y="3789363"/>
            <a:ext cx="3748087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000" b="1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1 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0 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1 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0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0 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-1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1 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-2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4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        =(5.25)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10</a:t>
            </a:r>
            <a:endParaRPr lang="en-US" sz="2000" b="1" i="0" u="none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6551613" y="4868863"/>
            <a:ext cx="1979612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4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(</a:t>
            </a:r>
            <a:r>
              <a:rPr lang="en-US" sz="2400" b="1" i="0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101</a:t>
            </a:r>
            <a:r>
              <a:rPr lang="en-US" sz="24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sz="2400" b="1" i="0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01</a:t>
            </a:r>
            <a:r>
              <a:rPr lang="en-US" sz="24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6011863" y="5453063"/>
            <a:ext cx="1081087" cy="357187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1 0 1 1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6011863" y="6110288"/>
            <a:ext cx="2160587" cy="357187"/>
          </a:xfrm>
          <a:prstGeom prst="rect">
            <a:avLst/>
          </a:prstGeom>
          <a:solidFill>
            <a:srgbClr val="FFFF00"/>
          </a:soli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400" b="1" i="0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1 1 0 0 0 1 0 1</a:t>
            </a:r>
          </a:p>
        </p:txBody>
      </p:sp>
    </p:spTree>
    <p:extLst>
      <p:ext uri="{BB962C8B-B14F-4D97-AF65-F5344CB8AC3E}">
        <p14:creationId xmlns:p14="http://schemas.microsoft.com/office/powerpoint/2010/main" val="11680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Hexadecimal</a:t>
            </a:r>
            <a:r>
              <a:rPr lang="fr-FR" sz="3200" b="1" dirty="0"/>
              <a:t> </a:t>
            </a:r>
            <a:r>
              <a:rPr lang="fr-FR" sz="3200" b="1" dirty="0" err="1"/>
              <a:t>Number</a:t>
            </a:r>
            <a:r>
              <a:rPr lang="fr-FR" sz="3200" b="1" dirty="0"/>
              <a:t> System</a:t>
            </a:r>
            <a:endParaRPr lang="en-US" sz="3200" b="1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31800" y="1089025"/>
            <a:ext cx="8280400" cy="4044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Base = 16 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16 digits { 0, 1, 2, 3, 4, 5, 6, 7, 8, 9, A, B, C, D, E, F }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Weights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Weight = (</a:t>
            </a:r>
            <a:r>
              <a:rPr lang="en-US" sz="2000" i="1" dirty="0" smtClean="0">
                <a:sym typeface="Wingdings" panose="05000000000000000000" pitchFamily="2" charset="2"/>
              </a:rPr>
              <a:t>Base) </a:t>
            </a:r>
            <a:r>
              <a:rPr lang="en-US" sz="2000" i="1" baseline="50000" dirty="0" smtClean="0">
                <a:sym typeface="Wingdings" panose="05000000000000000000" pitchFamily="2" charset="2"/>
              </a:rPr>
              <a:t>Position</a:t>
            </a:r>
            <a:endParaRPr lang="en-US" sz="2000" i="1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Magnitude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Sum of “</a:t>
            </a:r>
            <a:r>
              <a:rPr lang="en-US" sz="2000" i="1" dirty="0" smtClean="0">
                <a:sym typeface="Wingdings" panose="05000000000000000000" pitchFamily="2" charset="2"/>
              </a:rPr>
              <a:t>Digit</a:t>
            </a:r>
            <a:r>
              <a:rPr lang="en-US" sz="2000" dirty="0" smtClean="0">
                <a:sym typeface="Wingdings" panose="05000000000000000000" pitchFamily="2" charset="2"/>
              </a:rPr>
              <a:t> x </a:t>
            </a:r>
            <a:r>
              <a:rPr lang="en-US" sz="2000" i="1" dirty="0" smtClean="0">
                <a:sym typeface="Wingdings" panose="05000000000000000000" pitchFamily="2" charset="2"/>
              </a:rPr>
              <a:t>Weight</a:t>
            </a:r>
            <a:r>
              <a:rPr lang="en-US" sz="200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Formal Notation</a:t>
            </a:r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729288" y="2374900"/>
            <a:ext cx="3062287" cy="1233488"/>
            <a:chOff x="3609" y="1496"/>
            <a:chExt cx="1929" cy="777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3674" y="1706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4014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355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4695" y="1935"/>
              <a:ext cx="113" cy="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922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5261" y="1709"/>
              <a:ext cx="227" cy="340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401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4355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4922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3674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5261" y="2117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4014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4355" y="1496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922" y="1496"/>
              <a:ext cx="227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4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1/16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3609" y="1496"/>
              <a:ext cx="34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8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256</a:t>
              </a: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5197" y="1496"/>
              <a:ext cx="341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SzPct val="90000"/>
                <a:buFont typeface="Wingdings 2" panose="05020102010507070707" pitchFamily="18" charset="2"/>
                <a:buChar char="©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rgbClr val="1B1BFF"/>
                </a:buClr>
                <a:buSzPct val="80000"/>
                <a:buFont typeface="Times New Roman" panose="02020603050405020304" pitchFamily="18" charset="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1"/>
                </a:buClr>
                <a:buFont typeface="Book Antiqua" panose="02040602050305030304" pitchFamily="18" charset="0"/>
                <a:buChar char="−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0000"/>
                <a:buFont typeface="Wingdings" panose="05000000000000000000" pitchFamily="2" charset="2"/>
                <a:buChar char="l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Tx/>
                <a:buFont typeface="Arial" panose="020B0604020202020204" pitchFamily="34" charset="0"/>
                <a:buNone/>
              </a:pPr>
              <a:r>
                <a:rPr kumimoji="0" lang="en-US" sz="1400" b="1" u="none">
                  <a:solidFill>
                    <a:srgbClr val="0066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1/256</a:t>
              </a:r>
            </a:p>
          </p:txBody>
        </p:sp>
      </p:grp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58324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637222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6911975" y="2709863"/>
            <a:ext cx="360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781208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8351838" y="2709863"/>
            <a:ext cx="36036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4572000" y="3789363"/>
            <a:ext cx="4500563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000" b="1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1 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14 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5 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0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7 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-1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</a:t>
            </a:r>
            <a:r>
              <a:rPr lang="en-US" sz="2000" b="1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10 </a:t>
            </a:r>
            <a:r>
              <a:rPr lang="en-US" sz="20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*</a:t>
            </a:r>
            <a:r>
              <a:rPr lang="en-US" sz="2000" b="1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</a:t>
            </a:r>
            <a:r>
              <a:rPr lang="en-US" sz="2000" b="1" i="0" u="none" baseline="50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-2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4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         =(485.4765625)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6192838" y="4804657"/>
            <a:ext cx="1979612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4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en-US" sz="2400" b="1" i="0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1E5</a:t>
            </a:r>
            <a:r>
              <a:rPr lang="en-US" sz="24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sz="2400" b="1" i="0" u="none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7A</a:t>
            </a:r>
            <a:r>
              <a:rPr lang="en-US" sz="2400" b="1" i="0" u="none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US" sz="2400" b="1" i="0" u="none" baseline="-25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4984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708</Words>
  <Application>Microsoft Office PowerPoint</Application>
  <PresentationFormat>A4 Paper (210x297 mm)</PresentationFormat>
  <Paragraphs>282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PMingLiU</vt:lpstr>
      <vt:lpstr>Arial</vt:lpstr>
      <vt:lpstr>Calibri</vt:lpstr>
      <vt:lpstr>Times New Roman</vt:lpstr>
      <vt:lpstr>Wingdings</vt:lpstr>
      <vt:lpstr>Wingdings 2</vt:lpstr>
      <vt:lpstr>Office Theme</vt:lpstr>
      <vt:lpstr>PowerPoint Presentation</vt:lpstr>
      <vt:lpstr>Lecture 4 Number System </vt:lpstr>
      <vt:lpstr>Objectives </vt:lpstr>
      <vt:lpstr>Topics</vt:lpstr>
      <vt:lpstr>PowerPoint Presentation</vt:lpstr>
      <vt:lpstr>Decimal Number System</vt:lpstr>
      <vt:lpstr>Octal Number System</vt:lpstr>
      <vt:lpstr>Binary Number System</vt:lpstr>
      <vt:lpstr>Hexadecimal Number System</vt:lpstr>
      <vt:lpstr>Common Powers</vt:lpstr>
      <vt:lpstr>Binary Codes</vt:lpstr>
      <vt:lpstr>Contd..</vt:lpstr>
      <vt:lpstr>Addition</vt:lpstr>
      <vt:lpstr>Binary Addition</vt:lpstr>
      <vt:lpstr>Binary Subtraction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374</cp:revision>
  <dcterms:created xsi:type="dcterms:W3CDTF">2006-08-16T00:00:00Z</dcterms:created>
  <dcterms:modified xsi:type="dcterms:W3CDTF">2017-07-07T04:30:18Z</dcterms:modified>
</cp:coreProperties>
</file>