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612" r:id="rId2"/>
    <p:sldId id="613" r:id="rId3"/>
    <p:sldId id="615" r:id="rId4"/>
    <p:sldId id="614" r:id="rId5"/>
    <p:sldId id="616" r:id="rId6"/>
    <p:sldId id="617" r:id="rId7"/>
    <p:sldId id="618" r:id="rId8"/>
    <p:sldId id="619" r:id="rId9"/>
    <p:sldId id="620" r:id="rId10"/>
    <p:sldId id="621" r:id="rId11"/>
    <p:sldId id="622" r:id="rId12"/>
    <p:sldId id="623" r:id="rId13"/>
    <p:sldId id="624" r:id="rId14"/>
    <p:sldId id="625" r:id="rId15"/>
    <p:sldId id="585" r:id="rId16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BF119E"/>
    <a:srgbClr val="CA0684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2" autoAdjust="0"/>
  </p:normalViewPr>
  <p:slideViewPr>
    <p:cSldViewPr>
      <p:cViewPr varScale="1">
        <p:scale>
          <a:sx n="70" d="100"/>
          <a:sy n="70" d="100"/>
        </p:scale>
        <p:origin x="1230" y="5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195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D6149-F860-46EB-888F-B7F54A879ACB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51A9C-BC3B-4640-9559-50261E7C82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05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DE4C5-FD42-43C3-A107-FC2F226E7727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B528B-B34F-4B88-8010-3B17FC4A46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89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1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3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3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6890895" y="6655158"/>
            <a:ext cx="24721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5757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105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23734" y="6115375"/>
            <a:ext cx="457240" cy="51210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1600200"/>
            <a:ext cx="8420100" cy="1470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>Basics of Memories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19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71600" y="762000"/>
            <a:ext cx="8915400" cy="4525963"/>
          </a:xfrm>
        </p:spPr>
        <p:txBody>
          <a:bodyPr/>
          <a:lstStyle/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grpSp>
        <p:nvGrpSpPr>
          <p:cNvPr id="5123" name="Group 48"/>
          <p:cNvGrpSpPr>
            <a:grpSpLocks/>
          </p:cNvGrpSpPr>
          <p:nvPr/>
        </p:nvGrpSpPr>
        <p:grpSpPr bwMode="auto">
          <a:xfrm>
            <a:off x="1471612" y="1797844"/>
            <a:ext cx="7423150" cy="3689350"/>
            <a:chOff x="549" y="1440"/>
            <a:chExt cx="4676" cy="2324"/>
          </a:xfrm>
        </p:grpSpPr>
        <p:sp>
          <p:nvSpPr>
            <p:cNvPr id="5124" name="Rectangle 3"/>
            <p:cNvSpPr>
              <a:spLocks noChangeArrowheads="1"/>
            </p:cNvSpPr>
            <p:nvPr/>
          </p:nvSpPr>
          <p:spPr bwMode="auto">
            <a:xfrm>
              <a:off x="2064" y="1440"/>
              <a:ext cx="1514" cy="2324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5125" name="Rectangle 4"/>
            <p:cNvSpPr>
              <a:spLocks noChangeArrowheads="1"/>
            </p:cNvSpPr>
            <p:nvPr/>
          </p:nvSpPr>
          <p:spPr bwMode="auto">
            <a:xfrm>
              <a:off x="2547" y="2213"/>
              <a:ext cx="74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600" b="1">
                  <a:solidFill>
                    <a:srgbClr val="000000"/>
                  </a:solidFill>
                  <a:latin typeface="System"/>
                </a:rPr>
                <a:t>Logic gates </a:t>
              </a:r>
              <a:endParaRPr 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5126" name="Rectangle 5"/>
            <p:cNvSpPr>
              <a:spLocks noChangeArrowheads="1"/>
            </p:cNvSpPr>
            <p:nvPr/>
          </p:nvSpPr>
          <p:spPr bwMode="auto">
            <a:xfrm>
              <a:off x="2737" y="2359"/>
              <a:ext cx="26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600" b="1">
                  <a:solidFill>
                    <a:srgbClr val="000000"/>
                  </a:solidFill>
                  <a:latin typeface="System"/>
                </a:rPr>
                <a:t>and </a:t>
              </a:r>
              <a:endParaRPr 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5127" name="Rectangle 6"/>
            <p:cNvSpPr>
              <a:spLocks noChangeArrowheads="1"/>
            </p:cNvSpPr>
            <p:nvPr/>
          </p:nvSpPr>
          <p:spPr bwMode="auto">
            <a:xfrm>
              <a:off x="2475" y="2506"/>
              <a:ext cx="88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600" b="1">
                  <a:solidFill>
                    <a:srgbClr val="000000"/>
                  </a:solidFill>
                  <a:latin typeface="System"/>
                </a:rPr>
                <a:t>programmable</a:t>
              </a:r>
              <a:endParaRPr 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5128" name="Freeform 7"/>
            <p:cNvSpPr>
              <a:spLocks/>
            </p:cNvSpPr>
            <p:nvPr/>
          </p:nvSpPr>
          <p:spPr bwMode="auto">
            <a:xfrm>
              <a:off x="3949" y="1799"/>
              <a:ext cx="80" cy="39"/>
            </a:xfrm>
            <a:custGeom>
              <a:avLst/>
              <a:gdLst>
                <a:gd name="T0" fmla="*/ 0 w 159"/>
                <a:gd name="T1" fmla="*/ 19 h 80"/>
                <a:gd name="T2" fmla="*/ 40 w 159"/>
                <a:gd name="T3" fmla="*/ 6 h 80"/>
                <a:gd name="T4" fmla="*/ 0 w 159"/>
                <a:gd name="T5" fmla="*/ 0 h 80"/>
                <a:gd name="T6" fmla="*/ 0 w 159"/>
                <a:gd name="T7" fmla="*/ 6 h 80"/>
                <a:gd name="T8" fmla="*/ 0 w 159"/>
                <a:gd name="T9" fmla="*/ 19 h 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9"/>
                <a:gd name="T16" fmla="*/ 0 h 80"/>
                <a:gd name="T17" fmla="*/ 159 w 159"/>
                <a:gd name="T18" fmla="*/ 80 h 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9" h="80">
                  <a:moveTo>
                    <a:pt x="0" y="80"/>
                  </a:moveTo>
                  <a:lnTo>
                    <a:pt x="159" y="27"/>
                  </a:lnTo>
                  <a:lnTo>
                    <a:pt x="0" y="0"/>
                  </a:lnTo>
                  <a:lnTo>
                    <a:pt x="0" y="27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000000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5129" name="Line 8"/>
            <p:cNvSpPr>
              <a:spLocks noChangeShapeType="1"/>
            </p:cNvSpPr>
            <p:nvPr/>
          </p:nvSpPr>
          <p:spPr bwMode="auto">
            <a:xfrm flipH="1">
              <a:off x="3578" y="1812"/>
              <a:ext cx="358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0" name="Freeform 9"/>
            <p:cNvSpPr>
              <a:spLocks/>
            </p:cNvSpPr>
            <p:nvPr/>
          </p:nvSpPr>
          <p:spPr bwMode="auto">
            <a:xfrm>
              <a:off x="3949" y="2078"/>
              <a:ext cx="80" cy="39"/>
            </a:xfrm>
            <a:custGeom>
              <a:avLst/>
              <a:gdLst>
                <a:gd name="T0" fmla="*/ 0 w 159"/>
                <a:gd name="T1" fmla="*/ 19 h 80"/>
                <a:gd name="T2" fmla="*/ 40 w 159"/>
                <a:gd name="T3" fmla="*/ 13 h 80"/>
                <a:gd name="T4" fmla="*/ 0 w 159"/>
                <a:gd name="T5" fmla="*/ 0 h 80"/>
                <a:gd name="T6" fmla="*/ 0 w 159"/>
                <a:gd name="T7" fmla="*/ 13 h 80"/>
                <a:gd name="T8" fmla="*/ 0 w 159"/>
                <a:gd name="T9" fmla="*/ 19 h 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9"/>
                <a:gd name="T16" fmla="*/ 0 h 80"/>
                <a:gd name="T17" fmla="*/ 159 w 159"/>
                <a:gd name="T18" fmla="*/ 80 h 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9" h="80">
                  <a:moveTo>
                    <a:pt x="0" y="80"/>
                  </a:moveTo>
                  <a:lnTo>
                    <a:pt x="159" y="53"/>
                  </a:lnTo>
                  <a:lnTo>
                    <a:pt x="0" y="0"/>
                  </a:lnTo>
                  <a:lnTo>
                    <a:pt x="0" y="5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000000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5131" name="Line 10"/>
            <p:cNvSpPr>
              <a:spLocks noChangeShapeType="1"/>
            </p:cNvSpPr>
            <p:nvPr/>
          </p:nvSpPr>
          <p:spPr bwMode="auto">
            <a:xfrm flipH="1">
              <a:off x="3578" y="2104"/>
              <a:ext cx="358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2" name="Freeform 11"/>
            <p:cNvSpPr>
              <a:spLocks/>
            </p:cNvSpPr>
            <p:nvPr/>
          </p:nvSpPr>
          <p:spPr bwMode="auto">
            <a:xfrm>
              <a:off x="3949" y="2370"/>
              <a:ext cx="80" cy="26"/>
            </a:xfrm>
            <a:custGeom>
              <a:avLst/>
              <a:gdLst>
                <a:gd name="T0" fmla="*/ 0 w 159"/>
                <a:gd name="T1" fmla="*/ 13 h 54"/>
                <a:gd name="T2" fmla="*/ 40 w 159"/>
                <a:gd name="T3" fmla="*/ 6 h 54"/>
                <a:gd name="T4" fmla="*/ 0 w 159"/>
                <a:gd name="T5" fmla="*/ 0 h 54"/>
                <a:gd name="T6" fmla="*/ 0 w 159"/>
                <a:gd name="T7" fmla="*/ 6 h 54"/>
                <a:gd name="T8" fmla="*/ 0 w 159"/>
                <a:gd name="T9" fmla="*/ 13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9"/>
                <a:gd name="T16" fmla="*/ 0 h 54"/>
                <a:gd name="T17" fmla="*/ 159 w 159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9" h="54">
                  <a:moveTo>
                    <a:pt x="0" y="54"/>
                  </a:moveTo>
                  <a:lnTo>
                    <a:pt x="159" y="27"/>
                  </a:lnTo>
                  <a:lnTo>
                    <a:pt x="0" y="0"/>
                  </a:lnTo>
                  <a:lnTo>
                    <a:pt x="0" y="27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000000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5133" name="Line 12"/>
            <p:cNvSpPr>
              <a:spLocks noChangeShapeType="1"/>
            </p:cNvSpPr>
            <p:nvPr/>
          </p:nvSpPr>
          <p:spPr bwMode="auto">
            <a:xfrm flipH="1">
              <a:off x="3578" y="2383"/>
              <a:ext cx="358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4" name="Freeform 13"/>
            <p:cNvSpPr>
              <a:spLocks/>
            </p:cNvSpPr>
            <p:nvPr/>
          </p:nvSpPr>
          <p:spPr bwMode="auto">
            <a:xfrm>
              <a:off x="3949" y="2649"/>
              <a:ext cx="80" cy="26"/>
            </a:xfrm>
            <a:custGeom>
              <a:avLst/>
              <a:gdLst>
                <a:gd name="T0" fmla="*/ 0 w 159"/>
                <a:gd name="T1" fmla="*/ 13 h 53"/>
                <a:gd name="T2" fmla="*/ 40 w 159"/>
                <a:gd name="T3" fmla="*/ 6 h 53"/>
                <a:gd name="T4" fmla="*/ 0 w 159"/>
                <a:gd name="T5" fmla="*/ 0 h 53"/>
                <a:gd name="T6" fmla="*/ 0 w 159"/>
                <a:gd name="T7" fmla="*/ 6 h 53"/>
                <a:gd name="T8" fmla="*/ 0 w 159"/>
                <a:gd name="T9" fmla="*/ 13 h 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9"/>
                <a:gd name="T16" fmla="*/ 0 h 53"/>
                <a:gd name="T17" fmla="*/ 159 w 159"/>
                <a:gd name="T18" fmla="*/ 53 h 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9" h="53">
                  <a:moveTo>
                    <a:pt x="0" y="53"/>
                  </a:moveTo>
                  <a:lnTo>
                    <a:pt x="159" y="27"/>
                  </a:lnTo>
                  <a:lnTo>
                    <a:pt x="0" y="0"/>
                  </a:lnTo>
                  <a:lnTo>
                    <a:pt x="0" y="27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000000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5135" name="Line 14"/>
            <p:cNvSpPr>
              <a:spLocks noChangeShapeType="1"/>
            </p:cNvSpPr>
            <p:nvPr/>
          </p:nvSpPr>
          <p:spPr bwMode="auto">
            <a:xfrm flipH="1">
              <a:off x="3578" y="2662"/>
              <a:ext cx="358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6" name="Freeform 15"/>
            <p:cNvSpPr>
              <a:spLocks/>
            </p:cNvSpPr>
            <p:nvPr/>
          </p:nvSpPr>
          <p:spPr bwMode="auto">
            <a:xfrm>
              <a:off x="3803" y="2755"/>
              <a:ext cx="27" cy="26"/>
            </a:xfrm>
            <a:custGeom>
              <a:avLst/>
              <a:gdLst>
                <a:gd name="T0" fmla="*/ 7 w 54"/>
                <a:gd name="T1" fmla="*/ 0 h 53"/>
                <a:gd name="T2" fmla="*/ 6 w 54"/>
                <a:gd name="T3" fmla="*/ 0 h 53"/>
                <a:gd name="T4" fmla="*/ 5 w 54"/>
                <a:gd name="T5" fmla="*/ 0 h 53"/>
                <a:gd name="T6" fmla="*/ 3 w 54"/>
                <a:gd name="T7" fmla="*/ 1 h 53"/>
                <a:gd name="T8" fmla="*/ 3 w 54"/>
                <a:gd name="T9" fmla="*/ 1 h 53"/>
                <a:gd name="T10" fmla="*/ 2 w 54"/>
                <a:gd name="T11" fmla="*/ 2 h 53"/>
                <a:gd name="T12" fmla="*/ 2 w 54"/>
                <a:gd name="T13" fmla="*/ 3 h 53"/>
                <a:gd name="T14" fmla="*/ 1 w 54"/>
                <a:gd name="T15" fmla="*/ 3 h 53"/>
                <a:gd name="T16" fmla="*/ 1 w 54"/>
                <a:gd name="T17" fmla="*/ 4 h 53"/>
                <a:gd name="T18" fmla="*/ 0 w 54"/>
                <a:gd name="T19" fmla="*/ 5 h 53"/>
                <a:gd name="T20" fmla="*/ 0 w 54"/>
                <a:gd name="T21" fmla="*/ 6 h 53"/>
                <a:gd name="T22" fmla="*/ 0 w 54"/>
                <a:gd name="T23" fmla="*/ 7 h 53"/>
                <a:gd name="T24" fmla="*/ 0 w 54"/>
                <a:gd name="T25" fmla="*/ 8 h 53"/>
                <a:gd name="T26" fmla="*/ 1 w 54"/>
                <a:gd name="T27" fmla="*/ 9 h 53"/>
                <a:gd name="T28" fmla="*/ 1 w 54"/>
                <a:gd name="T29" fmla="*/ 10 h 53"/>
                <a:gd name="T30" fmla="*/ 2 w 54"/>
                <a:gd name="T31" fmla="*/ 10 h 53"/>
                <a:gd name="T32" fmla="*/ 2 w 54"/>
                <a:gd name="T33" fmla="*/ 11 h 53"/>
                <a:gd name="T34" fmla="*/ 3 w 54"/>
                <a:gd name="T35" fmla="*/ 12 h 53"/>
                <a:gd name="T36" fmla="*/ 3 w 54"/>
                <a:gd name="T37" fmla="*/ 12 h 53"/>
                <a:gd name="T38" fmla="*/ 5 w 54"/>
                <a:gd name="T39" fmla="*/ 13 h 53"/>
                <a:gd name="T40" fmla="*/ 6 w 54"/>
                <a:gd name="T41" fmla="*/ 13 h 53"/>
                <a:gd name="T42" fmla="*/ 7 w 54"/>
                <a:gd name="T43" fmla="*/ 13 h 53"/>
                <a:gd name="T44" fmla="*/ 7 w 54"/>
                <a:gd name="T45" fmla="*/ 13 h 53"/>
                <a:gd name="T46" fmla="*/ 8 w 54"/>
                <a:gd name="T47" fmla="*/ 13 h 53"/>
                <a:gd name="T48" fmla="*/ 9 w 54"/>
                <a:gd name="T49" fmla="*/ 13 h 53"/>
                <a:gd name="T50" fmla="*/ 10 w 54"/>
                <a:gd name="T51" fmla="*/ 12 h 53"/>
                <a:gd name="T52" fmla="*/ 11 w 54"/>
                <a:gd name="T53" fmla="*/ 12 h 53"/>
                <a:gd name="T54" fmla="*/ 12 w 54"/>
                <a:gd name="T55" fmla="*/ 11 h 53"/>
                <a:gd name="T56" fmla="*/ 12 w 54"/>
                <a:gd name="T57" fmla="*/ 10 h 53"/>
                <a:gd name="T58" fmla="*/ 13 w 54"/>
                <a:gd name="T59" fmla="*/ 10 h 53"/>
                <a:gd name="T60" fmla="*/ 13 w 54"/>
                <a:gd name="T61" fmla="*/ 9 h 53"/>
                <a:gd name="T62" fmla="*/ 13 w 54"/>
                <a:gd name="T63" fmla="*/ 8 h 53"/>
                <a:gd name="T64" fmla="*/ 14 w 54"/>
                <a:gd name="T65" fmla="*/ 7 h 53"/>
                <a:gd name="T66" fmla="*/ 14 w 54"/>
                <a:gd name="T67" fmla="*/ 6 h 53"/>
                <a:gd name="T68" fmla="*/ 13 w 54"/>
                <a:gd name="T69" fmla="*/ 5 h 53"/>
                <a:gd name="T70" fmla="*/ 13 w 54"/>
                <a:gd name="T71" fmla="*/ 4 h 53"/>
                <a:gd name="T72" fmla="*/ 13 w 54"/>
                <a:gd name="T73" fmla="*/ 3 h 53"/>
                <a:gd name="T74" fmla="*/ 12 w 54"/>
                <a:gd name="T75" fmla="*/ 3 h 53"/>
                <a:gd name="T76" fmla="*/ 12 w 54"/>
                <a:gd name="T77" fmla="*/ 2 h 53"/>
                <a:gd name="T78" fmla="*/ 11 w 54"/>
                <a:gd name="T79" fmla="*/ 1 h 53"/>
                <a:gd name="T80" fmla="*/ 10 w 54"/>
                <a:gd name="T81" fmla="*/ 1 h 53"/>
                <a:gd name="T82" fmla="*/ 9 w 54"/>
                <a:gd name="T83" fmla="*/ 0 h 53"/>
                <a:gd name="T84" fmla="*/ 8 w 54"/>
                <a:gd name="T85" fmla="*/ 0 h 53"/>
                <a:gd name="T86" fmla="*/ 7 w 54"/>
                <a:gd name="T87" fmla="*/ 0 h 53"/>
                <a:gd name="T88" fmla="*/ 7 w 54"/>
                <a:gd name="T89" fmla="*/ 6 h 53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54"/>
                <a:gd name="T136" fmla="*/ 0 h 53"/>
                <a:gd name="T137" fmla="*/ 54 w 54"/>
                <a:gd name="T138" fmla="*/ 53 h 53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54" h="53">
                  <a:moveTo>
                    <a:pt x="27" y="26"/>
                  </a:moveTo>
                  <a:lnTo>
                    <a:pt x="27" y="0"/>
                  </a:lnTo>
                  <a:lnTo>
                    <a:pt x="26" y="1"/>
                  </a:lnTo>
                  <a:lnTo>
                    <a:pt x="24" y="1"/>
                  </a:lnTo>
                  <a:lnTo>
                    <a:pt x="23" y="1"/>
                  </a:lnTo>
                  <a:lnTo>
                    <a:pt x="22" y="1"/>
                  </a:lnTo>
                  <a:lnTo>
                    <a:pt x="20" y="1"/>
                  </a:lnTo>
                  <a:lnTo>
                    <a:pt x="19" y="1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5" y="2"/>
                  </a:lnTo>
                  <a:lnTo>
                    <a:pt x="14" y="4"/>
                  </a:lnTo>
                  <a:lnTo>
                    <a:pt x="12" y="5"/>
                  </a:lnTo>
                  <a:lnTo>
                    <a:pt x="11" y="5"/>
                  </a:lnTo>
                  <a:lnTo>
                    <a:pt x="10" y="6"/>
                  </a:lnTo>
                  <a:lnTo>
                    <a:pt x="8" y="8"/>
                  </a:lnTo>
                  <a:lnTo>
                    <a:pt x="7" y="9"/>
                  </a:lnTo>
                  <a:lnTo>
                    <a:pt x="6" y="10"/>
                  </a:lnTo>
                  <a:lnTo>
                    <a:pt x="6" y="12"/>
                  </a:lnTo>
                  <a:lnTo>
                    <a:pt x="4" y="12"/>
                  </a:lnTo>
                  <a:lnTo>
                    <a:pt x="4" y="13"/>
                  </a:lnTo>
                  <a:lnTo>
                    <a:pt x="3" y="14"/>
                  </a:lnTo>
                  <a:lnTo>
                    <a:pt x="3" y="16"/>
                  </a:lnTo>
                  <a:lnTo>
                    <a:pt x="2" y="17"/>
                  </a:lnTo>
                  <a:lnTo>
                    <a:pt x="2" y="18"/>
                  </a:lnTo>
                  <a:lnTo>
                    <a:pt x="2" y="20"/>
                  </a:lnTo>
                  <a:lnTo>
                    <a:pt x="0" y="21"/>
                  </a:lnTo>
                  <a:lnTo>
                    <a:pt x="0" y="22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0" y="26"/>
                  </a:lnTo>
                  <a:lnTo>
                    <a:pt x="0" y="29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0" y="33"/>
                  </a:lnTo>
                  <a:lnTo>
                    <a:pt x="2" y="33"/>
                  </a:lnTo>
                  <a:lnTo>
                    <a:pt x="2" y="34"/>
                  </a:lnTo>
                  <a:lnTo>
                    <a:pt x="2" y="36"/>
                  </a:lnTo>
                  <a:lnTo>
                    <a:pt x="2" y="37"/>
                  </a:lnTo>
                  <a:lnTo>
                    <a:pt x="3" y="38"/>
                  </a:lnTo>
                  <a:lnTo>
                    <a:pt x="3" y="40"/>
                  </a:lnTo>
                  <a:lnTo>
                    <a:pt x="4" y="41"/>
                  </a:lnTo>
                  <a:lnTo>
                    <a:pt x="4" y="42"/>
                  </a:lnTo>
                  <a:lnTo>
                    <a:pt x="6" y="42"/>
                  </a:lnTo>
                  <a:lnTo>
                    <a:pt x="6" y="44"/>
                  </a:lnTo>
                  <a:lnTo>
                    <a:pt x="7" y="45"/>
                  </a:lnTo>
                  <a:lnTo>
                    <a:pt x="8" y="46"/>
                  </a:lnTo>
                  <a:lnTo>
                    <a:pt x="10" y="48"/>
                  </a:lnTo>
                  <a:lnTo>
                    <a:pt x="11" y="49"/>
                  </a:lnTo>
                  <a:lnTo>
                    <a:pt x="12" y="49"/>
                  </a:lnTo>
                  <a:lnTo>
                    <a:pt x="14" y="50"/>
                  </a:lnTo>
                  <a:lnTo>
                    <a:pt x="15" y="52"/>
                  </a:lnTo>
                  <a:lnTo>
                    <a:pt x="16" y="52"/>
                  </a:lnTo>
                  <a:lnTo>
                    <a:pt x="18" y="52"/>
                  </a:lnTo>
                  <a:lnTo>
                    <a:pt x="19" y="53"/>
                  </a:lnTo>
                  <a:lnTo>
                    <a:pt x="20" y="53"/>
                  </a:lnTo>
                  <a:lnTo>
                    <a:pt x="22" y="53"/>
                  </a:lnTo>
                  <a:lnTo>
                    <a:pt x="23" y="53"/>
                  </a:lnTo>
                  <a:lnTo>
                    <a:pt x="24" y="53"/>
                  </a:lnTo>
                  <a:lnTo>
                    <a:pt x="26" y="53"/>
                  </a:lnTo>
                  <a:lnTo>
                    <a:pt x="27" y="53"/>
                  </a:lnTo>
                  <a:lnTo>
                    <a:pt x="28" y="53"/>
                  </a:lnTo>
                  <a:lnTo>
                    <a:pt x="30" y="53"/>
                  </a:lnTo>
                  <a:lnTo>
                    <a:pt x="31" y="53"/>
                  </a:lnTo>
                  <a:lnTo>
                    <a:pt x="32" y="53"/>
                  </a:lnTo>
                  <a:lnTo>
                    <a:pt x="34" y="53"/>
                  </a:lnTo>
                  <a:lnTo>
                    <a:pt x="35" y="53"/>
                  </a:lnTo>
                  <a:lnTo>
                    <a:pt x="36" y="52"/>
                  </a:lnTo>
                  <a:lnTo>
                    <a:pt x="38" y="52"/>
                  </a:lnTo>
                  <a:lnTo>
                    <a:pt x="39" y="52"/>
                  </a:lnTo>
                  <a:lnTo>
                    <a:pt x="39" y="50"/>
                  </a:lnTo>
                  <a:lnTo>
                    <a:pt x="40" y="50"/>
                  </a:lnTo>
                  <a:lnTo>
                    <a:pt x="42" y="49"/>
                  </a:lnTo>
                  <a:lnTo>
                    <a:pt x="43" y="49"/>
                  </a:lnTo>
                  <a:lnTo>
                    <a:pt x="44" y="48"/>
                  </a:lnTo>
                  <a:lnTo>
                    <a:pt x="44" y="46"/>
                  </a:lnTo>
                  <a:lnTo>
                    <a:pt x="46" y="46"/>
                  </a:lnTo>
                  <a:lnTo>
                    <a:pt x="47" y="45"/>
                  </a:lnTo>
                  <a:lnTo>
                    <a:pt x="47" y="44"/>
                  </a:lnTo>
                  <a:lnTo>
                    <a:pt x="48" y="42"/>
                  </a:lnTo>
                  <a:lnTo>
                    <a:pt x="50" y="41"/>
                  </a:lnTo>
                  <a:lnTo>
                    <a:pt x="50" y="40"/>
                  </a:lnTo>
                  <a:lnTo>
                    <a:pt x="51" y="38"/>
                  </a:lnTo>
                  <a:lnTo>
                    <a:pt x="51" y="37"/>
                  </a:lnTo>
                  <a:lnTo>
                    <a:pt x="52" y="36"/>
                  </a:lnTo>
                  <a:lnTo>
                    <a:pt x="52" y="34"/>
                  </a:lnTo>
                  <a:lnTo>
                    <a:pt x="52" y="33"/>
                  </a:lnTo>
                  <a:lnTo>
                    <a:pt x="54" y="32"/>
                  </a:lnTo>
                  <a:lnTo>
                    <a:pt x="54" y="30"/>
                  </a:lnTo>
                  <a:lnTo>
                    <a:pt x="54" y="29"/>
                  </a:lnTo>
                  <a:lnTo>
                    <a:pt x="54" y="26"/>
                  </a:lnTo>
                  <a:lnTo>
                    <a:pt x="54" y="25"/>
                  </a:lnTo>
                  <a:lnTo>
                    <a:pt x="54" y="24"/>
                  </a:lnTo>
                  <a:lnTo>
                    <a:pt x="54" y="22"/>
                  </a:lnTo>
                  <a:lnTo>
                    <a:pt x="52" y="21"/>
                  </a:lnTo>
                  <a:lnTo>
                    <a:pt x="52" y="20"/>
                  </a:lnTo>
                  <a:lnTo>
                    <a:pt x="52" y="18"/>
                  </a:lnTo>
                  <a:lnTo>
                    <a:pt x="51" y="17"/>
                  </a:lnTo>
                  <a:lnTo>
                    <a:pt x="51" y="16"/>
                  </a:lnTo>
                  <a:lnTo>
                    <a:pt x="50" y="14"/>
                  </a:lnTo>
                  <a:lnTo>
                    <a:pt x="50" y="13"/>
                  </a:lnTo>
                  <a:lnTo>
                    <a:pt x="48" y="12"/>
                  </a:lnTo>
                  <a:lnTo>
                    <a:pt x="47" y="10"/>
                  </a:lnTo>
                  <a:lnTo>
                    <a:pt x="47" y="9"/>
                  </a:lnTo>
                  <a:lnTo>
                    <a:pt x="46" y="8"/>
                  </a:lnTo>
                  <a:lnTo>
                    <a:pt x="44" y="8"/>
                  </a:lnTo>
                  <a:lnTo>
                    <a:pt x="44" y="6"/>
                  </a:lnTo>
                  <a:lnTo>
                    <a:pt x="43" y="5"/>
                  </a:lnTo>
                  <a:lnTo>
                    <a:pt x="42" y="5"/>
                  </a:lnTo>
                  <a:lnTo>
                    <a:pt x="40" y="4"/>
                  </a:lnTo>
                  <a:lnTo>
                    <a:pt x="39" y="4"/>
                  </a:lnTo>
                  <a:lnTo>
                    <a:pt x="39" y="2"/>
                  </a:lnTo>
                  <a:lnTo>
                    <a:pt x="38" y="2"/>
                  </a:lnTo>
                  <a:lnTo>
                    <a:pt x="36" y="2"/>
                  </a:lnTo>
                  <a:lnTo>
                    <a:pt x="35" y="1"/>
                  </a:lnTo>
                  <a:lnTo>
                    <a:pt x="34" y="1"/>
                  </a:lnTo>
                  <a:lnTo>
                    <a:pt x="32" y="1"/>
                  </a:lnTo>
                  <a:lnTo>
                    <a:pt x="31" y="1"/>
                  </a:lnTo>
                  <a:lnTo>
                    <a:pt x="30" y="1"/>
                  </a:lnTo>
                  <a:lnTo>
                    <a:pt x="28" y="1"/>
                  </a:lnTo>
                  <a:lnTo>
                    <a:pt x="27" y="0"/>
                  </a:ln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5137" name="Freeform 16"/>
            <p:cNvSpPr>
              <a:spLocks/>
            </p:cNvSpPr>
            <p:nvPr/>
          </p:nvSpPr>
          <p:spPr bwMode="auto">
            <a:xfrm>
              <a:off x="3798" y="2764"/>
              <a:ext cx="20" cy="19"/>
            </a:xfrm>
            <a:custGeom>
              <a:avLst/>
              <a:gdLst>
                <a:gd name="T0" fmla="*/ 5 w 40"/>
                <a:gd name="T1" fmla="*/ 0 h 40"/>
                <a:gd name="T2" fmla="*/ 4 w 40"/>
                <a:gd name="T3" fmla="*/ 0 h 40"/>
                <a:gd name="T4" fmla="*/ 3 w 40"/>
                <a:gd name="T5" fmla="*/ 0 h 40"/>
                <a:gd name="T6" fmla="*/ 3 w 40"/>
                <a:gd name="T7" fmla="*/ 0 h 40"/>
                <a:gd name="T8" fmla="*/ 2 w 40"/>
                <a:gd name="T9" fmla="*/ 1 h 40"/>
                <a:gd name="T10" fmla="*/ 1 w 40"/>
                <a:gd name="T11" fmla="*/ 1 h 40"/>
                <a:gd name="T12" fmla="*/ 1 w 40"/>
                <a:gd name="T13" fmla="*/ 2 h 40"/>
                <a:gd name="T14" fmla="*/ 1 w 40"/>
                <a:gd name="T15" fmla="*/ 2 h 40"/>
                <a:gd name="T16" fmla="*/ 1 w 40"/>
                <a:gd name="T17" fmla="*/ 3 h 40"/>
                <a:gd name="T18" fmla="*/ 1 w 40"/>
                <a:gd name="T19" fmla="*/ 4 h 40"/>
                <a:gd name="T20" fmla="*/ 0 w 40"/>
                <a:gd name="T21" fmla="*/ 5 h 40"/>
                <a:gd name="T22" fmla="*/ 1 w 40"/>
                <a:gd name="T23" fmla="*/ 5 h 40"/>
                <a:gd name="T24" fmla="*/ 1 w 40"/>
                <a:gd name="T25" fmla="*/ 6 h 40"/>
                <a:gd name="T26" fmla="*/ 1 w 40"/>
                <a:gd name="T27" fmla="*/ 6 h 40"/>
                <a:gd name="T28" fmla="*/ 1 w 40"/>
                <a:gd name="T29" fmla="*/ 7 h 40"/>
                <a:gd name="T30" fmla="*/ 1 w 40"/>
                <a:gd name="T31" fmla="*/ 7 h 40"/>
                <a:gd name="T32" fmla="*/ 1 w 40"/>
                <a:gd name="T33" fmla="*/ 8 h 40"/>
                <a:gd name="T34" fmla="*/ 3 w 40"/>
                <a:gd name="T35" fmla="*/ 8 h 40"/>
                <a:gd name="T36" fmla="*/ 3 w 40"/>
                <a:gd name="T37" fmla="*/ 9 h 40"/>
                <a:gd name="T38" fmla="*/ 3 w 40"/>
                <a:gd name="T39" fmla="*/ 9 h 40"/>
                <a:gd name="T40" fmla="*/ 5 w 40"/>
                <a:gd name="T41" fmla="*/ 9 h 40"/>
                <a:gd name="T42" fmla="*/ 5 w 40"/>
                <a:gd name="T43" fmla="*/ 9 h 40"/>
                <a:gd name="T44" fmla="*/ 5 w 40"/>
                <a:gd name="T45" fmla="*/ 9 h 40"/>
                <a:gd name="T46" fmla="*/ 6 w 40"/>
                <a:gd name="T47" fmla="*/ 9 h 40"/>
                <a:gd name="T48" fmla="*/ 7 w 40"/>
                <a:gd name="T49" fmla="*/ 9 h 40"/>
                <a:gd name="T50" fmla="*/ 7 w 40"/>
                <a:gd name="T51" fmla="*/ 9 h 40"/>
                <a:gd name="T52" fmla="*/ 9 w 40"/>
                <a:gd name="T53" fmla="*/ 8 h 40"/>
                <a:gd name="T54" fmla="*/ 9 w 40"/>
                <a:gd name="T55" fmla="*/ 8 h 40"/>
                <a:gd name="T56" fmla="*/ 10 w 40"/>
                <a:gd name="T57" fmla="*/ 7 h 40"/>
                <a:gd name="T58" fmla="*/ 10 w 40"/>
                <a:gd name="T59" fmla="*/ 6 h 40"/>
                <a:gd name="T60" fmla="*/ 10 w 40"/>
                <a:gd name="T61" fmla="*/ 6 h 40"/>
                <a:gd name="T62" fmla="*/ 10 w 40"/>
                <a:gd name="T63" fmla="*/ 5 h 40"/>
                <a:gd name="T64" fmla="*/ 10 w 40"/>
                <a:gd name="T65" fmla="*/ 5 h 40"/>
                <a:gd name="T66" fmla="*/ 10 w 40"/>
                <a:gd name="T67" fmla="*/ 4 h 40"/>
                <a:gd name="T68" fmla="*/ 10 w 40"/>
                <a:gd name="T69" fmla="*/ 3 h 40"/>
                <a:gd name="T70" fmla="*/ 10 w 40"/>
                <a:gd name="T71" fmla="*/ 3 h 40"/>
                <a:gd name="T72" fmla="*/ 10 w 40"/>
                <a:gd name="T73" fmla="*/ 2 h 40"/>
                <a:gd name="T74" fmla="*/ 9 w 40"/>
                <a:gd name="T75" fmla="*/ 1 h 40"/>
                <a:gd name="T76" fmla="*/ 9 w 40"/>
                <a:gd name="T77" fmla="*/ 1 h 40"/>
                <a:gd name="T78" fmla="*/ 8 w 40"/>
                <a:gd name="T79" fmla="*/ 1 h 40"/>
                <a:gd name="T80" fmla="*/ 7 w 40"/>
                <a:gd name="T81" fmla="*/ 0 h 40"/>
                <a:gd name="T82" fmla="*/ 6 w 40"/>
                <a:gd name="T83" fmla="*/ 0 h 40"/>
                <a:gd name="T84" fmla="*/ 6 w 40"/>
                <a:gd name="T85" fmla="*/ 0 h 40"/>
                <a:gd name="T86" fmla="*/ 5 w 40"/>
                <a:gd name="T87" fmla="*/ 0 h 4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40"/>
                <a:gd name="T133" fmla="*/ 0 h 40"/>
                <a:gd name="T134" fmla="*/ 40 w 40"/>
                <a:gd name="T135" fmla="*/ 40 h 40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40" h="40">
                  <a:moveTo>
                    <a:pt x="20" y="0"/>
                  </a:moveTo>
                  <a:lnTo>
                    <a:pt x="20" y="0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6" y="1"/>
                  </a:lnTo>
                  <a:lnTo>
                    <a:pt x="14" y="1"/>
                  </a:lnTo>
                  <a:lnTo>
                    <a:pt x="13" y="1"/>
                  </a:lnTo>
                  <a:lnTo>
                    <a:pt x="12" y="3"/>
                  </a:lnTo>
                  <a:lnTo>
                    <a:pt x="10" y="3"/>
                  </a:lnTo>
                  <a:lnTo>
                    <a:pt x="9" y="4"/>
                  </a:lnTo>
                  <a:lnTo>
                    <a:pt x="8" y="4"/>
                  </a:lnTo>
                  <a:lnTo>
                    <a:pt x="6" y="5"/>
                  </a:lnTo>
                  <a:lnTo>
                    <a:pt x="5" y="7"/>
                  </a:lnTo>
                  <a:lnTo>
                    <a:pt x="4" y="8"/>
                  </a:lnTo>
                  <a:lnTo>
                    <a:pt x="4" y="9"/>
                  </a:lnTo>
                  <a:lnTo>
                    <a:pt x="3" y="11"/>
                  </a:lnTo>
                  <a:lnTo>
                    <a:pt x="3" y="12"/>
                  </a:lnTo>
                  <a:lnTo>
                    <a:pt x="1" y="13"/>
                  </a:lnTo>
                  <a:lnTo>
                    <a:pt x="1" y="15"/>
                  </a:lnTo>
                  <a:lnTo>
                    <a:pt x="1" y="16"/>
                  </a:lnTo>
                  <a:lnTo>
                    <a:pt x="1" y="17"/>
                  </a:lnTo>
                  <a:lnTo>
                    <a:pt x="1" y="19"/>
                  </a:lnTo>
                  <a:lnTo>
                    <a:pt x="0" y="20"/>
                  </a:lnTo>
                  <a:lnTo>
                    <a:pt x="1" y="21"/>
                  </a:lnTo>
                  <a:lnTo>
                    <a:pt x="1" y="23"/>
                  </a:lnTo>
                  <a:lnTo>
                    <a:pt x="1" y="24"/>
                  </a:lnTo>
                  <a:lnTo>
                    <a:pt x="1" y="25"/>
                  </a:lnTo>
                  <a:lnTo>
                    <a:pt x="1" y="27"/>
                  </a:lnTo>
                  <a:lnTo>
                    <a:pt x="3" y="28"/>
                  </a:lnTo>
                  <a:lnTo>
                    <a:pt x="3" y="29"/>
                  </a:lnTo>
                  <a:lnTo>
                    <a:pt x="4" y="31"/>
                  </a:lnTo>
                  <a:lnTo>
                    <a:pt x="4" y="32"/>
                  </a:lnTo>
                  <a:lnTo>
                    <a:pt x="5" y="32"/>
                  </a:lnTo>
                  <a:lnTo>
                    <a:pt x="5" y="33"/>
                  </a:lnTo>
                  <a:lnTo>
                    <a:pt x="6" y="33"/>
                  </a:lnTo>
                  <a:lnTo>
                    <a:pt x="6" y="35"/>
                  </a:lnTo>
                  <a:lnTo>
                    <a:pt x="8" y="35"/>
                  </a:lnTo>
                  <a:lnTo>
                    <a:pt x="8" y="36"/>
                  </a:lnTo>
                  <a:lnTo>
                    <a:pt x="9" y="36"/>
                  </a:lnTo>
                  <a:lnTo>
                    <a:pt x="10" y="37"/>
                  </a:lnTo>
                  <a:lnTo>
                    <a:pt x="12" y="37"/>
                  </a:lnTo>
                  <a:lnTo>
                    <a:pt x="13" y="39"/>
                  </a:lnTo>
                  <a:lnTo>
                    <a:pt x="14" y="39"/>
                  </a:lnTo>
                  <a:lnTo>
                    <a:pt x="16" y="39"/>
                  </a:lnTo>
                  <a:lnTo>
                    <a:pt x="17" y="40"/>
                  </a:lnTo>
                  <a:lnTo>
                    <a:pt x="18" y="40"/>
                  </a:lnTo>
                  <a:lnTo>
                    <a:pt x="20" y="40"/>
                  </a:lnTo>
                  <a:lnTo>
                    <a:pt x="21" y="40"/>
                  </a:lnTo>
                  <a:lnTo>
                    <a:pt x="22" y="40"/>
                  </a:lnTo>
                  <a:lnTo>
                    <a:pt x="24" y="40"/>
                  </a:lnTo>
                  <a:lnTo>
                    <a:pt x="24" y="39"/>
                  </a:lnTo>
                  <a:lnTo>
                    <a:pt x="25" y="39"/>
                  </a:lnTo>
                  <a:lnTo>
                    <a:pt x="26" y="39"/>
                  </a:lnTo>
                  <a:lnTo>
                    <a:pt x="28" y="39"/>
                  </a:lnTo>
                  <a:lnTo>
                    <a:pt x="29" y="37"/>
                  </a:lnTo>
                  <a:lnTo>
                    <a:pt x="30" y="37"/>
                  </a:lnTo>
                  <a:lnTo>
                    <a:pt x="32" y="36"/>
                  </a:lnTo>
                  <a:lnTo>
                    <a:pt x="33" y="35"/>
                  </a:lnTo>
                  <a:lnTo>
                    <a:pt x="34" y="33"/>
                  </a:lnTo>
                  <a:lnTo>
                    <a:pt x="36" y="32"/>
                  </a:lnTo>
                  <a:lnTo>
                    <a:pt x="37" y="31"/>
                  </a:lnTo>
                  <a:lnTo>
                    <a:pt x="37" y="29"/>
                  </a:lnTo>
                  <a:lnTo>
                    <a:pt x="38" y="28"/>
                  </a:lnTo>
                  <a:lnTo>
                    <a:pt x="38" y="27"/>
                  </a:lnTo>
                  <a:lnTo>
                    <a:pt x="38" y="25"/>
                  </a:lnTo>
                  <a:lnTo>
                    <a:pt x="40" y="25"/>
                  </a:lnTo>
                  <a:lnTo>
                    <a:pt x="40" y="24"/>
                  </a:lnTo>
                  <a:lnTo>
                    <a:pt x="40" y="23"/>
                  </a:lnTo>
                  <a:lnTo>
                    <a:pt x="40" y="21"/>
                  </a:lnTo>
                  <a:lnTo>
                    <a:pt x="40" y="20"/>
                  </a:lnTo>
                  <a:lnTo>
                    <a:pt x="40" y="19"/>
                  </a:lnTo>
                  <a:lnTo>
                    <a:pt x="40" y="17"/>
                  </a:lnTo>
                  <a:lnTo>
                    <a:pt x="40" y="16"/>
                  </a:lnTo>
                  <a:lnTo>
                    <a:pt x="40" y="15"/>
                  </a:lnTo>
                  <a:lnTo>
                    <a:pt x="38" y="13"/>
                  </a:lnTo>
                  <a:lnTo>
                    <a:pt x="38" y="12"/>
                  </a:lnTo>
                  <a:lnTo>
                    <a:pt x="38" y="11"/>
                  </a:lnTo>
                  <a:lnTo>
                    <a:pt x="37" y="11"/>
                  </a:lnTo>
                  <a:lnTo>
                    <a:pt x="37" y="9"/>
                  </a:lnTo>
                  <a:lnTo>
                    <a:pt x="36" y="8"/>
                  </a:lnTo>
                  <a:lnTo>
                    <a:pt x="36" y="7"/>
                  </a:lnTo>
                  <a:lnTo>
                    <a:pt x="34" y="7"/>
                  </a:lnTo>
                  <a:lnTo>
                    <a:pt x="34" y="5"/>
                  </a:lnTo>
                  <a:lnTo>
                    <a:pt x="33" y="5"/>
                  </a:lnTo>
                  <a:lnTo>
                    <a:pt x="33" y="4"/>
                  </a:lnTo>
                  <a:lnTo>
                    <a:pt x="32" y="4"/>
                  </a:lnTo>
                  <a:lnTo>
                    <a:pt x="30" y="3"/>
                  </a:lnTo>
                  <a:lnTo>
                    <a:pt x="29" y="3"/>
                  </a:lnTo>
                  <a:lnTo>
                    <a:pt x="28" y="1"/>
                  </a:lnTo>
                  <a:lnTo>
                    <a:pt x="26" y="1"/>
                  </a:lnTo>
                  <a:lnTo>
                    <a:pt x="25" y="1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1" y="0"/>
                  </a:lnTo>
                  <a:lnTo>
                    <a:pt x="20" y="0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5138" name="Freeform 17"/>
            <p:cNvSpPr>
              <a:spLocks/>
            </p:cNvSpPr>
            <p:nvPr/>
          </p:nvSpPr>
          <p:spPr bwMode="auto">
            <a:xfrm>
              <a:off x="3803" y="2861"/>
              <a:ext cx="27" cy="27"/>
            </a:xfrm>
            <a:custGeom>
              <a:avLst/>
              <a:gdLst>
                <a:gd name="T0" fmla="*/ 7 w 54"/>
                <a:gd name="T1" fmla="*/ 1 h 53"/>
                <a:gd name="T2" fmla="*/ 6 w 54"/>
                <a:gd name="T3" fmla="*/ 1 h 53"/>
                <a:gd name="T4" fmla="*/ 5 w 54"/>
                <a:gd name="T5" fmla="*/ 1 h 53"/>
                <a:gd name="T6" fmla="*/ 3 w 54"/>
                <a:gd name="T7" fmla="*/ 1 h 53"/>
                <a:gd name="T8" fmla="*/ 3 w 54"/>
                <a:gd name="T9" fmla="*/ 2 h 53"/>
                <a:gd name="T10" fmla="*/ 2 w 54"/>
                <a:gd name="T11" fmla="*/ 2 h 53"/>
                <a:gd name="T12" fmla="*/ 2 w 54"/>
                <a:gd name="T13" fmla="*/ 3 h 53"/>
                <a:gd name="T14" fmla="*/ 1 w 54"/>
                <a:gd name="T15" fmla="*/ 4 h 53"/>
                <a:gd name="T16" fmla="*/ 1 w 54"/>
                <a:gd name="T17" fmla="*/ 5 h 53"/>
                <a:gd name="T18" fmla="*/ 0 w 54"/>
                <a:gd name="T19" fmla="*/ 6 h 53"/>
                <a:gd name="T20" fmla="*/ 0 w 54"/>
                <a:gd name="T21" fmla="*/ 7 h 53"/>
                <a:gd name="T22" fmla="*/ 0 w 54"/>
                <a:gd name="T23" fmla="*/ 8 h 53"/>
                <a:gd name="T24" fmla="*/ 0 w 54"/>
                <a:gd name="T25" fmla="*/ 9 h 53"/>
                <a:gd name="T26" fmla="*/ 1 w 54"/>
                <a:gd name="T27" fmla="*/ 9 h 53"/>
                <a:gd name="T28" fmla="*/ 1 w 54"/>
                <a:gd name="T29" fmla="*/ 10 h 53"/>
                <a:gd name="T30" fmla="*/ 2 w 54"/>
                <a:gd name="T31" fmla="*/ 11 h 53"/>
                <a:gd name="T32" fmla="*/ 2 w 54"/>
                <a:gd name="T33" fmla="*/ 12 h 53"/>
                <a:gd name="T34" fmla="*/ 3 w 54"/>
                <a:gd name="T35" fmla="*/ 13 h 53"/>
                <a:gd name="T36" fmla="*/ 3 w 54"/>
                <a:gd name="T37" fmla="*/ 13 h 53"/>
                <a:gd name="T38" fmla="*/ 5 w 54"/>
                <a:gd name="T39" fmla="*/ 13 h 53"/>
                <a:gd name="T40" fmla="*/ 6 w 54"/>
                <a:gd name="T41" fmla="*/ 14 h 53"/>
                <a:gd name="T42" fmla="*/ 7 w 54"/>
                <a:gd name="T43" fmla="*/ 14 h 53"/>
                <a:gd name="T44" fmla="*/ 7 w 54"/>
                <a:gd name="T45" fmla="*/ 14 h 53"/>
                <a:gd name="T46" fmla="*/ 8 w 54"/>
                <a:gd name="T47" fmla="*/ 14 h 53"/>
                <a:gd name="T48" fmla="*/ 9 w 54"/>
                <a:gd name="T49" fmla="*/ 13 h 53"/>
                <a:gd name="T50" fmla="*/ 10 w 54"/>
                <a:gd name="T51" fmla="*/ 13 h 53"/>
                <a:gd name="T52" fmla="*/ 11 w 54"/>
                <a:gd name="T53" fmla="*/ 13 h 53"/>
                <a:gd name="T54" fmla="*/ 12 w 54"/>
                <a:gd name="T55" fmla="*/ 12 h 53"/>
                <a:gd name="T56" fmla="*/ 12 w 54"/>
                <a:gd name="T57" fmla="*/ 11 h 53"/>
                <a:gd name="T58" fmla="*/ 13 w 54"/>
                <a:gd name="T59" fmla="*/ 10 h 53"/>
                <a:gd name="T60" fmla="*/ 13 w 54"/>
                <a:gd name="T61" fmla="*/ 9 h 53"/>
                <a:gd name="T62" fmla="*/ 13 w 54"/>
                <a:gd name="T63" fmla="*/ 9 h 53"/>
                <a:gd name="T64" fmla="*/ 14 w 54"/>
                <a:gd name="T65" fmla="*/ 8 h 53"/>
                <a:gd name="T66" fmla="*/ 14 w 54"/>
                <a:gd name="T67" fmla="*/ 7 h 53"/>
                <a:gd name="T68" fmla="*/ 13 w 54"/>
                <a:gd name="T69" fmla="*/ 6 h 53"/>
                <a:gd name="T70" fmla="*/ 13 w 54"/>
                <a:gd name="T71" fmla="*/ 5 h 53"/>
                <a:gd name="T72" fmla="*/ 13 w 54"/>
                <a:gd name="T73" fmla="*/ 4 h 53"/>
                <a:gd name="T74" fmla="*/ 12 w 54"/>
                <a:gd name="T75" fmla="*/ 3 h 53"/>
                <a:gd name="T76" fmla="*/ 12 w 54"/>
                <a:gd name="T77" fmla="*/ 2 h 53"/>
                <a:gd name="T78" fmla="*/ 11 w 54"/>
                <a:gd name="T79" fmla="*/ 2 h 53"/>
                <a:gd name="T80" fmla="*/ 10 w 54"/>
                <a:gd name="T81" fmla="*/ 1 h 53"/>
                <a:gd name="T82" fmla="*/ 9 w 54"/>
                <a:gd name="T83" fmla="*/ 1 h 53"/>
                <a:gd name="T84" fmla="*/ 8 w 54"/>
                <a:gd name="T85" fmla="*/ 1 h 53"/>
                <a:gd name="T86" fmla="*/ 7 w 54"/>
                <a:gd name="T87" fmla="*/ 1 h 53"/>
                <a:gd name="T88" fmla="*/ 7 w 54"/>
                <a:gd name="T89" fmla="*/ 7 h 53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54"/>
                <a:gd name="T136" fmla="*/ 0 h 53"/>
                <a:gd name="T137" fmla="*/ 54 w 54"/>
                <a:gd name="T138" fmla="*/ 53 h 53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54" h="53">
                  <a:moveTo>
                    <a:pt x="27" y="27"/>
                  </a:moveTo>
                  <a:lnTo>
                    <a:pt x="27" y="0"/>
                  </a:lnTo>
                  <a:lnTo>
                    <a:pt x="26" y="2"/>
                  </a:lnTo>
                  <a:lnTo>
                    <a:pt x="24" y="2"/>
                  </a:lnTo>
                  <a:lnTo>
                    <a:pt x="23" y="2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19" y="2"/>
                  </a:lnTo>
                  <a:lnTo>
                    <a:pt x="18" y="3"/>
                  </a:lnTo>
                  <a:lnTo>
                    <a:pt x="16" y="3"/>
                  </a:lnTo>
                  <a:lnTo>
                    <a:pt x="15" y="3"/>
                  </a:lnTo>
                  <a:lnTo>
                    <a:pt x="14" y="4"/>
                  </a:lnTo>
                  <a:lnTo>
                    <a:pt x="12" y="6"/>
                  </a:lnTo>
                  <a:lnTo>
                    <a:pt x="11" y="6"/>
                  </a:lnTo>
                  <a:lnTo>
                    <a:pt x="10" y="7"/>
                  </a:lnTo>
                  <a:lnTo>
                    <a:pt x="8" y="8"/>
                  </a:lnTo>
                  <a:lnTo>
                    <a:pt x="7" y="10"/>
                  </a:lnTo>
                  <a:lnTo>
                    <a:pt x="6" y="11"/>
                  </a:lnTo>
                  <a:lnTo>
                    <a:pt x="6" y="12"/>
                  </a:lnTo>
                  <a:lnTo>
                    <a:pt x="4" y="12"/>
                  </a:lnTo>
                  <a:lnTo>
                    <a:pt x="4" y="14"/>
                  </a:lnTo>
                  <a:lnTo>
                    <a:pt x="3" y="15"/>
                  </a:lnTo>
                  <a:lnTo>
                    <a:pt x="3" y="16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2" y="20"/>
                  </a:lnTo>
                  <a:lnTo>
                    <a:pt x="0" y="22"/>
                  </a:lnTo>
                  <a:lnTo>
                    <a:pt x="0" y="23"/>
                  </a:lnTo>
                  <a:lnTo>
                    <a:pt x="0" y="24"/>
                  </a:lnTo>
                  <a:lnTo>
                    <a:pt x="0" y="26"/>
                  </a:lnTo>
                  <a:lnTo>
                    <a:pt x="0" y="27"/>
                  </a:lnTo>
                  <a:lnTo>
                    <a:pt x="0" y="30"/>
                  </a:lnTo>
                  <a:lnTo>
                    <a:pt x="0" y="31"/>
                  </a:lnTo>
                  <a:lnTo>
                    <a:pt x="0" y="32"/>
                  </a:lnTo>
                  <a:lnTo>
                    <a:pt x="0" y="34"/>
                  </a:lnTo>
                  <a:lnTo>
                    <a:pt x="2" y="34"/>
                  </a:lnTo>
                  <a:lnTo>
                    <a:pt x="2" y="35"/>
                  </a:lnTo>
                  <a:lnTo>
                    <a:pt x="2" y="36"/>
                  </a:lnTo>
                  <a:lnTo>
                    <a:pt x="2" y="38"/>
                  </a:lnTo>
                  <a:lnTo>
                    <a:pt x="3" y="39"/>
                  </a:lnTo>
                  <a:lnTo>
                    <a:pt x="3" y="40"/>
                  </a:lnTo>
                  <a:lnTo>
                    <a:pt x="4" y="42"/>
                  </a:lnTo>
                  <a:lnTo>
                    <a:pt x="4" y="43"/>
                  </a:lnTo>
                  <a:lnTo>
                    <a:pt x="6" y="43"/>
                  </a:lnTo>
                  <a:lnTo>
                    <a:pt x="6" y="44"/>
                  </a:lnTo>
                  <a:lnTo>
                    <a:pt x="7" y="46"/>
                  </a:lnTo>
                  <a:lnTo>
                    <a:pt x="8" y="47"/>
                  </a:lnTo>
                  <a:lnTo>
                    <a:pt x="10" y="48"/>
                  </a:lnTo>
                  <a:lnTo>
                    <a:pt x="11" y="49"/>
                  </a:lnTo>
                  <a:lnTo>
                    <a:pt x="12" y="49"/>
                  </a:lnTo>
                  <a:lnTo>
                    <a:pt x="14" y="51"/>
                  </a:lnTo>
                  <a:lnTo>
                    <a:pt x="15" y="52"/>
                  </a:lnTo>
                  <a:lnTo>
                    <a:pt x="16" y="52"/>
                  </a:lnTo>
                  <a:lnTo>
                    <a:pt x="18" y="52"/>
                  </a:lnTo>
                  <a:lnTo>
                    <a:pt x="19" y="53"/>
                  </a:lnTo>
                  <a:lnTo>
                    <a:pt x="20" y="53"/>
                  </a:lnTo>
                  <a:lnTo>
                    <a:pt x="22" y="53"/>
                  </a:lnTo>
                  <a:lnTo>
                    <a:pt x="23" y="53"/>
                  </a:lnTo>
                  <a:lnTo>
                    <a:pt x="24" y="53"/>
                  </a:lnTo>
                  <a:lnTo>
                    <a:pt x="26" y="53"/>
                  </a:lnTo>
                  <a:lnTo>
                    <a:pt x="27" y="53"/>
                  </a:lnTo>
                  <a:lnTo>
                    <a:pt x="28" y="53"/>
                  </a:lnTo>
                  <a:lnTo>
                    <a:pt x="30" y="53"/>
                  </a:lnTo>
                  <a:lnTo>
                    <a:pt x="31" y="53"/>
                  </a:lnTo>
                  <a:lnTo>
                    <a:pt x="32" y="53"/>
                  </a:lnTo>
                  <a:lnTo>
                    <a:pt x="34" y="53"/>
                  </a:lnTo>
                  <a:lnTo>
                    <a:pt x="35" y="53"/>
                  </a:lnTo>
                  <a:lnTo>
                    <a:pt x="36" y="52"/>
                  </a:lnTo>
                  <a:lnTo>
                    <a:pt x="38" y="52"/>
                  </a:lnTo>
                  <a:lnTo>
                    <a:pt x="39" y="52"/>
                  </a:lnTo>
                  <a:lnTo>
                    <a:pt x="39" y="51"/>
                  </a:lnTo>
                  <a:lnTo>
                    <a:pt x="40" y="51"/>
                  </a:lnTo>
                  <a:lnTo>
                    <a:pt x="42" y="49"/>
                  </a:lnTo>
                  <a:lnTo>
                    <a:pt x="43" y="49"/>
                  </a:lnTo>
                  <a:lnTo>
                    <a:pt x="44" y="48"/>
                  </a:lnTo>
                  <a:lnTo>
                    <a:pt x="44" y="47"/>
                  </a:lnTo>
                  <a:lnTo>
                    <a:pt x="46" y="47"/>
                  </a:lnTo>
                  <a:lnTo>
                    <a:pt x="47" y="46"/>
                  </a:lnTo>
                  <a:lnTo>
                    <a:pt x="47" y="44"/>
                  </a:lnTo>
                  <a:lnTo>
                    <a:pt x="48" y="43"/>
                  </a:lnTo>
                  <a:lnTo>
                    <a:pt x="50" y="42"/>
                  </a:lnTo>
                  <a:lnTo>
                    <a:pt x="50" y="40"/>
                  </a:lnTo>
                  <a:lnTo>
                    <a:pt x="51" y="39"/>
                  </a:lnTo>
                  <a:lnTo>
                    <a:pt x="51" y="38"/>
                  </a:lnTo>
                  <a:lnTo>
                    <a:pt x="52" y="36"/>
                  </a:lnTo>
                  <a:lnTo>
                    <a:pt x="52" y="35"/>
                  </a:lnTo>
                  <a:lnTo>
                    <a:pt x="52" y="34"/>
                  </a:lnTo>
                  <a:lnTo>
                    <a:pt x="54" y="32"/>
                  </a:lnTo>
                  <a:lnTo>
                    <a:pt x="54" y="31"/>
                  </a:lnTo>
                  <a:lnTo>
                    <a:pt x="54" y="30"/>
                  </a:lnTo>
                  <a:lnTo>
                    <a:pt x="54" y="27"/>
                  </a:lnTo>
                  <a:lnTo>
                    <a:pt x="54" y="26"/>
                  </a:lnTo>
                  <a:lnTo>
                    <a:pt x="54" y="24"/>
                  </a:lnTo>
                  <a:lnTo>
                    <a:pt x="54" y="23"/>
                  </a:lnTo>
                  <a:lnTo>
                    <a:pt x="52" y="22"/>
                  </a:lnTo>
                  <a:lnTo>
                    <a:pt x="52" y="20"/>
                  </a:lnTo>
                  <a:lnTo>
                    <a:pt x="52" y="19"/>
                  </a:lnTo>
                  <a:lnTo>
                    <a:pt x="51" y="18"/>
                  </a:lnTo>
                  <a:lnTo>
                    <a:pt x="51" y="16"/>
                  </a:lnTo>
                  <a:lnTo>
                    <a:pt x="50" y="15"/>
                  </a:lnTo>
                  <a:lnTo>
                    <a:pt x="50" y="14"/>
                  </a:lnTo>
                  <a:lnTo>
                    <a:pt x="48" y="12"/>
                  </a:lnTo>
                  <a:lnTo>
                    <a:pt x="47" y="11"/>
                  </a:lnTo>
                  <a:lnTo>
                    <a:pt x="47" y="10"/>
                  </a:lnTo>
                  <a:lnTo>
                    <a:pt x="46" y="8"/>
                  </a:lnTo>
                  <a:lnTo>
                    <a:pt x="44" y="8"/>
                  </a:lnTo>
                  <a:lnTo>
                    <a:pt x="44" y="7"/>
                  </a:lnTo>
                  <a:lnTo>
                    <a:pt x="43" y="6"/>
                  </a:lnTo>
                  <a:lnTo>
                    <a:pt x="42" y="6"/>
                  </a:lnTo>
                  <a:lnTo>
                    <a:pt x="40" y="4"/>
                  </a:lnTo>
                  <a:lnTo>
                    <a:pt x="39" y="4"/>
                  </a:lnTo>
                  <a:lnTo>
                    <a:pt x="39" y="3"/>
                  </a:lnTo>
                  <a:lnTo>
                    <a:pt x="38" y="3"/>
                  </a:lnTo>
                  <a:lnTo>
                    <a:pt x="36" y="3"/>
                  </a:lnTo>
                  <a:lnTo>
                    <a:pt x="35" y="2"/>
                  </a:lnTo>
                  <a:lnTo>
                    <a:pt x="34" y="2"/>
                  </a:lnTo>
                  <a:lnTo>
                    <a:pt x="32" y="2"/>
                  </a:lnTo>
                  <a:lnTo>
                    <a:pt x="31" y="2"/>
                  </a:lnTo>
                  <a:lnTo>
                    <a:pt x="30" y="2"/>
                  </a:lnTo>
                  <a:lnTo>
                    <a:pt x="28" y="2"/>
                  </a:lnTo>
                  <a:lnTo>
                    <a:pt x="27" y="0"/>
                  </a:lnTo>
                  <a:lnTo>
                    <a:pt x="27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5139" name="Freeform 18"/>
            <p:cNvSpPr>
              <a:spLocks/>
            </p:cNvSpPr>
            <p:nvPr/>
          </p:nvSpPr>
          <p:spPr bwMode="auto">
            <a:xfrm>
              <a:off x="3798" y="2870"/>
              <a:ext cx="20" cy="20"/>
            </a:xfrm>
            <a:custGeom>
              <a:avLst/>
              <a:gdLst>
                <a:gd name="T0" fmla="*/ 5 w 40"/>
                <a:gd name="T1" fmla="*/ 0 h 39"/>
                <a:gd name="T2" fmla="*/ 4 w 40"/>
                <a:gd name="T3" fmla="*/ 1 h 39"/>
                <a:gd name="T4" fmla="*/ 3 w 40"/>
                <a:gd name="T5" fmla="*/ 1 h 39"/>
                <a:gd name="T6" fmla="*/ 3 w 40"/>
                <a:gd name="T7" fmla="*/ 1 h 39"/>
                <a:gd name="T8" fmla="*/ 2 w 40"/>
                <a:gd name="T9" fmla="*/ 1 h 39"/>
                <a:gd name="T10" fmla="*/ 1 w 40"/>
                <a:gd name="T11" fmla="*/ 2 h 39"/>
                <a:gd name="T12" fmla="*/ 1 w 40"/>
                <a:gd name="T13" fmla="*/ 3 h 39"/>
                <a:gd name="T14" fmla="*/ 1 w 40"/>
                <a:gd name="T15" fmla="*/ 3 h 39"/>
                <a:gd name="T16" fmla="*/ 1 w 40"/>
                <a:gd name="T17" fmla="*/ 4 h 39"/>
                <a:gd name="T18" fmla="*/ 1 w 40"/>
                <a:gd name="T19" fmla="*/ 5 h 39"/>
                <a:gd name="T20" fmla="*/ 0 w 40"/>
                <a:gd name="T21" fmla="*/ 5 h 39"/>
                <a:gd name="T22" fmla="*/ 1 w 40"/>
                <a:gd name="T23" fmla="*/ 6 h 39"/>
                <a:gd name="T24" fmla="*/ 1 w 40"/>
                <a:gd name="T25" fmla="*/ 7 h 39"/>
                <a:gd name="T26" fmla="*/ 1 w 40"/>
                <a:gd name="T27" fmla="*/ 7 h 39"/>
                <a:gd name="T28" fmla="*/ 1 w 40"/>
                <a:gd name="T29" fmla="*/ 8 h 39"/>
                <a:gd name="T30" fmla="*/ 1 w 40"/>
                <a:gd name="T31" fmla="*/ 8 h 39"/>
                <a:gd name="T32" fmla="*/ 1 w 40"/>
                <a:gd name="T33" fmla="*/ 9 h 39"/>
                <a:gd name="T34" fmla="*/ 3 w 40"/>
                <a:gd name="T35" fmla="*/ 9 h 39"/>
                <a:gd name="T36" fmla="*/ 3 w 40"/>
                <a:gd name="T37" fmla="*/ 10 h 39"/>
                <a:gd name="T38" fmla="*/ 3 w 40"/>
                <a:gd name="T39" fmla="*/ 10 h 39"/>
                <a:gd name="T40" fmla="*/ 5 w 40"/>
                <a:gd name="T41" fmla="*/ 10 h 39"/>
                <a:gd name="T42" fmla="*/ 5 w 40"/>
                <a:gd name="T43" fmla="*/ 10 h 39"/>
                <a:gd name="T44" fmla="*/ 5 w 40"/>
                <a:gd name="T45" fmla="*/ 10 h 39"/>
                <a:gd name="T46" fmla="*/ 6 w 40"/>
                <a:gd name="T47" fmla="*/ 10 h 39"/>
                <a:gd name="T48" fmla="*/ 7 w 40"/>
                <a:gd name="T49" fmla="*/ 10 h 39"/>
                <a:gd name="T50" fmla="*/ 7 w 40"/>
                <a:gd name="T51" fmla="*/ 10 h 39"/>
                <a:gd name="T52" fmla="*/ 9 w 40"/>
                <a:gd name="T53" fmla="*/ 9 h 39"/>
                <a:gd name="T54" fmla="*/ 9 w 40"/>
                <a:gd name="T55" fmla="*/ 9 h 39"/>
                <a:gd name="T56" fmla="*/ 10 w 40"/>
                <a:gd name="T57" fmla="*/ 8 h 39"/>
                <a:gd name="T58" fmla="*/ 10 w 40"/>
                <a:gd name="T59" fmla="*/ 7 h 39"/>
                <a:gd name="T60" fmla="*/ 10 w 40"/>
                <a:gd name="T61" fmla="*/ 7 h 39"/>
                <a:gd name="T62" fmla="*/ 10 w 40"/>
                <a:gd name="T63" fmla="*/ 6 h 39"/>
                <a:gd name="T64" fmla="*/ 10 w 40"/>
                <a:gd name="T65" fmla="*/ 5 h 39"/>
                <a:gd name="T66" fmla="*/ 10 w 40"/>
                <a:gd name="T67" fmla="*/ 5 h 39"/>
                <a:gd name="T68" fmla="*/ 10 w 40"/>
                <a:gd name="T69" fmla="*/ 4 h 39"/>
                <a:gd name="T70" fmla="*/ 10 w 40"/>
                <a:gd name="T71" fmla="*/ 3 h 39"/>
                <a:gd name="T72" fmla="*/ 10 w 40"/>
                <a:gd name="T73" fmla="*/ 3 h 39"/>
                <a:gd name="T74" fmla="*/ 9 w 40"/>
                <a:gd name="T75" fmla="*/ 2 h 39"/>
                <a:gd name="T76" fmla="*/ 9 w 40"/>
                <a:gd name="T77" fmla="*/ 2 h 39"/>
                <a:gd name="T78" fmla="*/ 8 w 40"/>
                <a:gd name="T79" fmla="*/ 1 h 39"/>
                <a:gd name="T80" fmla="*/ 7 w 40"/>
                <a:gd name="T81" fmla="*/ 1 h 39"/>
                <a:gd name="T82" fmla="*/ 6 w 40"/>
                <a:gd name="T83" fmla="*/ 1 h 39"/>
                <a:gd name="T84" fmla="*/ 6 w 40"/>
                <a:gd name="T85" fmla="*/ 0 h 39"/>
                <a:gd name="T86" fmla="*/ 5 w 40"/>
                <a:gd name="T87" fmla="*/ 0 h 3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40"/>
                <a:gd name="T133" fmla="*/ 0 h 39"/>
                <a:gd name="T134" fmla="*/ 40 w 40"/>
                <a:gd name="T135" fmla="*/ 39 h 39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40" h="39">
                  <a:moveTo>
                    <a:pt x="20" y="0"/>
                  </a:moveTo>
                  <a:lnTo>
                    <a:pt x="20" y="0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6" y="1"/>
                  </a:lnTo>
                  <a:lnTo>
                    <a:pt x="14" y="1"/>
                  </a:lnTo>
                  <a:lnTo>
                    <a:pt x="13" y="1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9" y="4"/>
                  </a:lnTo>
                  <a:lnTo>
                    <a:pt x="8" y="4"/>
                  </a:lnTo>
                  <a:lnTo>
                    <a:pt x="6" y="5"/>
                  </a:lnTo>
                  <a:lnTo>
                    <a:pt x="5" y="6"/>
                  </a:lnTo>
                  <a:lnTo>
                    <a:pt x="4" y="8"/>
                  </a:lnTo>
                  <a:lnTo>
                    <a:pt x="4" y="9"/>
                  </a:lnTo>
                  <a:lnTo>
                    <a:pt x="3" y="10"/>
                  </a:lnTo>
                  <a:lnTo>
                    <a:pt x="3" y="12"/>
                  </a:lnTo>
                  <a:lnTo>
                    <a:pt x="1" y="13"/>
                  </a:lnTo>
                  <a:lnTo>
                    <a:pt x="1" y="14"/>
                  </a:lnTo>
                  <a:lnTo>
                    <a:pt x="1" y="16"/>
                  </a:lnTo>
                  <a:lnTo>
                    <a:pt x="1" y="17"/>
                  </a:lnTo>
                  <a:lnTo>
                    <a:pt x="1" y="18"/>
                  </a:lnTo>
                  <a:lnTo>
                    <a:pt x="0" y="20"/>
                  </a:lnTo>
                  <a:lnTo>
                    <a:pt x="1" y="21"/>
                  </a:lnTo>
                  <a:lnTo>
                    <a:pt x="1" y="22"/>
                  </a:lnTo>
                  <a:lnTo>
                    <a:pt x="1" y="24"/>
                  </a:lnTo>
                  <a:lnTo>
                    <a:pt x="1" y="25"/>
                  </a:lnTo>
                  <a:lnTo>
                    <a:pt x="1" y="26"/>
                  </a:lnTo>
                  <a:lnTo>
                    <a:pt x="3" y="28"/>
                  </a:lnTo>
                  <a:lnTo>
                    <a:pt x="3" y="29"/>
                  </a:lnTo>
                  <a:lnTo>
                    <a:pt x="4" y="30"/>
                  </a:lnTo>
                  <a:lnTo>
                    <a:pt x="4" y="31"/>
                  </a:lnTo>
                  <a:lnTo>
                    <a:pt x="5" y="31"/>
                  </a:lnTo>
                  <a:lnTo>
                    <a:pt x="5" y="33"/>
                  </a:lnTo>
                  <a:lnTo>
                    <a:pt x="6" y="33"/>
                  </a:lnTo>
                  <a:lnTo>
                    <a:pt x="6" y="34"/>
                  </a:lnTo>
                  <a:lnTo>
                    <a:pt x="8" y="34"/>
                  </a:lnTo>
                  <a:lnTo>
                    <a:pt x="8" y="35"/>
                  </a:lnTo>
                  <a:lnTo>
                    <a:pt x="9" y="35"/>
                  </a:lnTo>
                  <a:lnTo>
                    <a:pt x="10" y="37"/>
                  </a:lnTo>
                  <a:lnTo>
                    <a:pt x="12" y="37"/>
                  </a:lnTo>
                  <a:lnTo>
                    <a:pt x="13" y="38"/>
                  </a:lnTo>
                  <a:lnTo>
                    <a:pt x="14" y="38"/>
                  </a:lnTo>
                  <a:lnTo>
                    <a:pt x="16" y="38"/>
                  </a:lnTo>
                  <a:lnTo>
                    <a:pt x="17" y="39"/>
                  </a:lnTo>
                  <a:lnTo>
                    <a:pt x="18" y="39"/>
                  </a:lnTo>
                  <a:lnTo>
                    <a:pt x="20" y="39"/>
                  </a:lnTo>
                  <a:lnTo>
                    <a:pt x="21" y="39"/>
                  </a:lnTo>
                  <a:lnTo>
                    <a:pt x="22" y="39"/>
                  </a:lnTo>
                  <a:lnTo>
                    <a:pt x="24" y="39"/>
                  </a:lnTo>
                  <a:lnTo>
                    <a:pt x="24" y="38"/>
                  </a:lnTo>
                  <a:lnTo>
                    <a:pt x="25" y="38"/>
                  </a:lnTo>
                  <a:lnTo>
                    <a:pt x="26" y="38"/>
                  </a:lnTo>
                  <a:lnTo>
                    <a:pt x="28" y="38"/>
                  </a:lnTo>
                  <a:lnTo>
                    <a:pt x="29" y="37"/>
                  </a:lnTo>
                  <a:lnTo>
                    <a:pt x="30" y="37"/>
                  </a:lnTo>
                  <a:lnTo>
                    <a:pt x="32" y="35"/>
                  </a:lnTo>
                  <a:lnTo>
                    <a:pt x="33" y="34"/>
                  </a:lnTo>
                  <a:lnTo>
                    <a:pt x="34" y="33"/>
                  </a:lnTo>
                  <a:lnTo>
                    <a:pt x="36" y="31"/>
                  </a:lnTo>
                  <a:lnTo>
                    <a:pt x="37" y="30"/>
                  </a:lnTo>
                  <a:lnTo>
                    <a:pt x="37" y="29"/>
                  </a:lnTo>
                  <a:lnTo>
                    <a:pt x="38" y="28"/>
                  </a:lnTo>
                  <a:lnTo>
                    <a:pt x="38" y="26"/>
                  </a:lnTo>
                  <a:lnTo>
                    <a:pt x="38" y="25"/>
                  </a:lnTo>
                  <a:lnTo>
                    <a:pt x="40" y="25"/>
                  </a:lnTo>
                  <a:lnTo>
                    <a:pt x="40" y="24"/>
                  </a:lnTo>
                  <a:lnTo>
                    <a:pt x="40" y="22"/>
                  </a:lnTo>
                  <a:lnTo>
                    <a:pt x="40" y="21"/>
                  </a:lnTo>
                  <a:lnTo>
                    <a:pt x="40" y="20"/>
                  </a:lnTo>
                  <a:lnTo>
                    <a:pt x="40" y="18"/>
                  </a:lnTo>
                  <a:lnTo>
                    <a:pt x="40" y="17"/>
                  </a:lnTo>
                  <a:lnTo>
                    <a:pt x="40" y="16"/>
                  </a:lnTo>
                  <a:lnTo>
                    <a:pt x="40" y="14"/>
                  </a:lnTo>
                  <a:lnTo>
                    <a:pt x="38" y="13"/>
                  </a:lnTo>
                  <a:lnTo>
                    <a:pt x="38" y="12"/>
                  </a:lnTo>
                  <a:lnTo>
                    <a:pt x="38" y="10"/>
                  </a:lnTo>
                  <a:lnTo>
                    <a:pt x="37" y="10"/>
                  </a:lnTo>
                  <a:lnTo>
                    <a:pt x="37" y="9"/>
                  </a:lnTo>
                  <a:lnTo>
                    <a:pt x="36" y="8"/>
                  </a:lnTo>
                  <a:lnTo>
                    <a:pt x="36" y="6"/>
                  </a:lnTo>
                  <a:lnTo>
                    <a:pt x="34" y="6"/>
                  </a:lnTo>
                  <a:lnTo>
                    <a:pt x="34" y="5"/>
                  </a:lnTo>
                  <a:lnTo>
                    <a:pt x="33" y="5"/>
                  </a:lnTo>
                  <a:lnTo>
                    <a:pt x="33" y="4"/>
                  </a:lnTo>
                  <a:lnTo>
                    <a:pt x="32" y="4"/>
                  </a:lnTo>
                  <a:lnTo>
                    <a:pt x="30" y="2"/>
                  </a:lnTo>
                  <a:lnTo>
                    <a:pt x="29" y="2"/>
                  </a:lnTo>
                  <a:lnTo>
                    <a:pt x="28" y="1"/>
                  </a:lnTo>
                  <a:lnTo>
                    <a:pt x="26" y="1"/>
                  </a:lnTo>
                  <a:lnTo>
                    <a:pt x="25" y="1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1" y="0"/>
                  </a:lnTo>
                  <a:lnTo>
                    <a:pt x="20" y="0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5140" name="Freeform 19"/>
            <p:cNvSpPr>
              <a:spLocks/>
            </p:cNvSpPr>
            <p:nvPr/>
          </p:nvSpPr>
          <p:spPr bwMode="auto">
            <a:xfrm>
              <a:off x="3803" y="2967"/>
              <a:ext cx="27" cy="27"/>
            </a:xfrm>
            <a:custGeom>
              <a:avLst/>
              <a:gdLst>
                <a:gd name="T0" fmla="*/ 7 w 54"/>
                <a:gd name="T1" fmla="*/ 1 h 53"/>
                <a:gd name="T2" fmla="*/ 6 w 54"/>
                <a:gd name="T3" fmla="*/ 1 h 53"/>
                <a:gd name="T4" fmla="*/ 5 w 54"/>
                <a:gd name="T5" fmla="*/ 1 h 53"/>
                <a:gd name="T6" fmla="*/ 3 w 54"/>
                <a:gd name="T7" fmla="*/ 1 h 53"/>
                <a:gd name="T8" fmla="*/ 3 w 54"/>
                <a:gd name="T9" fmla="*/ 2 h 53"/>
                <a:gd name="T10" fmla="*/ 2 w 54"/>
                <a:gd name="T11" fmla="*/ 2 h 53"/>
                <a:gd name="T12" fmla="*/ 2 w 54"/>
                <a:gd name="T13" fmla="*/ 3 h 53"/>
                <a:gd name="T14" fmla="*/ 1 w 54"/>
                <a:gd name="T15" fmla="*/ 4 h 53"/>
                <a:gd name="T16" fmla="*/ 1 w 54"/>
                <a:gd name="T17" fmla="*/ 5 h 53"/>
                <a:gd name="T18" fmla="*/ 0 w 54"/>
                <a:gd name="T19" fmla="*/ 6 h 53"/>
                <a:gd name="T20" fmla="*/ 0 w 54"/>
                <a:gd name="T21" fmla="*/ 7 h 53"/>
                <a:gd name="T22" fmla="*/ 0 w 54"/>
                <a:gd name="T23" fmla="*/ 8 h 53"/>
                <a:gd name="T24" fmla="*/ 0 w 54"/>
                <a:gd name="T25" fmla="*/ 9 h 53"/>
                <a:gd name="T26" fmla="*/ 1 w 54"/>
                <a:gd name="T27" fmla="*/ 9 h 53"/>
                <a:gd name="T28" fmla="*/ 1 w 54"/>
                <a:gd name="T29" fmla="*/ 10 h 53"/>
                <a:gd name="T30" fmla="*/ 2 w 54"/>
                <a:gd name="T31" fmla="*/ 11 h 53"/>
                <a:gd name="T32" fmla="*/ 2 w 54"/>
                <a:gd name="T33" fmla="*/ 12 h 53"/>
                <a:gd name="T34" fmla="*/ 3 w 54"/>
                <a:gd name="T35" fmla="*/ 13 h 53"/>
                <a:gd name="T36" fmla="*/ 3 w 54"/>
                <a:gd name="T37" fmla="*/ 13 h 53"/>
                <a:gd name="T38" fmla="*/ 5 w 54"/>
                <a:gd name="T39" fmla="*/ 13 h 53"/>
                <a:gd name="T40" fmla="*/ 6 w 54"/>
                <a:gd name="T41" fmla="*/ 14 h 53"/>
                <a:gd name="T42" fmla="*/ 7 w 54"/>
                <a:gd name="T43" fmla="*/ 14 h 53"/>
                <a:gd name="T44" fmla="*/ 7 w 54"/>
                <a:gd name="T45" fmla="*/ 14 h 53"/>
                <a:gd name="T46" fmla="*/ 8 w 54"/>
                <a:gd name="T47" fmla="*/ 14 h 53"/>
                <a:gd name="T48" fmla="*/ 9 w 54"/>
                <a:gd name="T49" fmla="*/ 13 h 53"/>
                <a:gd name="T50" fmla="*/ 10 w 54"/>
                <a:gd name="T51" fmla="*/ 13 h 53"/>
                <a:gd name="T52" fmla="*/ 11 w 54"/>
                <a:gd name="T53" fmla="*/ 13 h 53"/>
                <a:gd name="T54" fmla="*/ 12 w 54"/>
                <a:gd name="T55" fmla="*/ 12 h 53"/>
                <a:gd name="T56" fmla="*/ 12 w 54"/>
                <a:gd name="T57" fmla="*/ 11 h 53"/>
                <a:gd name="T58" fmla="*/ 13 w 54"/>
                <a:gd name="T59" fmla="*/ 10 h 53"/>
                <a:gd name="T60" fmla="*/ 13 w 54"/>
                <a:gd name="T61" fmla="*/ 9 h 53"/>
                <a:gd name="T62" fmla="*/ 13 w 54"/>
                <a:gd name="T63" fmla="*/ 9 h 53"/>
                <a:gd name="T64" fmla="*/ 14 w 54"/>
                <a:gd name="T65" fmla="*/ 8 h 53"/>
                <a:gd name="T66" fmla="*/ 14 w 54"/>
                <a:gd name="T67" fmla="*/ 7 h 53"/>
                <a:gd name="T68" fmla="*/ 13 w 54"/>
                <a:gd name="T69" fmla="*/ 6 h 53"/>
                <a:gd name="T70" fmla="*/ 13 w 54"/>
                <a:gd name="T71" fmla="*/ 5 h 53"/>
                <a:gd name="T72" fmla="*/ 13 w 54"/>
                <a:gd name="T73" fmla="*/ 4 h 53"/>
                <a:gd name="T74" fmla="*/ 12 w 54"/>
                <a:gd name="T75" fmla="*/ 3 h 53"/>
                <a:gd name="T76" fmla="*/ 12 w 54"/>
                <a:gd name="T77" fmla="*/ 2 h 53"/>
                <a:gd name="T78" fmla="*/ 11 w 54"/>
                <a:gd name="T79" fmla="*/ 2 h 53"/>
                <a:gd name="T80" fmla="*/ 10 w 54"/>
                <a:gd name="T81" fmla="*/ 1 h 53"/>
                <a:gd name="T82" fmla="*/ 9 w 54"/>
                <a:gd name="T83" fmla="*/ 1 h 53"/>
                <a:gd name="T84" fmla="*/ 8 w 54"/>
                <a:gd name="T85" fmla="*/ 1 h 53"/>
                <a:gd name="T86" fmla="*/ 7 w 54"/>
                <a:gd name="T87" fmla="*/ 1 h 53"/>
                <a:gd name="T88" fmla="*/ 7 w 54"/>
                <a:gd name="T89" fmla="*/ 7 h 53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54"/>
                <a:gd name="T136" fmla="*/ 0 h 53"/>
                <a:gd name="T137" fmla="*/ 54 w 54"/>
                <a:gd name="T138" fmla="*/ 53 h 53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54" h="53">
                  <a:moveTo>
                    <a:pt x="27" y="26"/>
                  </a:moveTo>
                  <a:lnTo>
                    <a:pt x="27" y="0"/>
                  </a:lnTo>
                  <a:lnTo>
                    <a:pt x="26" y="1"/>
                  </a:lnTo>
                  <a:lnTo>
                    <a:pt x="24" y="1"/>
                  </a:lnTo>
                  <a:lnTo>
                    <a:pt x="23" y="1"/>
                  </a:lnTo>
                  <a:lnTo>
                    <a:pt x="22" y="1"/>
                  </a:lnTo>
                  <a:lnTo>
                    <a:pt x="20" y="1"/>
                  </a:lnTo>
                  <a:lnTo>
                    <a:pt x="19" y="1"/>
                  </a:lnTo>
                  <a:lnTo>
                    <a:pt x="18" y="3"/>
                  </a:lnTo>
                  <a:lnTo>
                    <a:pt x="16" y="3"/>
                  </a:lnTo>
                  <a:lnTo>
                    <a:pt x="15" y="3"/>
                  </a:lnTo>
                  <a:lnTo>
                    <a:pt x="14" y="4"/>
                  </a:lnTo>
                  <a:lnTo>
                    <a:pt x="12" y="5"/>
                  </a:lnTo>
                  <a:lnTo>
                    <a:pt x="11" y="5"/>
                  </a:lnTo>
                  <a:lnTo>
                    <a:pt x="10" y="6"/>
                  </a:lnTo>
                  <a:lnTo>
                    <a:pt x="8" y="8"/>
                  </a:lnTo>
                  <a:lnTo>
                    <a:pt x="7" y="9"/>
                  </a:lnTo>
                  <a:lnTo>
                    <a:pt x="6" y="10"/>
                  </a:lnTo>
                  <a:lnTo>
                    <a:pt x="6" y="12"/>
                  </a:lnTo>
                  <a:lnTo>
                    <a:pt x="4" y="12"/>
                  </a:lnTo>
                  <a:lnTo>
                    <a:pt x="4" y="13"/>
                  </a:lnTo>
                  <a:lnTo>
                    <a:pt x="3" y="14"/>
                  </a:lnTo>
                  <a:lnTo>
                    <a:pt x="3" y="16"/>
                  </a:lnTo>
                  <a:lnTo>
                    <a:pt x="2" y="17"/>
                  </a:lnTo>
                  <a:lnTo>
                    <a:pt x="2" y="18"/>
                  </a:lnTo>
                  <a:lnTo>
                    <a:pt x="2" y="20"/>
                  </a:lnTo>
                  <a:lnTo>
                    <a:pt x="0" y="21"/>
                  </a:lnTo>
                  <a:lnTo>
                    <a:pt x="0" y="22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0" y="26"/>
                  </a:lnTo>
                  <a:lnTo>
                    <a:pt x="0" y="29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0" y="33"/>
                  </a:lnTo>
                  <a:lnTo>
                    <a:pt x="2" y="33"/>
                  </a:lnTo>
                  <a:lnTo>
                    <a:pt x="2" y="34"/>
                  </a:lnTo>
                  <a:lnTo>
                    <a:pt x="2" y="36"/>
                  </a:lnTo>
                  <a:lnTo>
                    <a:pt x="2" y="37"/>
                  </a:lnTo>
                  <a:lnTo>
                    <a:pt x="3" y="38"/>
                  </a:lnTo>
                  <a:lnTo>
                    <a:pt x="3" y="40"/>
                  </a:lnTo>
                  <a:lnTo>
                    <a:pt x="4" y="41"/>
                  </a:lnTo>
                  <a:lnTo>
                    <a:pt x="4" y="42"/>
                  </a:lnTo>
                  <a:lnTo>
                    <a:pt x="6" y="42"/>
                  </a:lnTo>
                  <a:lnTo>
                    <a:pt x="6" y="44"/>
                  </a:lnTo>
                  <a:lnTo>
                    <a:pt x="7" y="45"/>
                  </a:lnTo>
                  <a:lnTo>
                    <a:pt x="8" y="46"/>
                  </a:lnTo>
                  <a:lnTo>
                    <a:pt x="10" y="48"/>
                  </a:lnTo>
                  <a:lnTo>
                    <a:pt x="11" y="49"/>
                  </a:lnTo>
                  <a:lnTo>
                    <a:pt x="12" y="49"/>
                  </a:lnTo>
                  <a:lnTo>
                    <a:pt x="14" y="50"/>
                  </a:lnTo>
                  <a:lnTo>
                    <a:pt x="15" y="52"/>
                  </a:lnTo>
                  <a:lnTo>
                    <a:pt x="16" y="52"/>
                  </a:lnTo>
                  <a:lnTo>
                    <a:pt x="18" y="52"/>
                  </a:lnTo>
                  <a:lnTo>
                    <a:pt x="19" y="53"/>
                  </a:lnTo>
                  <a:lnTo>
                    <a:pt x="20" y="53"/>
                  </a:lnTo>
                  <a:lnTo>
                    <a:pt x="22" y="53"/>
                  </a:lnTo>
                  <a:lnTo>
                    <a:pt x="23" y="53"/>
                  </a:lnTo>
                  <a:lnTo>
                    <a:pt x="24" y="53"/>
                  </a:lnTo>
                  <a:lnTo>
                    <a:pt x="26" y="53"/>
                  </a:lnTo>
                  <a:lnTo>
                    <a:pt x="27" y="53"/>
                  </a:lnTo>
                  <a:lnTo>
                    <a:pt x="28" y="53"/>
                  </a:lnTo>
                  <a:lnTo>
                    <a:pt x="30" y="53"/>
                  </a:lnTo>
                  <a:lnTo>
                    <a:pt x="31" y="53"/>
                  </a:lnTo>
                  <a:lnTo>
                    <a:pt x="32" y="53"/>
                  </a:lnTo>
                  <a:lnTo>
                    <a:pt x="34" y="53"/>
                  </a:lnTo>
                  <a:lnTo>
                    <a:pt x="35" y="53"/>
                  </a:lnTo>
                  <a:lnTo>
                    <a:pt x="36" y="52"/>
                  </a:lnTo>
                  <a:lnTo>
                    <a:pt x="38" y="52"/>
                  </a:lnTo>
                  <a:lnTo>
                    <a:pt x="39" y="52"/>
                  </a:lnTo>
                  <a:lnTo>
                    <a:pt x="39" y="50"/>
                  </a:lnTo>
                  <a:lnTo>
                    <a:pt x="40" y="50"/>
                  </a:lnTo>
                  <a:lnTo>
                    <a:pt x="42" y="49"/>
                  </a:lnTo>
                  <a:lnTo>
                    <a:pt x="43" y="49"/>
                  </a:lnTo>
                  <a:lnTo>
                    <a:pt x="44" y="48"/>
                  </a:lnTo>
                  <a:lnTo>
                    <a:pt x="44" y="46"/>
                  </a:lnTo>
                  <a:lnTo>
                    <a:pt x="46" y="46"/>
                  </a:lnTo>
                  <a:lnTo>
                    <a:pt x="47" y="45"/>
                  </a:lnTo>
                  <a:lnTo>
                    <a:pt x="47" y="44"/>
                  </a:lnTo>
                  <a:lnTo>
                    <a:pt x="48" y="42"/>
                  </a:lnTo>
                  <a:lnTo>
                    <a:pt x="50" y="41"/>
                  </a:lnTo>
                  <a:lnTo>
                    <a:pt x="50" y="40"/>
                  </a:lnTo>
                  <a:lnTo>
                    <a:pt x="51" y="38"/>
                  </a:lnTo>
                  <a:lnTo>
                    <a:pt x="51" y="37"/>
                  </a:lnTo>
                  <a:lnTo>
                    <a:pt x="52" y="36"/>
                  </a:lnTo>
                  <a:lnTo>
                    <a:pt x="52" y="34"/>
                  </a:lnTo>
                  <a:lnTo>
                    <a:pt x="52" y="33"/>
                  </a:lnTo>
                  <a:lnTo>
                    <a:pt x="54" y="32"/>
                  </a:lnTo>
                  <a:lnTo>
                    <a:pt x="54" y="30"/>
                  </a:lnTo>
                  <a:lnTo>
                    <a:pt x="54" y="29"/>
                  </a:lnTo>
                  <a:lnTo>
                    <a:pt x="54" y="26"/>
                  </a:lnTo>
                  <a:lnTo>
                    <a:pt x="54" y="25"/>
                  </a:lnTo>
                  <a:lnTo>
                    <a:pt x="54" y="24"/>
                  </a:lnTo>
                  <a:lnTo>
                    <a:pt x="54" y="22"/>
                  </a:lnTo>
                  <a:lnTo>
                    <a:pt x="52" y="21"/>
                  </a:lnTo>
                  <a:lnTo>
                    <a:pt x="52" y="20"/>
                  </a:lnTo>
                  <a:lnTo>
                    <a:pt x="52" y="18"/>
                  </a:lnTo>
                  <a:lnTo>
                    <a:pt x="51" y="17"/>
                  </a:lnTo>
                  <a:lnTo>
                    <a:pt x="51" y="16"/>
                  </a:lnTo>
                  <a:lnTo>
                    <a:pt x="50" y="14"/>
                  </a:lnTo>
                  <a:lnTo>
                    <a:pt x="50" y="13"/>
                  </a:lnTo>
                  <a:lnTo>
                    <a:pt x="48" y="12"/>
                  </a:lnTo>
                  <a:lnTo>
                    <a:pt x="47" y="10"/>
                  </a:lnTo>
                  <a:lnTo>
                    <a:pt x="47" y="9"/>
                  </a:lnTo>
                  <a:lnTo>
                    <a:pt x="46" y="8"/>
                  </a:lnTo>
                  <a:lnTo>
                    <a:pt x="44" y="8"/>
                  </a:lnTo>
                  <a:lnTo>
                    <a:pt x="44" y="6"/>
                  </a:lnTo>
                  <a:lnTo>
                    <a:pt x="43" y="5"/>
                  </a:lnTo>
                  <a:lnTo>
                    <a:pt x="42" y="5"/>
                  </a:lnTo>
                  <a:lnTo>
                    <a:pt x="40" y="4"/>
                  </a:lnTo>
                  <a:lnTo>
                    <a:pt x="39" y="4"/>
                  </a:lnTo>
                  <a:lnTo>
                    <a:pt x="39" y="3"/>
                  </a:lnTo>
                  <a:lnTo>
                    <a:pt x="38" y="3"/>
                  </a:lnTo>
                  <a:lnTo>
                    <a:pt x="36" y="3"/>
                  </a:lnTo>
                  <a:lnTo>
                    <a:pt x="35" y="1"/>
                  </a:lnTo>
                  <a:lnTo>
                    <a:pt x="34" y="1"/>
                  </a:lnTo>
                  <a:lnTo>
                    <a:pt x="32" y="1"/>
                  </a:lnTo>
                  <a:lnTo>
                    <a:pt x="31" y="1"/>
                  </a:lnTo>
                  <a:lnTo>
                    <a:pt x="30" y="1"/>
                  </a:lnTo>
                  <a:lnTo>
                    <a:pt x="28" y="1"/>
                  </a:lnTo>
                  <a:lnTo>
                    <a:pt x="27" y="0"/>
                  </a:ln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5141" name="Freeform 20"/>
            <p:cNvSpPr>
              <a:spLocks/>
            </p:cNvSpPr>
            <p:nvPr/>
          </p:nvSpPr>
          <p:spPr bwMode="auto">
            <a:xfrm>
              <a:off x="3798" y="2963"/>
              <a:ext cx="20" cy="20"/>
            </a:xfrm>
            <a:custGeom>
              <a:avLst/>
              <a:gdLst>
                <a:gd name="T0" fmla="*/ 5 w 40"/>
                <a:gd name="T1" fmla="*/ 0 h 39"/>
                <a:gd name="T2" fmla="*/ 4 w 40"/>
                <a:gd name="T3" fmla="*/ 1 h 39"/>
                <a:gd name="T4" fmla="*/ 3 w 40"/>
                <a:gd name="T5" fmla="*/ 1 h 39"/>
                <a:gd name="T6" fmla="*/ 3 w 40"/>
                <a:gd name="T7" fmla="*/ 1 h 39"/>
                <a:gd name="T8" fmla="*/ 2 w 40"/>
                <a:gd name="T9" fmla="*/ 1 h 39"/>
                <a:gd name="T10" fmla="*/ 1 w 40"/>
                <a:gd name="T11" fmla="*/ 2 h 39"/>
                <a:gd name="T12" fmla="*/ 1 w 40"/>
                <a:gd name="T13" fmla="*/ 3 h 39"/>
                <a:gd name="T14" fmla="*/ 1 w 40"/>
                <a:gd name="T15" fmla="*/ 3 h 39"/>
                <a:gd name="T16" fmla="*/ 1 w 40"/>
                <a:gd name="T17" fmla="*/ 4 h 39"/>
                <a:gd name="T18" fmla="*/ 1 w 40"/>
                <a:gd name="T19" fmla="*/ 5 h 39"/>
                <a:gd name="T20" fmla="*/ 0 w 40"/>
                <a:gd name="T21" fmla="*/ 5 h 39"/>
                <a:gd name="T22" fmla="*/ 1 w 40"/>
                <a:gd name="T23" fmla="*/ 6 h 39"/>
                <a:gd name="T24" fmla="*/ 1 w 40"/>
                <a:gd name="T25" fmla="*/ 7 h 39"/>
                <a:gd name="T26" fmla="*/ 1 w 40"/>
                <a:gd name="T27" fmla="*/ 7 h 39"/>
                <a:gd name="T28" fmla="*/ 1 w 40"/>
                <a:gd name="T29" fmla="*/ 8 h 39"/>
                <a:gd name="T30" fmla="*/ 1 w 40"/>
                <a:gd name="T31" fmla="*/ 8 h 39"/>
                <a:gd name="T32" fmla="*/ 1 w 40"/>
                <a:gd name="T33" fmla="*/ 9 h 39"/>
                <a:gd name="T34" fmla="*/ 3 w 40"/>
                <a:gd name="T35" fmla="*/ 9 h 39"/>
                <a:gd name="T36" fmla="*/ 3 w 40"/>
                <a:gd name="T37" fmla="*/ 10 h 39"/>
                <a:gd name="T38" fmla="*/ 3 w 40"/>
                <a:gd name="T39" fmla="*/ 10 h 39"/>
                <a:gd name="T40" fmla="*/ 5 w 40"/>
                <a:gd name="T41" fmla="*/ 10 h 39"/>
                <a:gd name="T42" fmla="*/ 5 w 40"/>
                <a:gd name="T43" fmla="*/ 10 h 39"/>
                <a:gd name="T44" fmla="*/ 5 w 40"/>
                <a:gd name="T45" fmla="*/ 10 h 39"/>
                <a:gd name="T46" fmla="*/ 6 w 40"/>
                <a:gd name="T47" fmla="*/ 10 h 39"/>
                <a:gd name="T48" fmla="*/ 7 w 40"/>
                <a:gd name="T49" fmla="*/ 10 h 39"/>
                <a:gd name="T50" fmla="*/ 7 w 40"/>
                <a:gd name="T51" fmla="*/ 10 h 39"/>
                <a:gd name="T52" fmla="*/ 9 w 40"/>
                <a:gd name="T53" fmla="*/ 9 h 39"/>
                <a:gd name="T54" fmla="*/ 9 w 40"/>
                <a:gd name="T55" fmla="*/ 9 h 39"/>
                <a:gd name="T56" fmla="*/ 10 w 40"/>
                <a:gd name="T57" fmla="*/ 8 h 39"/>
                <a:gd name="T58" fmla="*/ 10 w 40"/>
                <a:gd name="T59" fmla="*/ 7 h 39"/>
                <a:gd name="T60" fmla="*/ 10 w 40"/>
                <a:gd name="T61" fmla="*/ 7 h 39"/>
                <a:gd name="T62" fmla="*/ 10 w 40"/>
                <a:gd name="T63" fmla="*/ 6 h 39"/>
                <a:gd name="T64" fmla="*/ 10 w 40"/>
                <a:gd name="T65" fmla="*/ 5 h 39"/>
                <a:gd name="T66" fmla="*/ 10 w 40"/>
                <a:gd name="T67" fmla="*/ 5 h 39"/>
                <a:gd name="T68" fmla="*/ 10 w 40"/>
                <a:gd name="T69" fmla="*/ 4 h 39"/>
                <a:gd name="T70" fmla="*/ 10 w 40"/>
                <a:gd name="T71" fmla="*/ 3 h 39"/>
                <a:gd name="T72" fmla="*/ 10 w 40"/>
                <a:gd name="T73" fmla="*/ 3 h 39"/>
                <a:gd name="T74" fmla="*/ 9 w 40"/>
                <a:gd name="T75" fmla="*/ 2 h 39"/>
                <a:gd name="T76" fmla="*/ 9 w 40"/>
                <a:gd name="T77" fmla="*/ 2 h 39"/>
                <a:gd name="T78" fmla="*/ 8 w 40"/>
                <a:gd name="T79" fmla="*/ 1 h 39"/>
                <a:gd name="T80" fmla="*/ 7 w 40"/>
                <a:gd name="T81" fmla="*/ 1 h 39"/>
                <a:gd name="T82" fmla="*/ 6 w 40"/>
                <a:gd name="T83" fmla="*/ 1 h 39"/>
                <a:gd name="T84" fmla="*/ 6 w 40"/>
                <a:gd name="T85" fmla="*/ 0 h 39"/>
                <a:gd name="T86" fmla="*/ 5 w 40"/>
                <a:gd name="T87" fmla="*/ 0 h 3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40"/>
                <a:gd name="T133" fmla="*/ 0 h 39"/>
                <a:gd name="T134" fmla="*/ 40 w 40"/>
                <a:gd name="T135" fmla="*/ 39 h 39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40" h="39">
                  <a:moveTo>
                    <a:pt x="20" y="0"/>
                  </a:moveTo>
                  <a:lnTo>
                    <a:pt x="20" y="0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6" y="1"/>
                  </a:lnTo>
                  <a:lnTo>
                    <a:pt x="14" y="1"/>
                  </a:lnTo>
                  <a:lnTo>
                    <a:pt x="13" y="1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9" y="4"/>
                  </a:lnTo>
                  <a:lnTo>
                    <a:pt x="8" y="4"/>
                  </a:lnTo>
                  <a:lnTo>
                    <a:pt x="6" y="5"/>
                  </a:lnTo>
                  <a:lnTo>
                    <a:pt x="5" y="6"/>
                  </a:lnTo>
                  <a:lnTo>
                    <a:pt x="4" y="8"/>
                  </a:lnTo>
                  <a:lnTo>
                    <a:pt x="4" y="9"/>
                  </a:lnTo>
                  <a:lnTo>
                    <a:pt x="3" y="10"/>
                  </a:lnTo>
                  <a:lnTo>
                    <a:pt x="3" y="12"/>
                  </a:lnTo>
                  <a:lnTo>
                    <a:pt x="1" y="13"/>
                  </a:lnTo>
                  <a:lnTo>
                    <a:pt x="1" y="14"/>
                  </a:lnTo>
                  <a:lnTo>
                    <a:pt x="1" y="15"/>
                  </a:lnTo>
                  <a:lnTo>
                    <a:pt x="1" y="17"/>
                  </a:lnTo>
                  <a:lnTo>
                    <a:pt x="1" y="18"/>
                  </a:lnTo>
                  <a:lnTo>
                    <a:pt x="0" y="19"/>
                  </a:lnTo>
                  <a:lnTo>
                    <a:pt x="1" y="21"/>
                  </a:lnTo>
                  <a:lnTo>
                    <a:pt x="1" y="22"/>
                  </a:lnTo>
                  <a:lnTo>
                    <a:pt x="1" y="23"/>
                  </a:lnTo>
                  <a:lnTo>
                    <a:pt x="1" y="25"/>
                  </a:lnTo>
                  <a:lnTo>
                    <a:pt x="1" y="26"/>
                  </a:lnTo>
                  <a:lnTo>
                    <a:pt x="3" y="27"/>
                  </a:lnTo>
                  <a:lnTo>
                    <a:pt x="3" y="29"/>
                  </a:lnTo>
                  <a:lnTo>
                    <a:pt x="4" y="30"/>
                  </a:lnTo>
                  <a:lnTo>
                    <a:pt x="4" y="31"/>
                  </a:lnTo>
                  <a:lnTo>
                    <a:pt x="5" y="31"/>
                  </a:lnTo>
                  <a:lnTo>
                    <a:pt x="5" y="33"/>
                  </a:lnTo>
                  <a:lnTo>
                    <a:pt x="6" y="33"/>
                  </a:lnTo>
                  <a:lnTo>
                    <a:pt x="6" y="34"/>
                  </a:lnTo>
                  <a:lnTo>
                    <a:pt x="8" y="34"/>
                  </a:lnTo>
                  <a:lnTo>
                    <a:pt x="8" y="35"/>
                  </a:lnTo>
                  <a:lnTo>
                    <a:pt x="9" y="35"/>
                  </a:lnTo>
                  <a:lnTo>
                    <a:pt x="10" y="37"/>
                  </a:lnTo>
                  <a:lnTo>
                    <a:pt x="12" y="37"/>
                  </a:lnTo>
                  <a:lnTo>
                    <a:pt x="13" y="38"/>
                  </a:lnTo>
                  <a:lnTo>
                    <a:pt x="14" y="38"/>
                  </a:lnTo>
                  <a:lnTo>
                    <a:pt x="16" y="38"/>
                  </a:lnTo>
                  <a:lnTo>
                    <a:pt x="17" y="39"/>
                  </a:lnTo>
                  <a:lnTo>
                    <a:pt x="18" y="39"/>
                  </a:lnTo>
                  <a:lnTo>
                    <a:pt x="20" y="39"/>
                  </a:lnTo>
                  <a:lnTo>
                    <a:pt x="21" y="39"/>
                  </a:lnTo>
                  <a:lnTo>
                    <a:pt x="22" y="39"/>
                  </a:lnTo>
                  <a:lnTo>
                    <a:pt x="24" y="39"/>
                  </a:lnTo>
                  <a:lnTo>
                    <a:pt x="24" y="38"/>
                  </a:lnTo>
                  <a:lnTo>
                    <a:pt x="25" y="38"/>
                  </a:lnTo>
                  <a:lnTo>
                    <a:pt x="26" y="38"/>
                  </a:lnTo>
                  <a:lnTo>
                    <a:pt x="28" y="38"/>
                  </a:lnTo>
                  <a:lnTo>
                    <a:pt x="29" y="37"/>
                  </a:lnTo>
                  <a:lnTo>
                    <a:pt x="30" y="37"/>
                  </a:lnTo>
                  <a:lnTo>
                    <a:pt x="32" y="35"/>
                  </a:lnTo>
                  <a:lnTo>
                    <a:pt x="33" y="34"/>
                  </a:lnTo>
                  <a:lnTo>
                    <a:pt x="34" y="33"/>
                  </a:lnTo>
                  <a:lnTo>
                    <a:pt x="36" y="31"/>
                  </a:lnTo>
                  <a:lnTo>
                    <a:pt x="37" y="30"/>
                  </a:lnTo>
                  <a:lnTo>
                    <a:pt x="37" y="29"/>
                  </a:lnTo>
                  <a:lnTo>
                    <a:pt x="38" y="27"/>
                  </a:lnTo>
                  <a:lnTo>
                    <a:pt x="38" y="26"/>
                  </a:lnTo>
                  <a:lnTo>
                    <a:pt x="38" y="25"/>
                  </a:lnTo>
                  <a:lnTo>
                    <a:pt x="40" y="25"/>
                  </a:lnTo>
                  <a:lnTo>
                    <a:pt x="40" y="23"/>
                  </a:lnTo>
                  <a:lnTo>
                    <a:pt x="40" y="22"/>
                  </a:lnTo>
                  <a:lnTo>
                    <a:pt x="40" y="21"/>
                  </a:lnTo>
                  <a:lnTo>
                    <a:pt x="40" y="19"/>
                  </a:lnTo>
                  <a:lnTo>
                    <a:pt x="40" y="18"/>
                  </a:lnTo>
                  <a:lnTo>
                    <a:pt x="40" y="17"/>
                  </a:lnTo>
                  <a:lnTo>
                    <a:pt x="40" y="15"/>
                  </a:lnTo>
                  <a:lnTo>
                    <a:pt x="40" y="14"/>
                  </a:lnTo>
                  <a:lnTo>
                    <a:pt x="38" y="13"/>
                  </a:lnTo>
                  <a:lnTo>
                    <a:pt x="38" y="12"/>
                  </a:lnTo>
                  <a:lnTo>
                    <a:pt x="38" y="10"/>
                  </a:lnTo>
                  <a:lnTo>
                    <a:pt x="37" y="10"/>
                  </a:lnTo>
                  <a:lnTo>
                    <a:pt x="37" y="9"/>
                  </a:lnTo>
                  <a:lnTo>
                    <a:pt x="36" y="8"/>
                  </a:lnTo>
                  <a:lnTo>
                    <a:pt x="36" y="6"/>
                  </a:lnTo>
                  <a:lnTo>
                    <a:pt x="34" y="6"/>
                  </a:lnTo>
                  <a:lnTo>
                    <a:pt x="34" y="5"/>
                  </a:lnTo>
                  <a:lnTo>
                    <a:pt x="33" y="5"/>
                  </a:lnTo>
                  <a:lnTo>
                    <a:pt x="33" y="4"/>
                  </a:lnTo>
                  <a:lnTo>
                    <a:pt x="32" y="4"/>
                  </a:lnTo>
                  <a:lnTo>
                    <a:pt x="30" y="2"/>
                  </a:lnTo>
                  <a:lnTo>
                    <a:pt x="29" y="2"/>
                  </a:lnTo>
                  <a:lnTo>
                    <a:pt x="28" y="1"/>
                  </a:lnTo>
                  <a:lnTo>
                    <a:pt x="26" y="1"/>
                  </a:lnTo>
                  <a:lnTo>
                    <a:pt x="25" y="1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1" y="0"/>
                  </a:lnTo>
                  <a:lnTo>
                    <a:pt x="20" y="0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5142" name="Freeform 21"/>
            <p:cNvSpPr>
              <a:spLocks/>
            </p:cNvSpPr>
            <p:nvPr/>
          </p:nvSpPr>
          <p:spPr bwMode="auto">
            <a:xfrm>
              <a:off x="3949" y="3074"/>
              <a:ext cx="80" cy="26"/>
            </a:xfrm>
            <a:custGeom>
              <a:avLst/>
              <a:gdLst>
                <a:gd name="T0" fmla="*/ 0 w 159"/>
                <a:gd name="T1" fmla="*/ 13 h 53"/>
                <a:gd name="T2" fmla="*/ 40 w 159"/>
                <a:gd name="T3" fmla="*/ 6 h 53"/>
                <a:gd name="T4" fmla="*/ 0 w 159"/>
                <a:gd name="T5" fmla="*/ 0 h 53"/>
                <a:gd name="T6" fmla="*/ 0 w 159"/>
                <a:gd name="T7" fmla="*/ 6 h 53"/>
                <a:gd name="T8" fmla="*/ 0 w 159"/>
                <a:gd name="T9" fmla="*/ 13 h 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9"/>
                <a:gd name="T16" fmla="*/ 0 h 53"/>
                <a:gd name="T17" fmla="*/ 159 w 159"/>
                <a:gd name="T18" fmla="*/ 53 h 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9" h="53">
                  <a:moveTo>
                    <a:pt x="0" y="53"/>
                  </a:moveTo>
                  <a:lnTo>
                    <a:pt x="159" y="27"/>
                  </a:lnTo>
                  <a:lnTo>
                    <a:pt x="0" y="0"/>
                  </a:lnTo>
                  <a:lnTo>
                    <a:pt x="0" y="27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000000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5143" name="Line 22"/>
            <p:cNvSpPr>
              <a:spLocks noChangeShapeType="1"/>
            </p:cNvSpPr>
            <p:nvPr/>
          </p:nvSpPr>
          <p:spPr bwMode="auto">
            <a:xfrm flipH="1">
              <a:off x="3578" y="3087"/>
              <a:ext cx="358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4" name="Freeform 23"/>
            <p:cNvSpPr>
              <a:spLocks/>
            </p:cNvSpPr>
            <p:nvPr/>
          </p:nvSpPr>
          <p:spPr bwMode="auto">
            <a:xfrm>
              <a:off x="3949" y="3353"/>
              <a:ext cx="80" cy="39"/>
            </a:xfrm>
            <a:custGeom>
              <a:avLst/>
              <a:gdLst>
                <a:gd name="T0" fmla="*/ 0 w 159"/>
                <a:gd name="T1" fmla="*/ 19 h 80"/>
                <a:gd name="T2" fmla="*/ 40 w 159"/>
                <a:gd name="T3" fmla="*/ 6 h 80"/>
                <a:gd name="T4" fmla="*/ 0 w 159"/>
                <a:gd name="T5" fmla="*/ 0 h 80"/>
                <a:gd name="T6" fmla="*/ 0 w 159"/>
                <a:gd name="T7" fmla="*/ 6 h 80"/>
                <a:gd name="T8" fmla="*/ 0 w 159"/>
                <a:gd name="T9" fmla="*/ 19 h 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9"/>
                <a:gd name="T16" fmla="*/ 0 h 80"/>
                <a:gd name="T17" fmla="*/ 159 w 159"/>
                <a:gd name="T18" fmla="*/ 80 h 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9" h="80">
                  <a:moveTo>
                    <a:pt x="0" y="80"/>
                  </a:moveTo>
                  <a:lnTo>
                    <a:pt x="159" y="27"/>
                  </a:lnTo>
                  <a:lnTo>
                    <a:pt x="0" y="0"/>
                  </a:lnTo>
                  <a:lnTo>
                    <a:pt x="0" y="27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000000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5145" name="Line 24"/>
            <p:cNvSpPr>
              <a:spLocks noChangeShapeType="1"/>
            </p:cNvSpPr>
            <p:nvPr/>
          </p:nvSpPr>
          <p:spPr bwMode="auto">
            <a:xfrm flipH="1">
              <a:off x="3578" y="3366"/>
              <a:ext cx="358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6" name="Freeform 25"/>
            <p:cNvSpPr>
              <a:spLocks/>
            </p:cNvSpPr>
            <p:nvPr/>
          </p:nvSpPr>
          <p:spPr bwMode="auto">
            <a:xfrm>
              <a:off x="1971" y="1799"/>
              <a:ext cx="80" cy="39"/>
            </a:xfrm>
            <a:custGeom>
              <a:avLst/>
              <a:gdLst>
                <a:gd name="T0" fmla="*/ 0 w 159"/>
                <a:gd name="T1" fmla="*/ 19 h 80"/>
                <a:gd name="T2" fmla="*/ 40 w 159"/>
                <a:gd name="T3" fmla="*/ 6 h 80"/>
                <a:gd name="T4" fmla="*/ 0 w 159"/>
                <a:gd name="T5" fmla="*/ 0 h 80"/>
                <a:gd name="T6" fmla="*/ 0 w 159"/>
                <a:gd name="T7" fmla="*/ 6 h 80"/>
                <a:gd name="T8" fmla="*/ 0 w 159"/>
                <a:gd name="T9" fmla="*/ 19 h 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9"/>
                <a:gd name="T16" fmla="*/ 0 h 80"/>
                <a:gd name="T17" fmla="*/ 159 w 159"/>
                <a:gd name="T18" fmla="*/ 80 h 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9" h="80">
                  <a:moveTo>
                    <a:pt x="0" y="80"/>
                  </a:moveTo>
                  <a:lnTo>
                    <a:pt x="159" y="27"/>
                  </a:lnTo>
                  <a:lnTo>
                    <a:pt x="0" y="0"/>
                  </a:lnTo>
                  <a:lnTo>
                    <a:pt x="0" y="27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000000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5147" name="Line 26"/>
            <p:cNvSpPr>
              <a:spLocks noChangeShapeType="1"/>
            </p:cNvSpPr>
            <p:nvPr/>
          </p:nvSpPr>
          <p:spPr bwMode="auto">
            <a:xfrm flipH="1">
              <a:off x="1599" y="1812"/>
              <a:ext cx="37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8" name="Freeform 27"/>
            <p:cNvSpPr>
              <a:spLocks/>
            </p:cNvSpPr>
            <p:nvPr/>
          </p:nvSpPr>
          <p:spPr bwMode="auto">
            <a:xfrm>
              <a:off x="1971" y="2078"/>
              <a:ext cx="80" cy="39"/>
            </a:xfrm>
            <a:custGeom>
              <a:avLst/>
              <a:gdLst>
                <a:gd name="T0" fmla="*/ 0 w 159"/>
                <a:gd name="T1" fmla="*/ 19 h 80"/>
                <a:gd name="T2" fmla="*/ 40 w 159"/>
                <a:gd name="T3" fmla="*/ 13 h 80"/>
                <a:gd name="T4" fmla="*/ 0 w 159"/>
                <a:gd name="T5" fmla="*/ 0 h 80"/>
                <a:gd name="T6" fmla="*/ 0 w 159"/>
                <a:gd name="T7" fmla="*/ 13 h 80"/>
                <a:gd name="T8" fmla="*/ 0 w 159"/>
                <a:gd name="T9" fmla="*/ 19 h 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9"/>
                <a:gd name="T16" fmla="*/ 0 h 80"/>
                <a:gd name="T17" fmla="*/ 159 w 159"/>
                <a:gd name="T18" fmla="*/ 80 h 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9" h="80">
                  <a:moveTo>
                    <a:pt x="0" y="80"/>
                  </a:moveTo>
                  <a:lnTo>
                    <a:pt x="159" y="53"/>
                  </a:lnTo>
                  <a:lnTo>
                    <a:pt x="0" y="0"/>
                  </a:lnTo>
                  <a:lnTo>
                    <a:pt x="0" y="5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000000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5149" name="Line 28"/>
            <p:cNvSpPr>
              <a:spLocks noChangeShapeType="1"/>
            </p:cNvSpPr>
            <p:nvPr/>
          </p:nvSpPr>
          <p:spPr bwMode="auto">
            <a:xfrm flipH="1">
              <a:off x="1599" y="2104"/>
              <a:ext cx="37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0" name="Freeform 29"/>
            <p:cNvSpPr>
              <a:spLocks/>
            </p:cNvSpPr>
            <p:nvPr/>
          </p:nvSpPr>
          <p:spPr bwMode="auto">
            <a:xfrm>
              <a:off x="1971" y="2370"/>
              <a:ext cx="80" cy="26"/>
            </a:xfrm>
            <a:custGeom>
              <a:avLst/>
              <a:gdLst>
                <a:gd name="T0" fmla="*/ 0 w 159"/>
                <a:gd name="T1" fmla="*/ 13 h 54"/>
                <a:gd name="T2" fmla="*/ 40 w 159"/>
                <a:gd name="T3" fmla="*/ 6 h 54"/>
                <a:gd name="T4" fmla="*/ 0 w 159"/>
                <a:gd name="T5" fmla="*/ 0 h 54"/>
                <a:gd name="T6" fmla="*/ 0 w 159"/>
                <a:gd name="T7" fmla="*/ 6 h 54"/>
                <a:gd name="T8" fmla="*/ 0 w 159"/>
                <a:gd name="T9" fmla="*/ 13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9"/>
                <a:gd name="T16" fmla="*/ 0 h 54"/>
                <a:gd name="T17" fmla="*/ 159 w 159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9" h="54">
                  <a:moveTo>
                    <a:pt x="0" y="54"/>
                  </a:moveTo>
                  <a:lnTo>
                    <a:pt x="159" y="27"/>
                  </a:lnTo>
                  <a:lnTo>
                    <a:pt x="0" y="0"/>
                  </a:lnTo>
                  <a:lnTo>
                    <a:pt x="0" y="27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000000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5151" name="Line 30"/>
            <p:cNvSpPr>
              <a:spLocks noChangeShapeType="1"/>
            </p:cNvSpPr>
            <p:nvPr/>
          </p:nvSpPr>
          <p:spPr bwMode="auto">
            <a:xfrm flipH="1">
              <a:off x="1599" y="2383"/>
              <a:ext cx="37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2" name="Freeform 31"/>
            <p:cNvSpPr>
              <a:spLocks/>
            </p:cNvSpPr>
            <p:nvPr/>
          </p:nvSpPr>
          <p:spPr bwMode="auto">
            <a:xfrm>
              <a:off x="1971" y="2649"/>
              <a:ext cx="80" cy="26"/>
            </a:xfrm>
            <a:custGeom>
              <a:avLst/>
              <a:gdLst>
                <a:gd name="T0" fmla="*/ 0 w 159"/>
                <a:gd name="T1" fmla="*/ 13 h 53"/>
                <a:gd name="T2" fmla="*/ 40 w 159"/>
                <a:gd name="T3" fmla="*/ 6 h 53"/>
                <a:gd name="T4" fmla="*/ 0 w 159"/>
                <a:gd name="T5" fmla="*/ 0 h 53"/>
                <a:gd name="T6" fmla="*/ 0 w 159"/>
                <a:gd name="T7" fmla="*/ 6 h 53"/>
                <a:gd name="T8" fmla="*/ 0 w 159"/>
                <a:gd name="T9" fmla="*/ 13 h 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9"/>
                <a:gd name="T16" fmla="*/ 0 h 53"/>
                <a:gd name="T17" fmla="*/ 159 w 159"/>
                <a:gd name="T18" fmla="*/ 53 h 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9" h="53">
                  <a:moveTo>
                    <a:pt x="0" y="53"/>
                  </a:moveTo>
                  <a:lnTo>
                    <a:pt x="159" y="27"/>
                  </a:lnTo>
                  <a:lnTo>
                    <a:pt x="0" y="0"/>
                  </a:lnTo>
                  <a:lnTo>
                    <a:pt x="0" y="27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000000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5153" name="Line 32"/>
            <p:cNvSpPr>
              <a:spLocks noChangeShapeType="1"/>
            </p:cNvSpPr>
            <p:nvPr/>
          </p:nvSpPr>
          <p:spPr bwMode="auto">
            <a:xfrm flipH="1">
              <a:off x="1599" y="2662"/>
              <a:ext cx="37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4" name="Freeform 33"/>
            <p:cNvSpPr>
              <a:spLocks/>
            </p:cNvSpPr>
            <p:nvPr/>
          </p:nvSpPr>
          <p:spPr bwMode="auto">
            <a:xfrm>
              <a:off x="1825" y="2755"/>
              <a:ext cx="26" cy="26"/>
            </a:xfrm>
            <a:custGeom>
              <a:avLst/>
              <a:gdLst>
                <a:gd name="T0" fmla="*/ 6 w 53"/>
                <a:gd name="T1" fmla="*/ 0 h 53"/>
                <a:gd name="T2" fmla="*/ 5 w 53"/>
                <a:gd name="T3" fmla="*/ 0 h 53"/>
                <a:gd name="T4" fmla="*/ 4 w 53"/>
                <a:gd name="T5" fmla="*/ 0 h 53"/>
                <a:gd name="T6" fmla="*/ 3 w 53"/>
                <a:gd name="T7" fmla="*/ 1 h 53"/>
                <a:gd name="T8" fmla="*/ 2 w 53"/>
                <a:gd name="T9" fmla="*/ 1 h 53"/>
                <a:gd name="T10" fmla="*/ 2 w 53"/>
                <a:gd name="T11" fmla="*/ 2 h 53"/>
                <a:gd name="T12" fmla="*/ 1 w 53"/>
                <a:gd name="T13" fmla="*/ 3 h 53"/>
                <a:gd name="T14" fmla="*/ 0 w 53"/>
                <a:gd name="T15" fmla="*/ 3 h 53"/>
                <a:gd name="T16" fmla="*/ 0 w 53"/>
                <a:gd name="T17" fmla="*/ 4 h 53"/>
                <a:gd name="T18" fmla="*/ 0 w 53"/>
                <a:gd name="T19" fmla="*/ 5 h 53"/>
                <a:gd name="T20" fmla="*/ 0 w 53"/>
                <a:gd name="T21" fmla="*/ 6 h 53"/>
                <a:gd name="T22" fmla="*/ 0 w 53"/>
                <a:gd name="T23" fmla="*/ 7 h 53"/>
                <a:gd name="T24" fmla="*/ 0 w 53"/>
                <a:gd name="T25" fmla="*/ 8 h 53"/>
                <a:gd name="T26" fmla="*/ 0 w 53"/>
                <a:gd name="T27" fmla="*/ 9 h 53"/>
                <a:gd name="T28" fmla="*/ 0 w 53"/>
                <a:gd name="T29" fmla="*/ 10 h 53"/>
                <a:gd name="T30" fmla="*/ 1 w 53"/>
                <a:gd name="T31" fmla="*/ 10 h 53"/>
                <a:gd name="T32" fmla="*/ 2 w 53"/>
                <a:gd name="T33" fmla="*/ 11 h 53"/>
                <a:gd name="T34" fmla="*/ 2 w 53"/>
                <a:gd name="T35" fmla="*/ 12 h 53"/>
                <a:gd name="T36" fmla="*/ 3 w 53"/>
                <a:gd name="T37" fmla="*/ 12 h 53"/>
                <a:gd name="T38" fmla="*/ 4 w 53"/>
                <a:gd name="T39" fmla="*/ 13 h 53"/>
                <a:gd name="T40" fmla="*/ 5 w 53"/>
                <a:gd name="T41" fmla="*/ 13 h 53"/>
                <a:gd name="T42" fmla="*/ 6 w 53"/>
                <a:gd name="T43" fmla="*/ 13 h 53"/>
                <a:gd name="T44" fmla="*/ 7 w 53"/>
                <a:gd name="T45" fmla="*/ 13 h 53"/>
                <a:gd name="T46" fmla="*/ 8 w 53"/>
                <a:gd name="T47" fmla="*/ 13 h 53"/>
                <a:gd name="T48" fmla="*/ 9 w 53"/>
                <a:gd name="T49" fmla="*/ 13 h 53"/>
                <a:gd name="T50" fmla="*/ 9 w 53"/>
                <a:gd name="T51" fmla="*/ 12 h 53"/>
                <a:gd name="T52" fmla="*/ 10 w 53"/>
                <a:gd name="T53" fmla="*/ 12 h 53"/>
                <a:gd name="T54" fmla="*/ 11 w 53"/>
                <a:gd name="T55" fmla="*/ 11 h 53"/>
                <a:gd name="T56" fmla="*/ 12 w 53"/>
                <a:gd name="T57" fmla="*/ 10 h 53"/>
                <a:gd name="T58" fmla="*/ 12 w 53"/>
                <a:gd name="T59" fmla="*/ 10 h 53"/>
                <a:gd name="T60" fmla="*/ 13 w 53"/>
                <a:gd name="T61" fmla="*/ 9 h 53"/>
                <a:gd name="T62" fmla="*/ 13 w 53"/>
                <a:gd name="T63" fmla="*/ 8 h 53"/>
                <a:gd name="T64" fmla="*/ 13 w 53"/>
                <a:gd name="T65" fmla="*/ 7 h 53"/>
                <a:gd name="T66" fmla="*/ 13 w 53"/>
                <a:gd name="T67" fmla="*/ 6 h 53"/>
                <a:gd name="T68" fmla="*/ 13 w 53"/>
                <a:gd name="T69" fmla="*/ 5 h 53"/>
                <a:gd name="T70" fmla="*/ 13 w 53"/>
                <a:gd name="T71" fmla="*/ 4 h 53"/>
                <a:gd name="T72" fmla="*/ 12 w 53"/>
                <a:gd name="T73" fmla="*/ 3 h 53"/>
                <a:gd name="T74" fmla="*/ 12 w 53"/>
                <a:gd name="T75" fmla="*/ 3 h 53"/>
                <a:gd name="T76" fmla="*/ 11 w 53"/>
                <a:gd name="T77" fmla="*/ 2 h 53"/>
                <a:gd name="T78" fmla="*/ 10 w 53"/>
                <a:gd name="T79" fmla="*/ 1 h 53"/>
                <a:gd name="T80" fmla="*/ 9 w 53"/>
                <a:gd name="T81" fmla="*/ 1 h 53"/>
                <a:gd name="T82" fmla="*/ 9 w 53"/>
                <a:gd name="T83" fmla="*/ 0 h 53"/>
                <a:gd name="T84" fmla="*/ 8 w 53"/>
                <a:gd name="T85" fmla="*/ 0 h 53"/>
                <a:gd name="T86" fmla="*/ 7 w 53"/>
                <a:gd name="T87" fmla="*/ 0 h 53"/>
                <a:gd name="T88" fmla="*/ 6 w 53"/>
                <a:gd name="T89" fmla="*/ 6 h 53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53"/>
                <a:gd name="T136" fmla="*/ 0 h 53"/>
                <a:gd name="T137" fmla="*/ 53 w 53"/>
                <a:gd name="T138" fmla="*/ 53 h 53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53" h="53">
                  <a:moveTo>
                    <a:pt x="26" y="26"/>
                  </a:moveTo>
                  <a:lnTo>
                    <a:pt x="26" y="0"/>
                  </a:lnTo>
                  <a:lnTo>
                    <a:pt x="25" y="1"/>
                  </a:lnTo>
                  <a:lnTo>
                    <a:pt x="24" y="1"/>
                  </a:lnTo>
                  <a:lnTo>
                    <a:pt x="22" y="1"/>
                  </a:lnTo>
                  <a:lnTo>
                    <a:pt x="21" y="1"/>
                  </a:lnTo>
                  <a:lnTo>
                    <a:pt x="20" y="1"/>
                  </a:lnTo>
                  <a:lnTo>
                    <a:pt x="18" y="1"/>
                  </a:lnTo>
                  <a:lnTo>
                    <a:pt x="17" y="2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3" y="4"/>
                  </a:lnTo>
                  <a:lnTo>
                    <a:pt x="12" y="5"/>
                  </a:lnTo>
                  <a:lnTo>
                    <a:pt x="10" y="5"/>
                  </a:lnTo>
                  <a:lnTo>
                    <a:pt x="9" y="6"/>
                  </a:lnTo>
                  <a:lnTo>
                    <a:pt x="8" y="8"/>
                  </a:lnTo>
                  <a:lnTo>
                    <a:pt x="6" y="9"/>
                  </a:lnTo>
                  <a:lnTo>
                    <a:pt x="5" y="10"/>
                  </a:lnTo>
                  <a:lnTo>
                    <a:pt x="5" y="12"/>
                  </a:lnTo>
                  <a:lnTo>
                    <a:pt x="4" y="12"/>
                  </a:lnTo>
                  <a:lnTo>
                    <a:pt x="4" y="13"/>
                  </a:lnTo>
                  <a:lnTo>
                    <a:pt x="2" y="14"/>
                  </a:lnTo>
                  <a:lnTo>
                    <a:pt x="2" y="16"/>
                  </a:lnTo>
                  <a:lnTo>
                    <a:pt x="1" y="17"/>
                  </a:lnTo>
                  <a:lnTo>
                    <a:pt x="1" y="18"/>
                  </a:lnTo>
                  <a:lnTo>
                    <a:pt x="1" y="20"/>
                  </a:lnTo>
                  <a:lnTo>
                    <a:pt x="0" y="21"/>
                  </a:lnTo>
                  <a:lnTo>
                    <a:pt x="0" y="22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0" y="26"/>
                  </a:lnTo>
                  <a:lnTo>
                    <a:pt x="0" y="29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0" y="33"/>
                  </a:lnTo>
                  <a:lnTo>
                    <a:pt x="1" y="33"/>
                  </a:lnTo>
                  <a:lnTo>
                    <a:pt x="1" y="34"/>
                  </a:lnTo>
                  <a:lnTo>
                    <a:pt x="1" y="36"/>
                  </a:lnTo>
                  <a:lnTo>
                    <a:pt x="1" y="37"/>
                  </a:lnTo>
                  <a:lnTo>
                    <a:pt x="2" y="38"/>
                  </a:lnTo>
                  <a:lnTo>
                    <a:pt x="2" y="40"/>
                  </a:lnTo>
                  <a:lnTo>
                    <a:pt x="4" y="41"/>
                  </a:lnTo>
                  <a:lnTo>
                    <a:pt x="4" y="42"/>
                  </a:lnTo>
                  <a:lnTo>
                    <a:pt x="5" y="42"/>
                  </a:lnTo>
                  <a:lnTo>
                    <a:pt x="5" y="44"/>
                  </a:lnTo>
                  <a:lnTo>
                    <a:pt x="6" y="45"/>
                  </a:lnTo>
                  <a:lnTo>
                    <a:pt x="8" y="46"/>
                  </a:lnTo>
                  <a:lnTo>
                    <a:pt x="9" y="48"/>
                  </a:lnTo>
                  <a:lnTo>
                    <a:pt x="10" y="49"/>
                  </a:lnTo>
                  <a:lnTo>
                    <a:pt x="12" y="49"/>
                  </a:lnTo>
                  <a:lnTo>
                    <a:pt x="13" y="50"/>
                  </a:lnTo>
                  <a:lnTo>
                    <a:pt x="14" y="52"/>
                  </a:lnTo>
                  <a:lnTo>
                    <a:pt x="16" y="52"/>
                  </a:lnTo>
                  <a:lnTo>
                    <a:pt x="17" y="52"/>
                  </a:lnTo>
                  <a:lnTo>
                    <a:pt x="18" y="53"/>
                  </a:lnTo>
                  <a:lnTo>
                    <a:pt x="20" y="53"/>
                  </a:lnTo>
                  <a:lnTo>
                    <a:pt x="21" y="53"/>
                  </a:lnTo>
                  <a:lnTo>
                    <a:pt x="22" y="53"/>
                  </a:lnTo>
                  <a:lnTo>
                    <a:pt x="24" y="53"/>
                  </a:lnTo>
                  <a:lnTo>
                    <a:pt x="25" y="53"/>
                  </a:lnTo>
                  <a:lnTo>
                    <a:pt x="26" y="53"/>
                  </a:lnTo>
                  <a:lnTo>
                    <a:pt x="28" y="53"/>
                  </a:lnTo>
                  <a:lnTo>
                    <a:pt x="29" y="53"/>
                  </a:lnTo>
                  <a:lnTo>
                    <a:pt x="30" y="53"/>
                  </a:lnTo>
                  <a:lnTo>
                    <a:pt x="32" y="53"/>
                  </a:lnTo>
                  <a:lnTo>
                    <a:pt x="33" y="53"/>
                  </a:lnTo>
                  <a:lnTo>
                    <a:pt x="34" y="53"/>
                  </a:lnTo>
                  <a:lnTo>
                    <a:pt x="36" y="52"/>
                  </a:lnTo>
                  <a:lnTo>
                    <a:pt x="37" y="52"/>
                  </a:lnTo>
                  <a:lnTo>
                    <a:pt x="38" y="52"/>
                  </a:lnTo>
                  <a:lnTo>
                    <a:pt x="38" y="50"/>
                  </a:lnTo>
                  <a:lnTo>
                    <a:pt x="40" y="50"/>
                  </a:lnTo>
                  <a:lnTo>
                    <a:pt x="41" y="49"/>
                  </a:lnTo>
                  <a:lnTo>
                    <a:pt x="42" y="49"/>
                  </a:lnTo>
                  <a:lnTo>
                    <a:pt x="44" y="48"/>
                  </a:lnTo>
                  <a:lnTo>
                    <a:pt x="44" y="46"/>
                  </a:lnTo>
                  <a:lnTo>
                    <a:pt x="45" y="46"/>
                  </a:lnTo>
                  <a:lnTo>
                    <a:pt x="46" y="45"/>
                  </a:lnTo>
                  <a:lnTo>
                    <a:pt x="46" y="44"/>
                  </a:lnTo>
                  <a:lnTo>
                    <a:pt x="48" y="42"/>
                  </a:lnTo>
                  <a:lnTo>
                    <a:pt x="49" y="41"/>
                  </a:lnTo>
                  <a:lnTo>
                    <a:pt x="49" y="40"/>
                  </a:lnTo>
                  <a:lnTo>
                    <a:pt x="50" y="38"/>
                  </a:lnTo>
                  <a:lnTo>
                    <a:pt x="50" y="37"/>
                  </a:lnTo>
                  <a:lnTo>
                    <a:pt x="52" y="36"/>
                  </a:lnTo>
                  <a:lnTo>
                    <a:pt x="52" y="34"/>
                  </a:lnTo>
                  <a:lnTo>
                    <a:pt x="52" y="33"/>
                  </a:lnTo>
                  <a:lnTo>
                    <a:pt x="53" y="32"/>
                  </a:lnTo>
                  <a:lnTo>
                    <a:pt x="53" y="30"/>
                  </a:lnTo>
                  <a:lnTo>
                    <a:pt x="53" y="29"/>
                  </a:lnTo>
                  <a:lnTo>
                    <a:pt x="53" y="26"/>
                  </a:lnTo>
                  <a:lnTo>
                    <a:pt x="53" y="25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2" y="21"/>
                  </a:lnTo>
                  <a:lnTo>
                    <a:pt x="52" y="20"/>
                  </a:lnTo>
                  <a:lnTo>
                    <a:pt x="52" y="18"/>
                  </a:lnTo>
                  <a:lnTo>
                    <a:pt x="50" y="17"/>
                  </a:lnTo>
                  <a:lnTo>
                    <a:pt x="50" y="16"/>
                  </a:lnTo>
                  <a:lnTo>
                    <a:pt x="49" y="14"/>
                  </a:lnTo>
                  <a:lnTo>
                    <a:pt x="49" y="13"/>
                  </a:lnTo>
                  <a:lnTo>
                    <a:pt x="48" y="12"/>
                  </a:lnTo>
                  <a:lnTo>
                    <a:pt x="46" y="10"/>
                  </a:lnTo>
                  <a:lnTo>
                    <a:pt x="46" y="9"/>
                  </a:lnTo>
                  <a:lnTo>
                    <a:pt x="45" y="8"/>
                  </a:lnTo>
                  <a:lnTo>
                    <a:pt x="44" y="8"/>
                  </a:lnTo>
                  <a:lnTo>
                    <a:pt x="44" y="6"/>
                  </a:lnTo>
                  <a:lnTo>
                    <a:pt x="42" y="5"/>
                  </a:lnTo>
                  <a:lnTo>
                    <a:pt x="41" y="5"/>
                  </a:lnTo>
                  <a:lnTo>
                    <a:pt x="40" y="4"/>
                  </a:lnTo>
                  <a:lnTo>
                    <a:pt x="38" y="4"/>
                  </a:lnTo>
                  <a:lnTo>
                    <a:pt x="38" y="2"/>
                  </a:lnTo>
                  <a:lnTo>
                    <a:pt x="37" y="2"/>
                  </a:lnTo>
                  <a:lnTo>
                    <a:pt x="36" y="2"/>
                  </a:lnTo>
                  <a:lnTo>
                    <a:pt x="34" y="1"/>
                  </a:lnTo>
                  <a:lnTo>
                    <a:pt x="33" y="1"/>
                  </a:lnTo>
                  <a:lnTo>
                    <a:pt x="32" y="1"/>
                  </a:lnTo>
                  <a:lnTo>
                    <a:pt x="30" y="1"/>
                  </a:lnTo>
                  <a:lnTo>
                    <a:pt x="29" y="1"/>
                  </a:lnTo>
                  <a:lnTo>
                    <a:pt x="28" y="1"/>
                  </a:lnTo>
                  <a:lnTo>
                    <a:pt x="26" y="0"/>
                  </a:lnTo>
                  <a:lnTo>
                    <a:pt x="26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5155" name="Freeform 34"/>
            <p:cNvSpPr>
              <a:spLocks/>
            </p:cNvSpPr>
            <p:nvPr/>
          </p:nvSpPr>
          <p:spPr bwMode="auto">
            <a:xfrm>
              <a:off x="1820" y="2764"/>
              <a:ext cx="19" cy="19"/>
            </a:xfrm>
            <a:custGeom>
              <a:avLst/>
              <a:gdLst>
                <a:gd name="T0" fmla="*/ 4 w 40"/>
                <a:gd name="T1" fmla="*/ 0 h 40"/>
                <a:gd name="T2" fmla="*/ 4 w 40"/>
                <a:gd name="T3" fmla="*/ 0 h 40"/>
                <a:gd name="T4" fmla="*/ 3 w 40"/>
                <a:gd name="T5" fmla="*/ 0 h 40"/>
                <a:gd name="T6" fmla="*/ 2 w 40"/>
                <a:gd name="T7" fmla="*/ 0 h 40"/>
                <a:gd name="T8" fmla="*/ 2 w 40"/>
                <a:gd name="T9" fmla="*/ 1 h 40"/>
                <a:gd name="T10" fmla="*/ 1 w 40"/>
                <a:gd name="T11" fmla="*/ 1 h 40"/>
                <a:gd name="T12" fmla="*/ 1 w 40"/>
                <a:gd name="T13" fmla="*/ 2 h 40"/>
                <a:gd name="T14" fmla="*/ 0 w 40"/>
                <a:gd name="T15" fmla="*/ 2 h 40"/>
                <a:gd name="T16" fmla="*/ 0 w 40"/>
                <a:gd name="T17" fmla="*/ 3 h 40"/>
                <a:gd name="T18" fmla="*/ 0 w 40"/>
                <a:gd name="T19" fmla="*/ 4 h 40"/>
                <a:gd name="T20" fmla="*/ 0 w 40"/>
                <a:gd name="T21" fmla="*/ 5 h 40"/>
                <a:gd name="T22" fmla="*/ 0 w 40"/>
                <a:gd name="T23" fmla="*/ 5 h 40"/>
                <a:gd name="T24" fmla="*/ 0 w 40"/>
                <a:gd name="T25" fmla="*/ 6 h 40"/>
                <a:gd name="T26" fmla="*/ 0 w 40"/>
                <a:gd name="T27" fmla="*/ 6 h 40"/>
                <a:gd name="T28" fmla="*/ 1 w 40"/>
                <a:gd name="T29" fmla="*/ 7 h 40"/>
                <a:gd name="T30" fmla="*/ 1 w 40"/>
                <a:gd name="T31" fmla="*/ 7 h 40"/>
                <a:gd name="T32" fmla="*/ 1 w 40"/>
                <a:gd name="T33" fmla="*/ 8 h 40"/>
                <a:gd name="T34" fmla="*/ 2 w 40"/>
                <a:gd name="T35" fmla="*/ 8 h 40"/>
                <a:gd name="T36" fmla="*/ 3 w 40"/>
                <a:gd name="T37" fmla="*/ 9 h 40"/>
                <a:gd name="T38" fmla="*/ 3 w 40"/>
                <a:gd name="T39" fmla="*/ 9 h 40"/>
                <a:gd name="T40" fmla="*/ 4 w 40"/>
                <a:gd name="T41" fmla="*/ 9 h 40"/>
                <a:gd name="T42" fmla="*/ 5 w 40"/>
                <a:gd name="T43" fmla="*/ 9 h 40"/>
                <a:gd name="T44" fmla="*/ 5 w 40"/>
                <a:gd name="T45" fmla="*/ 9 h 40"/>
                <a:gd name="T46" fmla="*/ 6 w 40"/>
                <a:gd name="T47" fmla="*/ 9 h 40"/>
                <a:gd name="T48" fmla="*/ 6 w 40"/>
                <a:gd name="T49" fmla="*/ 9 h 40"/>
                <a:gd name="T50" fmla="*/ 7 w 40"/>
                <a:gd name="T51" fmla="*/ 9 h 40"/>
                <a:gd name="T52" fmla="*/ 8 w 40"/>
                <a:gd name="T53" fmla="*/ 8 h 40"/>
                <a:gd name="T54" fmla="*/ 8 w 40"/>
                <a:gd name="T55" fmla="*/ 8 h 40"/>
                <a:gd name="T56" fmla="*/ 9 w 40"/>
                <a:gd name="T57" fmla="*/ 7 h 40"/>
                <a:gd name="T58" fmla="*/ 9 w 40"/>
                <a:gd name="T59" fmla="*/ 6 h 40"/>
                <a:gd name="T60" fmla="*/ 9 w 40"/>
                <a:gd name="T61" fmla="*/ 6 h 40"/>
                <a:gd name="T62" fmla="*/ 9 w 40"/>
                <a:gd name="T63" fmla="*/ 5 h 40"/>
                <a:gd name="T64" fmla="*/ 9 w 40"/>
                <a:gd name="T65" fmla="*/ 5 h 40"/>
                <a:gd name="T66" fmla="*/ 9 w 40"/>
                <a:gd name="T67" fmla="*/ 4 h 40"/>
                <a:gd name="T68" fmla="*/ 9 w 40"/>
                <a:gd name="T69" fmla="*/ 3 h 40"/>
                <a:gd name="T70" fmla="*/ 9 w 40"/>
                <a:gd name="T71" fmla="*/ 3 h 40"/>
                <a:gd name="T72" fmla="*/ 9 w 40"/>
                <a:gd name="T73" fmla="*/ 2 h 40"/>
                <a:gd name="T74" fmla="*/ 8 w 40"/>
                <a:gd name="T75" fmla="*/ 1 h 40"/>
                <a:gd name="T76" fmla="*/ 8 w 40"/>
                <a:gd name="T77" fmla="*/ 1 h 40"/>
                <a:gd name="T78" fmla="*/ 7 w 40"/>
                <a:gd name="T79" fmla="*/ 1 h 40"/>
                <a:gd name="T80" fmla="*/ 7 w 40"/>
                <a:gd name="T81" fmla="*/ 0 h 40"/>
                <a:gd name="T82" fmla="*/ 6 w 40"/>
                <a:gd name="T83" fmla="*/ 0 h 40"/>
                <a:gd name="T84" fmla="*/ 5 w 40"/>
                <a:gd name="T85" fmla="*/ 0 h 40"/>
                <a:gd name="T86" fmla="*/ 5 w 40"/>
                <a:gd name="T87" fmla="*/ 0 h 4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40"/>
                <a:gd name="T133" fmla="*/ 0 h 40"/>
                <a:gd name="T134" fmla="*/ 40 w 40"/>
                <a:gd name="T135" fmla="*/ 40 h 40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40" h="40">
                  <a:moveTo>
                    <a:pt x="20" y="0"/>
                  </a:moveTo>
                  <a:lnTo>
                    <a:pt x="20" y="0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6" y="1"/>
                  </a:lnTo>
                  <a:lnTo>
                    <a:pt x="15" y="1"/>
                  </a:lnTo>
                  <a:lnTo>
                    <a:pt x="13" y="1"/>
                  </a:lnTo>
                  <a:lnTo>
                    <a:pt x="12" y="3"/>
                  </a:lnTo>
                  <a:lnTo>
                    <a:pt x="11" y="3"/>
                  </a:lnTo>
                  <a:lnTo>
                    <a:pt x="9" y="4"/>
                  </a:lnTo>
                  <a:lnTo>
                    <a:pt x="8" y="4"/>
                  </a:lnTo>
                  <a:lnTo>
                    <a:pt x="7" y="5"/>
                  </a:lnTo>
                  <a:lnTo>
                    <a:pt x="5" y="7"/>
                  </a:lnTo>
                  <a:lnTo>
                    <a:pt x="4" y="8"/>
                  </a:lnTo>
                  <a:lnTo>
                    <a:pt x="4" y="9"/>
                  </a:lnTo>
                  <a:lnTo>
                    <a:pt x="3" y="11"/>
                  </a:lnTo>
                  <a:lnTo>
                    <a:pt x="3" y="12"/>
                  </a:lnTo>
                  <a:lnTo>
                    <a:pt x="1" y="13"/>
                  </a:lnTo>
                  <a:lnTo>
                    <a:pt x="1" y="15"/>
                  </a:lnTo>
                  <a:lnTo>
                    <a:pt x="1" y="16"/>
                  </a:lnTo>
                  <a:lnTo>
                    <a:pt x="1" y="17"/>
                  </a:lnTo>
                  <a:lnTo>
                    <a:pt x="1" y="19"/>
                  </a:lnTo>
                  <a:lnTo>
                    <a:pt x="0" y="20"/>
                  </a:lnTo>
                  <a:lnTo>
                    <a:pt x="1" y="21"/>
                  </a:lnTo>
                  <a:lnTo>
                    <a:pt x="1" y="23"/>
                  </a:lnTo>
                  <a:lnTo>
                    <a:pt x="1" y="24"/>
                  </a:lnTo>
                  <a:lnTo>
                    <a:pt x="1" y="25"/>
                  </a:lnTo>
                  <a:lnTo>
                    <a:pt x="1" y="27"/>
                  </a:lnTo>
                  <a:lnTo>
                    <a:pt x="3" y="28"/>
                  </a:lnTo>
                  <a:lnTo>
                    <a:pt x="3" y="29"/>
                  </a:lnTo>
                  <a:lnTo>
                    <a:pt x="4" y="31"/>
                  </a:lnTo>
                  <a:lnTo>
                    <a:pt x="4" y="32"/>
                  </a:lnTo>
                  <a:lnTo>
                    <a:pt x="5" y="32"/>
                  </a:lnTo>
                  <a:lnTo>
                    <a:pt x="5" y="33"/>
                  </a:lnTo>
                  <a:lnTo>
                    <a:pt x="7" y="33"/>
                  </a:lnTo>
                  <a:lnTo>
                    <a:pt x="7" y="35"/>
                  </a:lnTo>
                  <a:lnTo>
                    <a:pt x="8" y="35"/>
                  </a:lnTo>
                  <a:lnTo>
                    <a:pt x="8" y="36"/>
                  </a:lnTo>
                  <a:lnTo>
                    <a:pt x="9" y="36"/>
                  </a:lnTo>
                  <a:lnTo>
                    <a:pt x="11" y="37"/>
                  </a:lnTo>
                  <a:lnTo>
                    <a:pt x="12" y="37"/>
                  </a:lnTo>
                  <a:lnTo>
                    <a:pt x="13" y="39"/>
                  </a:lnTo>
                  <a:lnTo>
                    <a:pt x="15" y="39"/>
                  </a:lnTo>
                  <a:lnTo>
                    <a:pt x="16" y="39"/>
                  </a:lnTo>
                  <a:lnTo>
                    <a:pt x="17" y="40"/>
                  </a:lnTo>
                  <a:lnTo>
                    <a:pt x="19" y="40"/>
                  </a:lnTo>
                  <a:lnTo>
                    <a:pt x="20" y="40"/>
                  </a:lnTo>
                  <a:lnTo>
                    <a:pt x="21" y="40"/>
                  </a:lnTo>
                  <a:lnTo>
                    <a:pt x="23" y="40"/>
                  </a:lnTo>
                  <a:lnTo>
                    <a:pt x="24" y="40"/>
                  </a:lnTo>
                  <a:lnTo>
                    <a:pt x="24" y="39"/>
                  </a:lnTo>
                  <a:lnTo>
                    <a:pt x="25" y="39"/>
                  </a:lnTo>
                  <a:lnTo>
                    <a:pt x="27" y="39"/>
                  </a:lnTo>
                  <a:lnTo>
                    <a:pt x="28" y="39"/>
                  </a:lnTo>
                  <a:lnTo>
                    <a:pt x="29" y="37"/>
                  </a:lnTo>
                  <a:lnTo>
                    <a:pt x="31" y="37"/>
                  </a:lnTo>
                  <a:lnTo>
                    <a:pt x="32" y="36"/>
                  </a:lnTo>
                  <a:lnTo>
                    <a:pt x="33" y="35"/>
                  </a:lnTo>
                  <a:lnTo>
                    <a:pt x="35" y="33"/>
                  </a:lnTo>
                  <a:lnTo>
                    <a:pt x="36" y="32"/>
                  </a:lnTo>
                  <a:lnTo>
                    <a:pt x="37" y="31"/>
                  </a:lnTo>
                  <a:lnTo>
                    <a:pt x="37" y="29"/>
                  </a:lnTo>
                  <a:lnTo>
                    <a:pt x="39" y="28"/>
                  </a:lnTo>
                  <a:lnTo>
                    <a:pt x="39" y="27"/>
                  </a:lnTo>
                  <a:lnTo>
                    <a:pt x="39" y="25"/>
                  </a:lnTo>
                  <a:lnTo>
                    <a:pt x="40" y="25"/>
                  </a:lnTo>
                  <a:lnTo>
                    <a:pt x="40" y="24"/>
                  </a:lnTo>
                  <a:lnTo>
                    <a:pt x="40" y="23"/>
                  </a:lnTo>
                  <a:lnTo>
                    <a:pt x="40" y="21"/>
                  </a:lnTo>
                  <a:lnTo>
                    <a:pt x="40" y="20"/>
                  </a:lnTo>
                  <a:lnTo>
                    <a:pt x="40" y="19"/>
                  </a:lnTo>
                  <a:lnTo>
                    <a:pt x="40" y="17"/>
                  </a:lnTo>
                  <a:lnTo>
                    <a:pt x="40" y="16"/>
                  </a:lnTo>
                  <a:lnTo>
                    <a:pt x="40" y="15"/>
                  </a:lnTo>
                  <a:lnTo>
                    <a:pt x="39" y="13"/>
                  </a:lnTo>
                  <a:lnTo>
                    <a:pt x="39" y="12"/>
                  </a:lnTo>
                  <a:lnTo>
                    <a:pt x="39" y="11"/>
                  </a:lnTo>
                  <a:lnTo>
                    <a:pt x="37" y="11"/>
                  </a:lnTo>
                  <a:lnTo>
                    <a:pt x="37" y="9"/>
                  </a:lnTo>
                  <a:lnTo>
                    <a:pt x="36" y="8"/>
                  </a:lnTo>
                  <a:lnTo>
                    <a:pt x="36" y="7"/>
                  </a:lnTo>
                  <a:lnTo>
                    <a:pt x="35" y="7"/>
                  </a:lnTo>
                  <a:lnTo>
                    <a:pt x="35" y="5"/>
                  </a:lnTo>
                  <a:lnTo>
                    <a:pt x="33" y="5"/>
                  </a:lnTo>
                  <a:lnTo>
                    <a:pt x="33" y="4"/>
                  </a:lnTo>
                  <a:lnTo>
                    <a:pt x="32" y="4"/>
                  </a:lnTo>
                  <a:lnTo>
                    <a:pt x="31" y="3"/>
                  </a:lnTo>
                  <a:lnTo>
                    <a:pt x="29" y="3"/>
                  </a:lnTo>
                  <a:lnTo>
                    <a:pt x="28" y="1"/>
                  </a:lnTo>
                  <a:lnTo>
                    <a:pt x="27" y="1"/>
                  </a:lnTo>
                  <a:lnTo>
                    <a:pt x="25" y="1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20" y="0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5156" name="Freeform 35"/>
            <p:cNvSpPr>
              <a:spLocks/>
            </p:cNvSpPr>
            <p:nvPr/>
          </p:nvSpPr>
          <p:spPr bwMode="auto">
            <a:xfrm>
              <a:off x="1825" y="2861"/>
              <a:ext cx="26" cy="27"/>
            </a:xfrm>
            <a:custGeom>
              <a:avLst/>
              <a:gdLst>
                <a:gd name="T0" fmla="*/ 6 w 53"/>
                <a:gd name="T1" fmla="*/ 1 h 53"/>
                <a:gd name="T2" fmla="*/ 5 w 53"/>
                <a:gd name="T3" fmla="*/ 1 h 53"/>
                <a:gd name="T4" fmla="*/ 4 w 53"/>
                <a:gd name="T5" fmla="*/ 1 h 53"/>
                <a:gd name="T6" fmla="*/ 3 w 53"/>
                <a:gd name="T7" fmla="*/ 1 h 53"/>
                <a:gd name="T8" fmla="*/ 2 w 53"/>
                <a:gd name="T9" fmla="*/ 2 h 53"/>
                <a:gd name="T10" fmla="*/ 2 w 53"/>
                <a:gd name="T11" fmla="*/ 2 h 53"/>
                <a:gd name="T12" fmla="*/ 1 w 53"/>
                <a:gd name="T13" fmla="*/ 3 h 53"/>
                <a:gd name="T14" fmla="*/ 0 w 53"/>
                <a:gd name="T15" fmla="*/ 4 h 53"/>
                <a:gd name="T16" fmla="*/ 0 w 53"/>
                <a:gd name="T17" fmla="*/ 5 h 53"/>
                <a:gd name="T18" fmla="*/ 0 w 53"/>
                <a:gd name="T19" fmla="*/ 6 h 53"/>
                <a:gd name="T20" fmla="*/ 0 w 53"/>
                <a:gd name="T21" fmla="*/ 7 h 53"/>
                <a:gd name="T22" fmla="*/ 0 w 53"/>
                <a:gd name="T23" fmla="*/ 8 h 53"/>
                <a:gd name="T24" fmla="*/ 0 w 53"/>
                <a:gd name="T25" fmla="*/ 9 h 53"/>
                <a:gd name="T26" fmla="*/ 0 w 53"/>
                <a:gd name="T27" fmla="*/ 9 h 53"/>
                <a:gd name="T28" fmla="*/ 0 w 53"/>
                <a:gd name="T29" fmla="*/ 10 h 53"/>
                <a:gd name="T30" fmla="*/ 1 w 53"/>
                <a:gd name="T31" fmla="*/ 11 h 53"/>
                <a:gd name="T32" fmla="*/ 2 w 53"/>
                <a:gd name="T33" fmla="*/ 12 h 53"/>
                <a:gd name="T34" fmla="*/ 2 w 53"/>
                <a:gd name="T35" fmla="*/ 13 h 53"/>
                <a:gd name="T36" fmla="*/ 3 w 53"/>
                <a:gd name="T37" fmla="*/ 13 h 53"/>
                <a:gd name="T38" fmla="*/ 4 w 53"/>
                <a:gd name="T39" fmla="*/ 13 h 53"/>
                <a:gd name="T40" fmla="*/ 5 w 53"/>
                <a:gd name="T41" fmla="*/ 14 h 53"/>
                <a:gd name="T42" fmla="*/ 6 w 53"/>
                <a:gd name="T43" fmla="*/ 14 h 53"/>
                <a:gd name="T44" fmla="*/ 7 w 53"/>
                <a:gd name="T45" fmla="*/ 14 h 53"/>
                <a:gd name="T46" fmla="*/ 8 w 53"/>
                <a:gd name="T47" fmla="*/ 14 h 53"/>
                <a:gd name="T48" fmla="*/ 9 w 53"/>
                <a:gd name="T49" fmla="*/ 13 h 53"/>
                <a:gd name="T50" fmla="*/ 9 w 53"/>
                <a:gd name="T51" fmla="*/ 13 h 53"/>
                <a:gd name="T52" fmla="*/ 10 w 53"/>
                <a:gd name="T53" fmla="*/ 13 h 53"/>
                <a:gd name="T54" fmla="*/ 11 w 53"/>
                <a:gd name="T55" fmla="*/ 12 h 53"/>
                <a:gd name="T56" fmla="*/ 12 w 53"/>
                <a:gd name="T57" fmla="*/ 11 h 53"/>
                <a:gd name="T58" fmla="*/ 12 w 53"/>
                <a:gd name="T59" fmla="*/ 10 h 53"/>
                <a:gd name="T60" fmla="*/ 13 w 53"/>
                <a:gd name="T61" fmla="*/ 9 h 53"/>
                <a:gd name="T62" fmla="*/ 13 w 53"/>
                <a:gd name="T63" fmla="*/ 9 h 53"/>
                <a:gd name="T64" fmla="*/ 13 w 53"/>
                <a:gd name="T65" fmla="*/ 8 h 53"/>
                <a:gd name="T66" fmla="*/ 13 w 53"/>
                <a:gd name="T67" fmla="*/ 7 h 53"/>
                <a:gd name="T68" fmla="*/ 13 w 53"/>
                <a:gd name="T69" fmla="*/ 6 h 53"/>
                <a:gd name="T70" fmla="*/ 13 w 53"/>
                <a:gd name="T71" fmla="*/ 5 h 53"/>
                <a:gd name="T72" fmla="*/ 12 w 53"/>
                <a:gd name="T73" fmla="*/ 4 h 53"/>
                <a:gd name="T74" fmla="*/ 12 w 53"/>
                <a:gd name="T75" fmla="*/ 3 h 53"/>
                <a:gd name="T76" fmla="*/ 11 w 53"/>
                <a:gd name="T77" fmla="*/ 2 h 53"/>
                <a:gd name="T78" fmla="*/ 10 w 53"/>
                <a:gd name="T79" fmla="*/ 2 h 53"/>
                <a:gd name="T80" fmla="*/ 9 w 53"/>
                <a:gd name="T81" fmla="*/ 1 h 53"/>
                <a:gd name="T82" fmla="*/ 9 w 53"/>
                <a:gd name="T83" fmla="*/ 1 h 53"/>
                <a:gd name="T84" fmla="*/ 8 w 53"/>
                <a:gd name="T85" fmla="*/ 1 h 53"/>
                <a:gd name="T86" fmla="*/ 7 w 53"/>
                <a:gd name="T87" fmla="*/ 1 h 53"/>
                <a:gd name="T88" fmla="*/ 6 w 53"/>
                <a:gd name="T89" fmla="*/ 7 h 53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53"/>
                <a:gd name="T136" fmla="*/ 0 h 53"/>
                <a:gd name="T137" fmla="*/ 53 w 53"/>
                <a:gd name="T138" fmla="*/ 53 h 53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53" h="53">
                  <a:moveTo>
                    <a:pt x="26" y="27"/>
                  </a:moveTo>
                  <a:lnTo>
                    <a:pt x="26" y="0"/>
                  </a:lnTo>
                  <a:lnTo>
                    <a:pt x="25" y="2"/>
                  </a:lnTo>
                  <a:lnTo>
                    <a:pt x="24" y="2"/>
                  </a:lnTo>
                  <a:lnTo>
                    <a:pt x="22" y="2"/>
                  </a:lnTo>
                  <a:lnTo>
                    <a:pt x="21" y="2"/>
                  </a:lnTo>
                  <a:lnTo>
                    <a:pt x="20" y="2"/>
                  </a:lnTo>
                  <a:lnTo>
                    <a:pt x="18" y="2"/>
                  </a:lnTo>
                  <a:lnTo>
                    <a:pt x="17" y="3"/>
                  </a:lnTo>
                  <a:lnTo>
                    <a:pt x="16" y="3"/>
                  </a:lnTo>
                  <a:lnTo>
                    <a:pt x="14" y="3"/>
                  </a:lnTo>
                  <a:lnTo>
                    <a:pt x="13" y="4"/>
                  </a:lnTo>
                  <a:lnTo>
                    <a:pt x="12" y="6"/>
                  </a:lnTo>
                  <a:lnTo>
                    <a:pt x="10" y="6"/>
                  </a:lnTo>
                  <a:lnTo>
                    <a:pt x="9" y="7"/>
                  </a:lnTo>
                  <a:lnTo>
                    <a:pt x="8" y="8"/>
                  </a:lnTo>
                  <a:lnTo>
                    <a:pt x="6" y="10"/>
                  </a:lnTo>
                  <a:lnTo>
                    <a:pt x="5" y="11"/>
                  </a:lnTo>
                  <a:lnTo>
                    <a:pt x="5" y="12"/>
                  </a:lnTo>
                  <a:lnTo>
                    <a:pt x="4" y="12"/>
                  </a:lnTo>
                  <a:lnTo>
                    <a:pt x="4" y="14"/>
                  </a:lnTo>
                  <a:lnTo>
                    <a:pt x="2" y="15"/>
                  </a:lnTo>
                  <a:lnTo>
                    <a:pt x="2" y="16"/>
                  </a:lnTo>
                  <a:lnTo>
                    <a:pt x="1" y="18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0" y="22"/>
                  </a:lnTo>
                  <a:lnTo>
                    <a:pt x="0" y="23"/>
                  </a:lnTo>
                  <a:lnTo>
                    <a:pt x="0" y="24"/>
                  </a:lnTo>
                  <a:lnTo>
                    <a:pt x="0" y="26"/>
                  </a:lnTo>
                  <a:lnTo>
                    <a:pt x="0" y="27"/>
                  </a:lnTo>
                  <a:lnTo>
                    <a:pt x="0" y="30"/>
                  </a:lnTo>
                  <a:lnTo>
                    <a:pt x="0" y="31"/>
                  </a:lnTo>
                  <a:lnTo>
                    <a:pt x="0" y="32"/>
                  </a:lnTo>
                  <a:lnTo>
                    <a:pt x="0" y="34"/>
                  </a:lnTo>
                  <a:lnTo>
                    <a:pt x="1" y="34"/>
                  </a:lnTo>
                  <a:lnTo>
                    <a:pt x="1" y="35"/>
                  </a:lnTo>
                  <a:lnTo>
                    <a:pt x="1" y="36"/>
                  </a:lnTo>
                  <a:lnTo>
                    <a:pt x="1" y="38"/>
                  </a:lnTo>
                  <a:lnTo>
                    <a:pt x="2" y="39"/>
                  </a:lnTo>
                  <a:lnTo>
                    <a:pt x="2" y="40"/>
                  </a:lnTo>
                  <a:lnTo>
                    <a:pt x="4" y="42"/>
                  </a:lnTo>
                  <a:lnTo>
                    <a:pt x="4" y="43"/>
                  </a:lnTo>
                  <a:lnTo>
                    <a:pt x="5" y="43"/>
                  </a:lnTo>
                  <a:lnTo>
                    <a:pt x="5" y="44"/>
                  </a:lnTo>
                  <a:lnTo>
                    <a:pt x="6" y="46"/>
                  </a:lnTo>
                  <a:lnTo>
                    <a:pt x="8" y="47"/>
                  </a:lnTo>
                  <a:lnTo>
                    <a:pt x="9" y="48"/>
                  </a:lnTo>
                  <a:lnTo>
                    <a:pt x="10" y="49"/>
                  </a:lnTo>
                  <a:lnTo>
                    <a:pt x="12" y="49"/>
                  </a:lnTo>
                  <a:lnTo>
                    <a:pt x="13" y="51"/>
                  </a:lnTo>
                  <a:lnTo>
                    <a:pt x="14" y="52"/>
                  </a:lnTo>
                  <a:lnTo>
                    <a:pt x="16" y="52"/>
                  </a:lnTo>
                  <a:lnTo>
                    <a:pt x="17" y="52"/>
                  </a:lnTo>
                  <a:lnTo>
                    <a:pt x="18" y="53"/>
                  </a:lnTo>
                  <a:lnTo>
                    <a:pt x="20" y="53"/>
                  </a:lnTo>
                  <a:lnTo>
                    <a:pt x="21" y="53"/>
                  </a:lnTo>
                  <a:lnTo>
                    <a:pt x="22" y="53"/>
                  </a:lnTo>
                  <a:lnTo>
                    <a:pt x="24" y="53"/>
                  </a:lnTo>
                  <a:lnTo>
                    <a:pt x="25" y="53"/>
                  </a:lnTo>
                  <a:lnTo>
                    <a:pt x="26" y="53"/>
                  </a:lnTo>
                  <a:lnTo>
                    <a:pt x="28" y="53"/>
                  </a:lnTo>
                  <a:lnTo>
                    <a:pt x="29" y="53"/>
                  </a:lnTo>
                  <a:lnTo>
                    <a:pt x="30" y="53"/>
                  </a:lnTo>
                  <a:lnTo>
                    <a:pt x="32" y="53"/>
                  </a:lnTo>
                  <a:lnTo>
                    <a:pt x="33" y="53"/>
                  </a:lnTo>
                  <a:lnTo>
                    <a:pt x="34" y="53"/>
                  </a:lnTo>
                  <a:lnTo>
                    <a:pt x="36" y="52"/>
                  </a:lnTo>
                  <a:lnTo>
                    <a:pt x="37" y="52"/>
                  </a:lnTo>
                  <a:lnTo>
                    <a:pt x="38" y="52"/>
                  </a:lnTo>
                  <a:lnTo>
                    <a:pt x="38" y="51"/>
                  </a:lnTo>
                  <a:lnTo>
                    <a:pt x="40" y="51"/>
                  </a:lnTo>
                  <a:lnTo>
                    <a:pt x="41" y="49"/>
                  </a:lnTo>
                  <a:lnTo>
                    <a:pt x="42" y="49"/>
                  </a:lnTo>
                  <a:lnTo>
                    <a:pt x="44" y="48"/>
                  </a:lnTo>
                  <a:lnTo>
                    <a:pt x="44" y="47"/>
                  </a:lnTo>
                  <a:lnTo>
                    <a:pt x="45" y="47"/>
                  </a:lnTo>
                  <a:lnTo>
                    <a:pt x="46" y="46"/>
                  </a:lnTo>
                  <a:lnTo>
                    <a:pt x="46" y="44"/>
                  </a:lnTo>
                  <a:lnTo>
                    <a:pt x="48" y="43"/>
                  </a:lnTo>
                  <a:lnTo>
                    <a:pt x="49" y="42"/>
                  </a:lnTo>
                  <a:lnTo>
                    <a:pt x="49" y="40"/>
                  </a:lnTo>
                  <a:lnTo>
                    <a:pt x="50" y="39"/>
                  </a:lnTo>
                  <a:lnTo>
                    <a:pt x="50" y="38"/>
                  </a:lnTo>
                  <a:lnTo>
                    <a:pt x="52" y="36"/>
                  </a:lnTo>
                  <a:lnTo>
                    <a:pt x="52" y="35"/>
                  </a:lnTo>
                  <a:lnTo>
                    <a:pt x="52" y="34"/>
                  </a:lnTo>
                  <a:lnTo>
                    <a:pt x="53" y="32"/>
                  </a:lnTo>
                  <a:lnTo>
                    <a:pt x="53" y="31"/>
                  </a:lnTo>
                  <a:lnTo>
                    <a:pt x="53" y="30"/>
                  </a:lnTo>
                  <a:lnTo>
                    <a:pt x="53" y="27"/>
                  </a:lnTo>
                  <a:lnTo>
                    <a:pt x="53" y="26"/>
                  </a:lnTo>
                  <a:lnTo>
                    <a:pt x="53" y="24"/>
                  </a:lnTo>
                  <a:lnTo>
                    <a:pt x="53" y="23"/>
                  </a:lnTo>
                  <a:lnTo>
                    <a:pt x="52" y="22"/>
                  </a:lnTo>
                  <a:lnTo>
                    <a:pt x="52" y="20"/>
                  </a:lnTo>
                  <a:lnTo>
                    <a:pt x="52" y="19"/>
                  </a:lnTo>
                  <a:lnTo>
                    <a:pt x="50" y="18"/>
                  </a:lnTo>
                  <a:lnTo>
                    <a:pt x="50" y="16"/>
                  </a:lnTo>
                  <a:lnTo>
                    <a:pt x="49" y="15"/>
                  </a:lnTo>
                  <a:lnTo>
                    <a:pt x="49" y="14"/>
                  </a:lnTo>
                  <a:lnTo>
                    <a:pt x="48" y="12"/>
                  </a:lnTo>
                  <a:lnTo>
                    <a:pt x="46" y="11"/>
                  </a:lnTo>
                  <a:lnTo>
                    <a:pt x="46" y="10"/>
                  </a:lnTo>
                  <a:lnTo>
                    <a:pt x="45" y="8"/>
                  </a:lnTo>
                  <a:lnTo>
                    <a:pt x="44" y="8"/>
                  </a:lnTo>
                  <a:lnTo>
                    <a:pt x="44" y="7"/>
                  </a:lnTo>
                  <a:lnTo>
                    <a:pt x="42" y="6"/>
                  </a:lnTo>
                  <a:lnTo>
                    <a:pt x="41" y="6"/>
                  </a:lnTo>
                  <a:lnTo>
                    <a:pt x="40" y="4"/>
                  </a:lnTo>
                  <a:lnTo>
                    <a:pt x="38" y="4"/>
                  </a:lnTo>
                  <a:lnTo>
                    <a:pt x="38" y="3"/>
                  </a:lnTo>
                  <a:lnTo>
                    <a:pt x="37" y="3"/>
                  </a:lnTo>
                  <a:lnTo>
                    <a:pt x="36" y="3"/>
                  </a:lnTo>
                  <a:lnTo>
                    <a:pt x="34" y="2"/>
                  </a:lnTo>
                  <a:lnTo>
                    <a:pt x="33" y="2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29" y="2"/>
                  </a:lnTo>
                  <a:lnTo>
                    <a:pt x="28" y="2"/>
                  </a:lnTo>
                  <a:lnTo>
                    <a:pt x="26" y="0"/>
                  </a:lnTo>
                  <a:lnTo>
                    <a:pt x="26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5157" name="Freeform 36"/>
            <p:cNvSpPr>
              <a:spLocks/>
            </p:cNvSpPr>
            <p:nvPr/>
          </p:nvSpPr>
          <p:spPr bwMode="auto">
            <a:xfrm>
              <a:off x="1820" y="2870"/>
              <a:ext cx="19" cy="20"/>
            </a:xfrm>
            <a:custGeom>
              <a:avLst/>
              <a:gdLst>
                <a:gd name="T0" fmla="*/ 4 w 40"/>
                <a:gd name="T1" fmla="*/ 0 h 39"/>
                <a:gd name="T2" fmla="*/ 4 w 40"/>
                <a:gd name="T3" fmla="*/ 1 h 39"/>
                <a:gd name="T4" fmla="*/ 3 w 40"/>
                <a:gd name="T5" fmla="*/ 1 h 39"/>
                <a:gd name="T6" fmla="*/ 2 w 40"/>
                <a:gd name="T7" fmla="*/ 1 h 39"/>
                <a:gd name="T8" fmla="*/ 2 w 40"/>
                <a:gd name="T9" fmla="*/ 1 h 39"/>
                <a:gd name="T10" fmla="*/ 1 w 40"/>
                <a:gd name="T11" fmla="*/ 2 h 39"/>
                <a:gd name="T12" fmla="*/ 1 w 40"/>
                <a:gd name="T13" fmla="*/ 3 h 39"/>
                <a:gd name="T14" fmla="*/ 0 w 40"/>
                <a:gd name="T15" fmla="*/ 3 h 39"/>
                <a:gd name="T16" fmla="*/ 0 w 40"/>
                <a:gd name="T17" fmla="*/ 4 h 39"/>
                <a:gd name="T18" fmla="*/ 0 w 40"/>
                <a:gd name="T19" fmla="*/ 5 h 39"/>
                <a:gd name="T20" fmla="*/ 0 w 40"/>
                <a:gd name="T21" fmla="*/ 5 h 39"/>
                <a:gd name="T22" fmla="*/ 0 w 40"/>
                <a:gd name="T23" fmla="*/ 6 h 39"/>
                <a:gd name="T24" fmla="*/ 0 w 40"/>
                <a:gd name="T25" fmla="*/ 7 h 39"/>
                <a:gd name="T26" fmla="*/ 0 w 40"/>
                <a:gd name="T27" fmla="*/ 7 h 39"/>
                <a:gd name="T28" fmla="*/ 1 w 40"/>
                <a:gd name="T29" fmla="*/ 8 h 39"/>
                <a:gd name="T30" fmla="*/ 1 w 40"/>
                <a:gd name="T31" fmla="*/ 8 h 39"/>
                <a:gd name="T32" fmla="*/ 1 w 40"/>
                <a:gd name="T33" fmla="*/ 9 h 39"/>
                <a:gd name="T34" fmla="*/ 2 w 40"/>
                <a:gd name="T35" fmla="*/ 9 h 39"/>
                <a:gd name="T36" fmla="*/ 3 w 40"/>
                <a:gd name="T37" fmla="*/ 10 h 39"/>
                <a:gd name="T38" fmla="*/ 3 w 40"/>
                <a:gd name="T39" fmla="*/ 10 h 39"/>
                <a:gd name="T40" fmla="*/ 4 w 40"/>
                <a:gd name="T41" fmla="*/ 10 h 39"/>
                <a:gd name="T42" fmla="*/ 5 w 40"/>
                <a:gd name="T43" fmla="*/ 10 h 39"/>
                <a:gd name="T44" fmla="*/ 5 w 40"/>
                <a:gd name="T45" fmla="*/ 10 h 39"/>
                <a:gd name="T46" fmla="*/ 6 w 40"/>
                <a:gd name="T47" fmla="*/ 10 h 39"/>
                <a:gd name="T48" fmla="*/ 6 w 40"/>
                <a:gd name="T49" fmla="*/ 10 h 39"/>
                <a:gd name="T50" fmla="*/ 7 w 40"/>
                <a:gd name="T51" fmla="*/ 10 h 39"/>
                <a:gd name="T52" fmla="*/ 8 w 40"/>
                <a:gd name="T53" fmla="*/ 9 h 39"/>
                <a:gd name="T54" fmla="*/ 8 w 40"/>
                <a:gd name="T55" fmla="*/ 9 h 39"/>
                <a:gd name="T56" fmla="*/ 9 w 40"/>
                <a:gd name="T57" fmla="*/ 8 h 39"/>
                <a:gd name="T58" fmla="*/ 9 w 40"/>
                <a:gd name="T59" fmla="*/ 7 h 39"/>
                <a:gd name="T60" fmla="*/ 9 w 40"/>
                <a:gd name="T61" fmla="*/ 7 h 39"/>
                <a:gd name="T62" fmla="*/ 9 w 40"/>
                <a:gd name="T63" fmla="*/ 6 h 39"/>
                <a:gd name="T64" fmla="*/ 9 w 40"/>
                <a:gd name="T65" fmla="*/ 5 h 39"/>
                <a:gd name="T66" fmla="*/ 9 w 40"/>
                <a:gd name="T67" fmla="*/ 5 h 39"/>
                <a:gd name="T68" fmla="*/ 9 w 40"/>
                <a:gd name="T69" fmla="*/ 4 h 39"/>
                <a:gd name="T70" fmla="*/ 9 w 40"/>
                <a:gd name="T71" fmla="*/ 3 h 39"/>
                <a:gd name="T72" fmla="*/ 9 w 40"/>
                <a:gd name="T73" fmla="*/ 3 h 39"/>
                <a:gd name="T74" fmla="*/ 8 w 40"/>
                <a:gd name="T75" fmla="*/ 2 h 39"/>
                <a:gd name="T76" fmla="*/ 8 w 40"/>
                <a:gd name="T77" fmla="*/ 2 h 39"/>
                <a:gd name="T78" fmla="*/ 7 w 40"/>
                <a:gd name="T79" fmla="*/ 1 h 39"/>
                <a:gd name="T80" fmla="*/ 7 w 40"/>
                <a:gd name="T81" fmla="*/ 1 h 39"/>
                <a:gd name="T82" fmla="*/ 6 w 40"/>
                <a:gd name="T83" fmla="*/ 1 h 39"/>
                <a:gd name="T84" fmla="*/ 5 w 40"/>
                <a:gd name="T85" fmla="*/ 0 h 39"/>
                <a:gd name="T86" fmla="*/ 5 w 40"/>
                <a:gd name="T87" fmla="*/ 0 h 3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40"/>
                <a:gd name="T133" fmla="*/ 0 h 39"/>
                <a:gd name="T134" fmla="*/ 40 w 40"/>
                <a:gd name="T135" fmla="*/ 39 h 39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40" h="39">
                  <a:moveTo>
                    <a:pt x="20" y="0"/>
                  </a:moveTo>
                  <a:lnTo>
                    <a:pt x="20" y="0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6" y="1"/>
                  </a:lnTo>
                  <a:lnTo>
                    <a:pt x="15" y="1"/>
                  </a:lnTo>
                  <a:lnTo>
                    <a:pt x="13" y="1"/>
                  </a:lnTo>
                  <a:lnTo>
                    <a:pt x="12" y="2"/>
                  </a:lnTo>
                  <a:lnTo>
                    <a:pt x="11" y="2"/>
                  </a:lnTo>
                  <a:lnTo>
                    <a:pt x="9" y="4"/>
                  </a:lnTo>
                  <a:lnTo>
                    <a:pt x="8" y="4"/>
                  </a:lnTo>
                  <a:lnTo>
                    <a:pt x="7" y="5"/>
                  </a:lnTo>
                  <a:lnTo>
                    <a:pt x="5" y="6"/>
                  </a:lnTo>
                  <a:lnTo>
                    <a:pt x="4" y="8"/>
                  </a:lnTo>
                  <a:lnTo>
                    <a:pt x="4" y="9"/>
                  </a:lnTo>
                  <a:lnTo>
                    <a:pt x="3" y="10"/>
                  </a:lnTo>
                  <a:lnTo>
                    <a:pt x="3" y="12"/>
                  </a:lnTo>
                  <a:lnTo>
                    <a:pt x="1" y="13"/>
                  </a:lnTo>
                  <a:lnTo>
                    <a:pt x="1" y="14"/>
                  </a:lnTo>
                  <a:lnTo>
                    <a:pt x="1" y="16"/>
                  </a:lnTo>
                  <a:lnTo>
                    <a:pt x="1" y="17"/>
                  </a:lnTo>
                  <a:lnTo>
                    <a:pt x="1" y="18"/>
                  </a:lnTo>
                  <a:lnTo>
                    <a:pt x="0" y="20"/>
                  </a:lnTo>
                  <a:lnTo>
                    <a:pt x="1" y="21"/>
                  </a:lnTo>
                  <a:lnTo>
                    <a:pt x="1" y="22"/>
                  </a:lnTo>
                  <a:lnTo>
                    <a:pt x="1" y="24"/>
                  </a:lnTo>
                  <a:lnTo>
                    <a:pt x="1" y="25"/>
                  </a:lnTo>
                  <a:lnTo>
                    <a:pt x="1" y="26"/>
                  </a:lnTo>
                  <a:lnTo>
                    <a:pt x="3" y="28"/>
                  </a:lnTo>
                  <a:lnTo>
                    <a:pt x="3" y="29"/>
                  </a:lnTo>
                  <a:lnTo>
                    <a:pt x="4" y="30"/>
                  </a:lnTo>
                  <a:lnTo>
                    <a:pt x="4" y="31"/>
                  </a:lnTo>
                  <a:lnTo>
                    <a:pt x="5" y="31"/>
                  </a:lnTo>
                  <a:lnTo>
                    <a:pt x="5" y="33"/>
                  </a:lnTo>
                  <a:lnTo>
                    <a:pt x="7" y="33"/>
                  </a:lnTo>
                  <a:lnTo>
                    <a:pt x="7" y="34"/>
                  </a:lnTo>
                  <a:lnTo>
                    <a:pt x="8" y="34"/>
                  </a:lnTo>
                  <a:lnTo>
                    <a:pt x="8" y="35"/>
                  </a:lnTo>
                  <a:lnTo>
                    <a:pt x="9" y="35"/>
                  </a:lnTo>
                  <a:lnTo>
                    <a:pt x="11" y="37"/>
                  </a:lnTo>
                  <a:lnTo>
                    <a:pt x="12" y="37"/>
                  </a:lnTo>
                  <a:lnTo>
                    <a:pt x="13" y="38"/>
                  </a:lnTo>
                  <a:lnTo>
                    <a:pt x="15" y="38"/>
                  </a:lnTo>
                  <a:lnTo>
                    <a:pt x="16" y="38"/>
                  </a:lnTo>
                  <a:lnTo>
                    <a:pt x="17" y="39"/>
                  </a:lnTo>
                  <a:lnTo>
                    <a:pt x="19" y="39"/>
                  </a:lnTo>
                  <a:lnTo>
                    <a:pt x="20" y="39"/>
                  </a:lnTo>
                  <a:lnTo>
                    <a:pt x="21" y="39"/>
                  </a:lnTo>
                  <a:lnTo>
                    <a:pt x="23" y="39"/>
                  </a:lnTo>
                  <a:lnTo>
                    <a:pt x="24" y="39"/>
                  </a:lnTo>
                  <a:lnTo>
                    <a:pt x="24" y="38"/>
                  </a:lnTo>
                  <a:lnTo>
                    <a:pt x="25" y="38"/>
                  </a:lnTo>
                  <a:lnTo>
                    <a:pt x="27" y="38"/>
                  </a:lnTo>
                  <a:lnTo>
                    <a:pt x="28" y="38"/>
                  </a:lnTo>
                  <a:lnTo>
                    <a:pt x="29" y="37"/>
                  </a:lnTo>
                  <a:lnTo>
                    <a:pt x="31" y="37"/>
                  </a:lnTo>
                  <a:lnTo>
                    <a:pt x="32" y="35"/>
                  </a:lnTo>
                  <a:lnTo>
                    <a:pt x="33" y="34"/>
                  </a:lnTo>
                  <a:lnTo>
                    <a:pt x="35" y="33"/>
                  </a:lnTo>
                  <a:lnTo>
                    <a:pt x="36" y="31"/>
                  </a:lnTo>
                  <a:lnTo>
                    <a:pt x="37" y="30"/>
                  </a:lnTo>
                  <a:lnTo>
                    <a:pt x="37" y="29"/>
                  </a:lnTo>
                  <a:lnTo>
                    <a:pt x="39" y="28"/>
                  </a:lnTo>
                  <a:lnTo>
                    <a:pt x="39" y="26"/>
                  </a:lnTo>
                  <a:lnTo>
                    <a:pt x="39" y="25"/>
                  </a:lnTo>
                  <a:lnTo>
                    <a:pt x="40" y="25"/>
                  </a:lnTo>
                  <a:lnTo>
                    <a:pt x="40" y="24"/>
                  </a:lnTo>
                  <a:lnTo>
                    <a:pt x="40" y="22"/>
                  </a:lnTo>
                  <a:lnTo>
                    <a:pt x="40" y="21"/>
                  </a:lnTo>
                  <a:lnTo>
                    <a:pt x="40" y="20"/>
                  </a:lnTo>
                  <a:lnTo>
                    <a:pt x="40" y="18"/>
                  </a:lnTo>
                  <a:lnTo>
                    <a:pt x="40" y="17"/>
                  </a:lnTo>
                  <a:lnTo>
                    <a:pt x="40" y="16"/>
                  </a:lnTo>
                  <a:lnTo>
                    <a:pt x="40" y="14"/>
                  </a:lnTo>
                  <a:lnTo>
                    <a:pt x="39" y="13"/>
                  </a:lnTo>
                  <a:lnTo>
                    <a:pt x="39" y="12"/>
                  </a:lnTo>
                  <a:lnTo>
                    <a:pt x="39" y="10"/>
                  </a:lnTo>
                  <a:lnTo>
                    <a:pt x="37" y="10"/>
                  </a:lnTo>
                  <a:lnTo>
                    <a:pt x="37" y="9"/>
                  </a:lnTo>
                  <a:lnTo>
                    <a:pt x="36" y="8"/>
                  </a:lnTo>
                  <a:lnTo>
                    <a:pt x="36" y="6"/>
                  </a:lnTo>
                  <a:lnTo>
                    <a:pt x="35" y="6"/>
                  </a:lnTo>
                  <a:lnTo>
                    <a:pt x="35" y="5"/>
                  </a:lnTo>
                  <a:lnTo>
                    <a:pt x="33" y="5"/>
                  </a:lnTo>
                  <a:lnTo>
                    <a:pt x="33" y="4"/>
                  </a:lnTo>
                  <a:lnTo>
                    <a:pt x="32" y="4"/>
                  </a:lnTo>
                  <a:lnTo>
                    <a:pt x="31" y="2"/>
                  </a:lnTo>
                  <a:lnTo>
                    <a:pt x="29" y="2"/>
                  </a:lnTo>
                  <a:lnTo>
                    <a:pt x="28" y="1"/>
                  </a:lnTo>
                  <a:lnTo>
                    <a:pt x="27" y="1"/>
                  </a:lnTo>
                  <a:lnTo>
                    <a:pt x="25" y="1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20" y="0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5158" name="Freeform 37"/>
            <p:cNvSpPr>
              <a:spLocks/>
            </p:cNvSpPr>
            <p:nvPr/>
          </p:nvSpPr>
          <p:spPr bwMode="auto">
            <a:xfrm>
              <a:off x="1825" y="2967"/>
              <a:ext cx="26" cy="27"/>
            </a:xfrm>
            <a:custGeom>
              <a:avLst/>
              <a:gdLst>
                <a:gd name="T0" fmla="*/ 6 w 53"/>
                <a:gd name="T1" fmla="*/ 1 h 53"/>
                <a:gd name="T2" fmla="*/ 5 w 53"/>
                <a:gd name="T3" fmla="*/ 1 h 53"/>
                <a:gd name="T4" fmla="*/ 4 w 53"/>
                <a:gd name="T5" fmla="*/ 1 h 53"/>
                <a:gd name="T6" fmla="*/ 3 w 53"/>
                <a:gd name="T7" fmla="*/ 1 h 53"/>
                <a:gd name="T8" fmla="*/ 2 w 53"/>
                <a:gd name="T9" fmla="*/ 2 h 53"/>
                <a:gd name="T10" fmla="*/ 2 w 53"/>
                <a:gd name="T11" fmla="*/ 2 h 53"/>
                <a:gd name="T12" fmla="*/ 1 w 53"/>
                <a:gd name="T13" fmla="*/ 3 h 53"/>
                <a:gd name="T14" fmla="*/ 0 w 53"/>
                <a:gd name="T15" fmla="*/ 4 h 53"/>
                <a:gd name="T16" fmla="*/ 0 w 53"/>
                <a:gd name="T17" fmla="*/ 5 h 53"/>
                <a:gd name="T18" fmla="*/ 0 w 53"/>
                <a:gd name="T19" fmla="*/ 6 h 53"/>
                <a:gd name="T20" fmla="*/ 0 w 53"/>
                <a:gd name="T21" fmla="*/ 7 h 53"/>
                <a:gd name="T22" fmla="*/ 0 w 53"/>
                <a:gd name="T23" fmla="*/ 8 h 53"/>
                <a:gd name="T24" fmla="*/ 0 w 53"/>
                <a:gd name="T25" fmla="*/ 9 h 53"/>
                <a:gd name="T26" fmla="*/ 0 w 53"/>
                <a:gd name="T27" fmla="*/ 9 h 53"/>
                <a:gd name="T28" fmla="*/ 0 w 53"/>
                <a:gd name="T29" fmla="*/ 10 h 53"/>
                <a:gd name="T30" fmla="*/ 1 w 53"/>
                <a:gd name="T31" fmla="*/ 11 h 53"/>
                <a:gd name="T32" fmla="*/ 2 w 53"/>
                <a:gd name="T33" fmla="*/ 12 h 53"/>
                <a:gd name="T34" fmla="*/ 2 w 53"/>
                <a:gd name="T35" fmla="*/ 13 h 53"/>
                <a:gd name="T36" fmla="*/ 3 w 53"/>
                <a:gd name="T37" fmla="*/ 13 h 53"/>
                <a:gd name="T38" fmla="*/ 4 w 53"/>
                <a:gd name="T39" fmla="*/ 13 h 53"/>
                <a:gd name="T40" fmla="*/ 5 w 53"/>
                <a:gd name="T41" fmla="*/ 14 h 53"/>
                <a:gd name="T42" fmla="*/ 6 w 53"/>
                <a:gd name="T43" fmla="*/ 14 h 53"/>
                <a:gd name="T44" fmla="*/ 7 w 53"/>
                <a:gd name="T45" fmla="*/ 14 h 53"/>
                <a:gd name="T46" fmla="*/ 8 w 53"/>
                <a:gd name="T47" fmla="*/ 14 h 53"/>
                <a:gd name="T48" fmla="*/ 9 w 53"/>
                <a:gd name="T49" fmla="*/ 13 h 53"/>
                <a:gd name="T50" fmla="*/ 9 w 53"/>
                <a:gd name="T51" fmla="*/ 13 h 53"/>
                <a:gd name="T52" fmla="*/ 10 w 53"/>
                <a:gd name="T53" fmla="*/ 13 h 53"/>
                <a:gd name="T54" fmla="*/ 11 w 53"/>
                <a:gd name="T55" fmla="*/ 12 h 53"/>
                <a:gd name="T56" fmla="*/ 12 w 53"/>
                <a:gd name="T57" fmla="*/ 11 h 53"/>
                <a:gd name="T58" fmla="*/ 12 w 53"/>
                <a:gd name="T59" fmla="*/ 10 h 53"/>
                <a:gd name="T60" fmla="*/ 13 w 53"/>
                <a:gd name="T61" fmla="*/ 9 h 53"/>
                <a:gd name="T62" fmla="*/ 13 w 53"/>
                <a:gd name="T63" fmla="*/ 9 h 53"/>
                <a:gd name="T64" fmla="*/ 13 w 53"/>
                <a:gd name="T65" fmla="*/ 8 h 53"/>
                <a:gd name="T66" fmla="*/ 13 w 53"/>
                <a:gd name="T67" fmla="*/ 7 h 53"/>
                <a:gd name="T68" fmla="*/ 13 w 53"/>
                <a:gd name="T69" fmla="*/ 6 h 53"/>
                <a:gd name="T70" fmla="*/ 13 w 53"/>
                <a:gd name="T71" fmla="*/ 5 h 53"/>
                <a:gd name="T72" fmla="*/ 12 w 53"/>
                <a:gd name="T73" fmla="*/ 4 h 53"/>
                <a:gd name="T74" fmla="*/ 12 w 53"/>
                <a:gd name="T75" fmla="*/ 3 h 53"/>
                <a:gd name="T76" fmla="*/ 11 w 53"/>
                <a:gd name="T77" fmla="*/ 2 h 53"/>
                <a:gd name="T78" fmla="*/ 10 w 53"/>
                <a:gd name="T79" fmla="*/ 2 h 53"/>
                <a:gd name="T80" fmla="*/ 9 w 53"/>
                <a:gd name="T81" fmla="*/ 1 h 53"/>
                <a:gd name="T82" fmla="*/ 9 w 53"/>
                <a:gd name="T83" fmla="*/ 1 h 53"/>
                <a:gd name="T84" fmla="*/ 8 w 53"/>
                <a:gd name="T85" fmla="*/ 1 h 53"/>
                <a:gd name="T86" fmla="*/ 7 w 53"/>
                <a:gd name="T87" fmla="*/ 1 h 53"/>
                <a:gd name="T88" fmla="*/ 6 w 53"/>
                <a:gd name="T89" fmla="*/ 7 h 53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53"/>
                <a:gd name="T136" fmla="*/ 0 h 53"/>
                <a:gd name="T137" fmla="*/ 53 w 53"/>
                <a:gd name="T138" fmla="*/ 53 h 53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53" h="53">
                  <a:moveTo>
                    <a:pt x="26" y="26"/>
                  </a:moveTo>
                  <a:lnTo>
                    <a:pt x="26" y="0"/>
                  </a:lnTo>
                  <a:lnTo>
                    <a:pt x="25" y="1"/>
                  </a:lnTo>
                  <a:lnTo>
                    <a:pt x="24" y="1"/>
                  </a:lnTo>
                  <a:lnTo>
                    <a:pt x="22" y="1"/>
                  </a:lnTo>
                  <a:lnTo>
                    <a:pt x="21" y="1"/>
                  </a:lnTo>
                  <a:lnTo>
                    <a:pt x="20" y="1"/>
                  </a:lnTo>
                  <a:lnTo>
                    <a:pt x="18" y="1"/>
                  </a:lnTo>
                  <a:lnTo>
                    <a:pt x="17" y="3"/>
                  </a:lnTo>
                  <a:lnTo>
                    <a:pt x="16" y="3"/>
                  </a:lnTo>
                  <a:lnTo>
                    <a:pt x="14" y="3"/>
                  </a:lnTo>
                  <a:lnTo>
                    <a:pt x="13" y="4"/>
                  </a:lnTo>
                  <a:lnTo>
                    <a:pt x="12" y="5"/>
                  </a:lnTo>
                  <a:lnTo>
                    <a:pt x="10" y="5"/>
                  </a:lnTo>
                  <a:lnTo>
                    <a:pt x="9" y="6"/>
                  </a:lnTo>
                  <a:lnTo>
                    <a:pt x="8" y="8"/>
                  </a:lnTo>
                  <a:lnTo>
                    <a:pt x="6" y="9"/>
                  </a:lnTo>
                  <a:lnTo>
                    <a:pt x="5" y="10"/>
                  </a:lnTo>
                  <a:lnTo>
                    <a:pt x="5" y="12"/>
                  </a:lnTo>
                  <a:lnTo>
                    <a:pt x="4" y="12"/>
                  </a:lnTo>
                  <a:lnTo>
                    <a:pt x="4" y="13"/>
                  </a:lnTo>
                  <a:lnTo>
                    <a:pt x="2" y="14"/>
                  </a:lnTo>
                  <a:lnTo>
                    <a:pt x="2" y="16"/>
                  </a:lnTo>
                  <a:lnTo>
                    <a:pt x="1" y="17"/>
                  </a:lnTo>
                  <a:lnTo>
                    <a:pt x="1" y="18"/>
                  </a:lnTo>
                  <a:lnTo>
                    <a:pt x="1" y="20"/>
                  </a:lnTo>
                  <a:lnTo>
                    <a:pt x="0" y="21"/>
                  </a:lnTo>
                  <a:lnTo>
                    <a:pt x="0" y="22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0" y="26"/>
                  </a:lnTo>
                  <a:lnTo>
                    <a:pt x="0" y="29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0" y="33"/>
                  </a:lnTo>
                  <a:lnTo>
                    <a:pt x="1" y="33"/>
                  </a:lnTo>
                  <a:lnTo>
                    <a:pt x="1" y="34"/>
                  </a:lnTo>
                  <a:lnTo>
                    <a:pt x="1" y="36"/>
                  </a:lnTo>
                  <a:lnTo>
                    <a:pt x="1" y="37"/>
                  </a:lnTo>
                  <a:lnTo>
                    <a:pt x="2" y="38"/>
                  </a:lnTo>
                  <a:lnTo>
                    <a:pt x="2" y="40"/>
                  </a:lnTo>
                  <a:lnTo>
                    <a:pt x="4" y="41"/>
                  </a:lnTo>
                  <a:lnTo>
                    <a:pt x="4" y="42"/>
                  </a:lnTo>
                  <a:lnTo>
                    <a:pt x="5" y="42"/>
                  </a:lnTo>
                  <a:lnTo>
                    <a:pt x="5" y="44"/>
                  </a:lnTo>
                  <a:lnTo>
                    <a:pt x="6" y="45"/>
                  </a:lnTo>
                  <a:lnTo>
                    <a:pt x="8" y="46"/>
                  </a:lnTo>
                  <a:lnTo>
                    <a:pt x="9" y="48"/>
                  </a:lnTo>
                  <a:lnTo>
                    <a:pt x="10" y="49"/>
                  </a:lnTo>
                  <a:lnTo>
                    <a:pt x="12" y="49"/>
                  </a:lnTo>
                  <a:lnTo>
                    <a:pt x="13" y="50"/>
                  </a:lnTo>
                  <a:lnTo>
                    <a:pt x="14" y="52"/>
                  </a:lnTo>
                  <a:lnTo>
                    <a:pt x="16" y="52"/>
                  </a:lnTo>
                  <a:lnTo>
                    <a:pt x="17" y="52"/>
                  </a:lnTo>
                  <a:lnTo>
                    <a:pt x="18" y="53"/>
                  </a:lnTo>
                  <a:lnTo>
                    <a:pt x="20" y="53"/>
                  </a:lnTo>
                  <a:lnTo>
                    <a:pt x="21" y="53"/>
                  </a:lnTo>
                  <a:lnTo>
                    <a:pt x="22" y="53"/>
                  </a:lnTo>
                  <a:lnTo>
                    <a:pt x="24" y="53"/>
                  </a:lnTo>
                  <a:lnTo>
                    <a:pt x="25" y="53"/>
                  </a:lnTo>
                  <a:lnTo>
                    <a:pt x="26" y="53"/>
                  </a:lnTo>
                  <a:lnTo>
                    <a:pt x="28" y="53"/>
                  </a:lnTo>
                  <a:lnTo>
                    <a:pt x="29" y="53"/>
                  </a:lnTo>
                  <a:lnTo>
                    <a:pt x="30" y="53"/>
                  </a:lnTo>
                  <a:lnTo>
                    <a:pt x="32" y="53"/>
                  </a:lnTo>
                  <a:lnTo>
                    <a:pt x="33" y="53"/>
                  </a:lnTo>
                  <a:lnTo>
                    <a:pt x="34" y="53"/>
                  </a:lnTo>
                  <a:lnTo>
                    <a:pt x="36" y="52"/>
                  </a:lnTo>
                  <a:lnTo>
                    <a:pt x="37" y="52"/>
                  </a:lnTo>
                  <a:lnTo>
                    <a:pt x="38" y="52"/>
                  </a:lnTo>
                  <a:lnTo>
                    <a:pt x="38" y="50"/>
                  </a:lnTo>
                  <a:lnTo>
                    <a:pt x="40" y="50"/>
                  </a:lnTo>
                  <a:lnTo>
                    <a:pt x="41" y="49"/>
                  </a:lnTo>
                  <a:lnTo>
                    <a:pt x="42" y="49"/>
                  </a:lnTo>
                  <a:lnTo>
                    <a:pt x="44" y="48"/>
                  </a:lnTo>
                  <a:lnTo>
                    <a:pt x="44" y="46"/>
                  </a:lnTo>
                  <a:lnTo>
                    <a:pt x="45" y="46"/>
                  </a:lnTo>
                  <a:lnTo>
                    <a:pt x="46" y="45"/>
                  </a:lnTo>
                  <a:lnTo>
                    <a:pt x="46" y="44"/>
                  </a:lnTo>
                  <a:lnTo>
                    <a:pt x="48" y="42"/>
                  </a:lnTo>
                  <a:lnTo>
                    <a:pt x="49" y="41"/>
                  </a:lnTo>
                  <a:lnTo>
                    <a:pt x="49" y="40"/>
                  </a:lnTo>
                  <a:lnTo>
                    <a:pt x="50" y="38"/>
                  </a:lnTo>
                  <a:lnTo>
                    <a:pt x="50" y="37"/>
                  </a:lnTo>
                  <a:lnTo>
                    <a:pt x="52" y="36"/>
                  </a:lnTo>
                  <a:lnTo>
                    <a:pt x="52" y="34"/>
                  </a:lnTo>
                  <a:lnTo>
                    <a:pt x="52" y="33"/>
                  </a:lnTo>
                  <a:lnTo>
                    <a:pt x="53" y="32"/>
                  </a:lnTo>
                  <a:lnTo>
                    <a:pt x="53" y="30"/>
                  </a:lnTo>
                  <a:lnTo>
                    <a:pt x="53" y="29"/>
                  </a:lnTo>
                  <a:lnTo>
                    <a:pt x="53" y="26"/>
                  </a:lnTo>
                  <a:lnTo>
                    <a:pt x="53" y="25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2" y="21"/>
                  </a:lnTo>
                  <a:lnTo>
                    <a:pt x="52" y="20"/>
                  </a:lnTo>
                  <a:lnTo>
                    <a:pt x="52" y="18"/>
                  </a:lnTo>
                  <a:lnTo>
                    <a:pt x="50" y="17"/>
                  </a:lnTo>
                  <a:lnTo>
                    <a:pt x="50" y="16"/>
                  </a:lnTo>
                  <a:lnTo>
                    <a:pt x="49" y="14"/>
                  </a:lnTo>
                  <a:lnTo>
                    <a:pt x="49" y="13"/>
                  </a:lnTo>
                  <a:lnTo>
                    <a:pt x="48" y="12"/>
                  </a:lnTo>
                  <a:lnTo>
                    <a:pt x="46" y="10"/>
                  </a:lnTo>
                  <a:lnTo>
                    <a:pt x="46" y="9"/>
                  </a:lnTo>
                  <a:lnTo>
                    <a:pt x="45" y="8"/>
                  </a:lnTo>
                  <a:lnTo>
                    <a:pt x="44" y="8"/>
                  </a:lnTo>
                  <a:lnTo>
                    <a:pt x="44" y="6"/>
                  </a:lnTo>
                  <a:lnTo>
                    <a:pt x="42" y="5"/>
                  </a:lnTo>
                  <a:lnTo>
                    <a:pt x="41" y="5"/>
                  </a:lnTo>
                  <a:lnTo>
                    <a:pt x="40" y="4"/>
                  </a:lnTo>
                  <a:lnTo>
                    <a:pt x="38" y="4"/>
                  </a:lnTo>
                  <a:lnTo>
                    <a:pt x="38" y="3"/>
                  </a:lnTo>
                  <a:lnTo>
                    <a:pt x="37" y="3"/>
                  </a:lnTo>
                  <a:lnTo>
                    <a:pt x="36" y="3"/>
                  </a:lnTo>
                  <a:lnTo>
                    <a:pt x="34" y="1"/>
                  </a:lnTo>
                  <a:lnTo>
                    <a:pt x="33" y="1"/>
                  </a:lnTo>
                  <a:lnTo>
                    <a:pt x="32" y="1"/>
                  </a:lnTo>
                  <a:lnTo>
                    <a:pt x="30" y="1"/>
                  </a:lnTo>
                  <a:lnTo>
                    <a:pt x="29" y="1"/>
                  </a:lnTo>
                  <a:lnTo>
                    <a:pt x="28" y="1"/>
                  </a:lnTo>
                  <a:lnTo>
                    <a:pt x="26" y="0"/>
                  </a:lnTo>
                  <a:lnTo>
                    <a:pt x="26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5159" name="Freeform 38"/>
            <p:cNvSpPr>
              <a:spLocks/>
            </p:cNvSpPr>
            <p:nvPr/>
          </p:nvSpPr>
          <p:spPr bwMode="auto">
            <a:xfrm>
              <a:off x="1820" y="2963"/>
              <a:ext cx="19" cy="20"/>
            </a:xfrm>
            <a:custGeom>
              <a:avLst/>
              <a:gdLst>
                <a:gd name="T0" fmla="*/ 4 w 40"/>
                <a:gd name="T1" fmla="*/ 0 h 39"/>
                <a:gd name="T2" fmla="*/ 4 w 40"/>
                <a:gd name="T3" fmla="*/ 1 h 39"/>
                <a:gd name="T4" fmla="*/ 3 w 40"/>
                <a:gd name="T5" fmla="*/ 1 h 39"/>
                <a:gd name="T6" fmla="*/ 2 w 40"/>
                <a:gd name="T7" fmla="*/ 1 h 39"/>
                <a:gd name="T8" fmla="*/ 2 w 40"/>
                <a:gd name="T9" fmla="*/ 1 h 39"/>
                <a:gd name="T10" fmla="*/ 1 w 40"/>
                <a:gd name="T11" fmla="*/ 2 h 39"/>
                <a:gd name="T12" fmla="*/ 1 w 40"/>
                <a:gd name="T13" fmla="*/ 3 h 39"/>
                <a:gd name="T14" fmla="*/ 0 w 40"/>
                <a:gd name="T15" fmla="*/ 3 h 39"/>
                <a:gd name="T16" fmla="*/ 0 w 40"/>
                <a:gd name="T17" fmla="*/ 4 h 39"/>
                <a:gd name="T18" fmla="*/ 0 w 40"/>
                <a:gd name="T19" fmla="*/ 5 h 39"/>
                <a:gd name="T20" fmla="*/ 0 w 40"/>
                <a:gd name="T21" fmla="*/ 5 h 39"/>
                <a:gd name="T22" fmla="*/ 0 w 40"/>
                <a:gd name="T23" fmla="*/ 6 h 39"/>
                <a:gd name="T24" fmla="*/ 0 w 40"/>
                <a:gd name="T25" fmla="*/ 7 h 39"/>
                <a:gd name="T26" fmla="*/ 0 w 40"/>
                <a:gd name="T27" fmla="*/ 7 h 39"/>
                <a:gd name="T28" fmla="*/ 1 w 40"/>
                <a:gd name="T29" fmla="*/ 8 h 39"/>
                <a:gd name="T30" fmla="*/ 1 w 40"/>
                <a:gd name="T31" fmla="*/ 8 h 39"/>
                <a:gd name="T32" fmla="*/ 1 w 40"/>
                <a:gd name="T33" fmla="*/ 9 h 39"/>
                <a:gd name="T34" fmla="*/ 2 w 40"/>
                <a:gd name="T35" fmla="*/ 9 h 39"/>
                <a:gd name="T36" fmla="*/ 3 w 40"/>
                <a:gd name="T37" fmla="*/ 10 h 39"/>
                <a:gd name="T38" fmla="*/ 3 w 40"/>
                <a:gd name="T39" fmla="*/ 10 h 39"/>
                <a:gd name="T40" fmla="*/ 4 w 40"/>
                <a:gd name="T41" fmla="*/ 10 h 39"/>
                <a:gd name="T42" fmla="*/ 5 w 40"/>
                <a:gd name="T43" fmla="*/ 10 h 39"/>
                <a:gd name="T44" fmla="*/ 5 w 40"/>
                <a:gd name="T45" fmla="*/ 10 h 39"/>
                <a:gd name="T46" fmla="*/ 6 w 40"/>
                <a:gd name="T47" fmla="*/ 10 h 39"/>
                <a:gd name="T48" fmla="*/ 6 w 40"/>
                <a:gd name="T49" fmla="*/ 10 h 39"/>
                <a:gd name="T50" fmla="*/ 7 w 40"/>
                <a:gd name="T51" fmla="*/ 10 h 39"/>
                <a:gd name="T52" fmla="*/ 8 w 40"/>
                <a:gd name="T53" fmla="*/ 9 h 39"/>
                <a:gd name="T54" fmla="*/ 8 w 40"/>
                <a:gd name="T55" fmla="*/ 9 h 39"/>
                <a:gd name="T56" fmla="*/ 9 w 40"/>
                <a:gd name="T57" fmla="*/ 8 h 39"/>
                <a:gd name="T58" fmla="*/ 9 w 40"/>
                <a:gd name="T59" fmla="*/ 7 h 39"/>
                <a:gd name="T60" fmla="*/ 9 w 40"/>
                <a:gd name="T61" fmla="*/ 7 h 39"/>
                <a:gd name="T62" fmla="*/ 9 w 40"/>
                <a:gd name="T63" fmla="*/ 6 h 39"/>
                <a:gd name="T64" fmla="*/ 9 w 40"/>
                <a:gd name="T65" fmla="*/ 5 h 39"/>
                <a:gd name="T66" fmla="*/ 9 w 40"/>
                <a:gd name="T67" fmla="*/ 5 h 39"/>
                <a:gd name="T68" fmla="*/ 9 w 40"/>
                <a:gd name="T69" fmla="*/ 4 h 39"/>
                <a:gd name="T70" fmla="*/ 9 w 40"/>
                <a:gd name="T71" fmla="*/ 3 h 39"/>
                <a:gd name="T72" fmla="*/ 9 w 40"/>
                <a:gd name="T73" fmla="*/ 3 h 39"/>
                <a:gd name="T74" fmla="*/ 8 w 40"/>
                <a:gd name="T75" fmla="*/ 2 h 39"/>
                <a:gd name="T76" fmla="*/ 8 w 40"/>
                <a:gd name="T77" fmla="*/ 2 h 39"/>
                <a:gd name="T78" fmla="*/ 7 w 40"/>
                <a:gd name="T79" fmla="*/ 1 h 39"/>
                <a:gd name="T80" fmla="*/ 7 w 40"/>
                <a:gd name="T81" fmla="*/ 1 h 39"/>
                <a:gd name="T82" fmla="*/ 6 w 40"/>
                <a:gd name="T83" fmla="*/ 1 h 39"/>
                <a:gd name="T84" fmla="*/ 5 w 40"/>
                <a:gd name="T85" fmla="*/ 0 h 39"/>
                <a:gd name="T86" fmla="*/ 5 w 40"/>
                <a:gd name="T87" fmla="*/ 0 h 3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40"/>
                <a:gd name="T133" fmla="*/ 0 h 39"/>
                <a:gd name="T134" fmla="*/ 40 w 40"/>
                <a:gd name="T135" fmla="*/ 39 h 39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40" h="39">
                  <a:moveTo>
                    <a:pt x="20" y="0"/>
                  </a:moveTo>
                  <a:lnTo>
                    <a:pt x="20" y="0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6" y="1"/>
                  </a:lnTo>
                  <a:lnTo>
                    <a:pt x="15" y="1"/>
                  </a:lnTo>
                  <a:lnTo>
                    <a:pt x="13" y="1"/>
                  </a:lnTo>
                  <a:lnTo>
                    <a:pt x="12" y="2"/>
                  </a:lnTo>
                  <a:lnTo>
                    <a:pt x="11" y="2"/>
                  </a:lnTo>
                  <a:lnTo>
                    <a:pt x="9" y="4"/>
                  </a:lnTo>
                  <a:lnTo>
                    <a:pt x="8" y="4"/>
                  </a:lnTo>
                  <a:lnTo>
                    <a:pt x="7" y="5"/>
                  </a:lnTo>
                  <a:lnTo>
                    <a:pt x="5" y="6"/>
                  </a:lnTo>
                  <a:lnTo>
                    <a:pt x="4" y="8"/>
                  </a:lnTo>
                  <a:lnTo>
                    <a:pt x="4" y="9"/>
                  </a:lnTo>
                  <a:lnTo>
                    <a:pt x="3" y="10"/>
                  </a:lnTo>
                  <a:lnTo>
                    <a:pt x="3" y="12"/>
                  </a:lnTo>
                  <a:lnTo>
                    <a:pt x="1" y="13"/>
                  </a:lnTo>
                  <a:lnTo>
                    <a:pt x="1" y="14"/>
                  </a:lnTo>
                  <a:lnTo>
                    <a:pt x="1" y="15"/>
                  </a:lnTo>
                  <a:lnTo>
                    <a:pt x="1" y="17"/>
                  </a:lnTo>
                  <a:lnTo>
                    <a:pt x="1" y="18"/>
                  </a:lnTo>
                  <a:lnTo>
                    <a:pt x="0" y="19"/>
                  </a:lnTo>
                  <a:lnTo>
                    <a:pt x="1" y="21"/>
                  </a:lnTo>
                  <a:lnTo>
                    <a:pt x="1" y="22"/>
                  </a:lnTo>
                  <a:lnTo>
                    <a:pt x="1" y="23"/>
                  </a:lnTo>
                  <a:lnTo>
                    <a:pt x="1" y="25"/>
                  </a:lnTo>
                  <a:lnTo>
                    <a:pt x="1" y="26"/>
                  </a:lnTo>
                  <a:lnTo>
                    <a:pt x="3" y="27"/>
                  </a:lnTo>
                  <a:lnTo>
                    <a:pt x="3" y="29"/>
                  </a:lnTo>
                  <a:lnTo>
                    <a:pt x="4" y="30"/>
                  </a:lnTo>
                  <a:lnTo>
                    <a:pt x="4" y="31"/>
                  </a:lnTo>
                  <a:lnTo>
                    <a:pt x="5" y="31"/>
                  </a:lnTo>
                  <a:lnTo>
                    <a:pt x="5" y="33"/>
                  </a:lnTo>
                  <a:lnTo>
                    <a:pt x="7" y="33"/>
                  </a:lnTo>
                  <a:lnTo>
                    <a:pt x="7" y="34"/>
                  </a:lnTo>
                  <a:lnTo>
                    <a:pt x="8" y="34"/>
                  </a:lnTo>
                  <a:lnTo>
                    <a:pt x="8" y="35"/>
                  </a:lnTo>
                  <a:lnTo>
                    <a:pt x="9" y="35"/>
                  </a:lnTo>
                  <a:lnTo>
                    <a:pt x="11" y="37"/>
                  </a:lnTo>
                  <a:lnTo>
                    <a:pt x="12" y="37"/>
                  </a:lnTo>
                  <a:lnTo>
                    <a:pt x="13" y="38"/>
                  </a:lnTo>
                  <a:lnTo>
                    <a:pt x="15" y="38"/>
                  </a:lnTo>
                  <a:lnTo>
                    <a:pt x="16" y="38"/>
                  </a:lnTo>
                  <a:lnTo>
                    <a:pt x="17" y="39"/>
                  </a:lnTo>
                  <a:lnTo>
                    <a:pt x="19" y="39"/>
                  </a:lnTo>
                  <a:lnTo>
                    <a:pt x="20" y="39"/>
                  </a:lnTo>
                  <a:lnTo>
                    <a:pt x="21" y="39"/>
                  </a:lnTo>
                  <a:lnTo>
                    <a:pt x="23" y="39"/>
                  </a:lnTo>
                  <a:lnTo>
                    <a:pt x="24" y="39"/>
                  </a:lnTo>
                  <a:lnTo>
                    <a:pt x="24" y="38"/>
                  </a:lnTo>
                  <a:lnTo>
                    <a:pt x="25" y="38"/>
                  </a:lnTo>
                  <a:lnTo>
                    <a:pt x="27" y="38"/>
                  </a:lnTo>
                  <a:lnTo>
                    <a:pt x="28" y="38"/>
                  </a:lnTo>
                  <a:lnTo>
                    <a:pt x="29" y="37"/>
                  </a:lnTo>
                  <a:lnTo>
                    <a:pt x="31" y="37"/>
                  </a:lnTo>
                  <a:lnTo>
                    <a:pt x="32" y="35"/>
                  </a:lnTo>
                  <a:lnTo>
                    <a:pt x="33" y="34"/>
                  </a:lnTo>
                  <a:lnTo>
                    <a:pt x="35" y="33"/>
                  </a:lnTo>
                  <a:lnTo>
                    <a:pt x="36" y="31"/>
                  </a:lnTo>
                  <a:lnTo>
                    <a:pt x="37" y="30"/>
                  </a:lnTo>
                  <a:lnTo>
                    <a:pt x="37" y="29"/>
                  </a:lnTo>
                  <a:lnTo>
                    <a:pt x="39" y="27"/>
                  </a:lnTo>
                  <a:lnTo>
                    <a:pt x="39" y="26"/>
                  </a:lnTo>
                  <a:lnTo>
                    <a:pt x="39" y="25"/>
                  </a:lnTo>
                  <a:lnTo>
                    <a:pt x="40" y="25"/>
                  </a:lnTo>
                  <a:lnTo>
                    <a:pt x="40" y="23"/>
                  </a:lnTo>
                  <a:lnTo>
                    <a:pt x="40" y="22"/>
                  </a:lnTo>
                  <a:lnTo>
                    <a:pt x="40" y="21"/>
                  </a:lnTo>
                  <a:lnTo>
                    <a:pt x="40" y="19"/>
                  </a:lnTo>
                  <a:lnTo>
                    <a:pt x="40" y="18"/>
                  </a:lnTo>
                  <a:lnTo>
                    <a:pt x="40" y="17"/>
                  </a:lnTo>
                  <a:lnTo>
                    <a:pt x="40" y="15"/>
                  </a:lnTo>
                  <a:lnTo>
                    <a:pt x="40" y="14"/>
                  </a:lnTo>
                  <a:lnTo>
                    <a:pt x="39" y="13"/>
                  </a:lnTo>
                  <a:lnTo>
                    <a:pt x="39" y="12"/>
                  </a:lnTo>
                  <a:lnTo>
                    <a:pt x="39" y="10"/>
                  </a:lnTo>
                  <a:lnTo>
                    <a:pt x="37" y="10"/>
                  </a:lnTo>
                  <a:lnTo>
                    <a:pt x="37" y="9"/>
                  </a:lnTo>
                  <a:lnTo>
                    <a:pt x="36" y="8"/>
                  </a:lnTo>
                  <a:lnTo>
                    <a:pt x="36" y="6"/>
                  </a:lnTo>
                  <a:lnTo>
                    <a:pt x="35" y="6"/>
                  </a:lnTo>
                  <a:lnTo>
                    <a:pt x="35" y="5"/>
                  </a:lnTo>
                  <a:lnTo>
                    <a:pt x="33" y="5"/>
                  </a:lnTo>
                  <a:lnTo>
                    <a:pt x="33" y="4"/>
                  </a:lnTo>
                  <a:lnTo>
                    <a:pt x="32" y="4"/>
                  </a:lnTo>
                  <a:lnTo>
                    <a:pt x="31" y="2"/>
                  </a:lnTo>
                  <a:lnTo>
                    <a:pt x="29" y="2"/>
                  </a:lnTo>
                  <a:lnTo>
                    <a:pt x="28" y="1"/>
                  </a:lnTo>
                  <a:lnTo>
                    <a:pt x="27" y="1"/>
                  </a:lnTo>
                  <a:lnTo>
                    <a:pt x="25" y="1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20" y="0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5160" name="Freeform 39"/>
            <p:cNvSpPr>
              <a:spLocks/>
            </p:cNvSpPr>
            <p:nvPr/>
          </p:nvSpPr>
          <p:spPr bwMode="auto">
            <a:xfrm>
              <a:off x="1971" y="3074"/>
              <a:ext cx="80" cy="26"/>
            </a:xfrm>
            <a:custGeom>
              <a:avLst/>
              <a:gdLst>
                <a:gd name="T0" fmla="*/ 0 w 159"/>
                <a:gd name="T1" fmla="*/ 13 h 53"/>
                <a:gd name="T2" fmla="*/ 40 w 159"/>
                <a:gd name="T3" fmla="*/ 6 h 53"/>
                <a:gd name="T4" fmla="*/ 0 w 159"/>
                <a:gd name="T5" fmla="*/ 0 h 53"/>
                <a:gd name="T6" fmla="*/ 0 w 159"/>
                <a:gd name="T7" fmla="*/ 6 h 53"/>
                <a:gd name="T8" fmla="*/ 0 w 159"/>
                <a:gd name="T9" fmla="*/ 13 h 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9"/>
                <a:gd name="T16" fmla="*/ 0 h 53"/>
                <a:gd name="T17" fmla="*/ 159 w 159"/>
                <a:gd name="T18" fmla="*/ 53 h 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9" h="53">
                  <a:moveTo>
                    <a:pt x="0" y="53"/>
                  </a:moveTo>
                  <a:lnTo>
                    <a:pt x="159" y="27"/>
                  </a:lnTo>
                  <a:lnTo>
                    <a:pt x="0" y="0"/>
                  </a:lnTo>
                  <a:lnTo>
                    <a:pt x="0" y="27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000000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5161" name="Line 40"/>
            <p:cNvSpPr>
              <a:spLocks noChangeShapeType="1"/>
            </p:cNvSpPr>
            <p:nvPr/>
          </p:nvSpPr>
          <p:spPr bwMode="auto">
            <a:xfrm flipH="1">
              <a:off x="1599" y="3087"/>
              <a:ext cx="37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2" name="Freeform 41"/>
            <p:cNvSpPr>
              <a:spLocks/>
            </p:cNvSpPr>
            <p:nvPr/>
          </p:nvSpPr>
          <p:spPr bwMode="auto">
            <a:xfrm>
              <a:off x="1971" y="3353"/>
              <a:ext cx="80" cy="39"/>
            </a:xfrm>
            <a:custGeom>
              <a:avLst/>
              <a:gdLst>
                <a:gd name="T0" fmla="*/ 0 w 159"/>
                <a:gd name="T1" fmla="*/ 19 h 80"/>
                <a:gd name="T2" fmla="*/ 40 w 159"/>
                <a:gd name="T3" fmla="*/ 6 h 80"/>
                <a:gd name="T4" fmla="*/ 0 w 159"/>
                <a:gd name="T5" fmla="*/ 0 h 80"/>
                <a:gd name="T6" fmla="*/ 0 w 159"/>
                <a:gd name="T7" fmla="*/ 6 h 80"/>
                <a:gd name="T8" fmla="*/ 0 w 159"/>
                <a:gd name="T9" fmla="*/ 19 h 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9"/>
                <a:gd name="T16" fmla="*/ 0 h 80"/>
                <a:gd name="T17" fmla="*/ 159 w 159"/>
                <a:gd name="T18" fmla="*/ 80 h 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9" h="80">
                  <a:moveTo>
                    <a:pt x="0" y="80"/>
                  </a:moveTo>
                  <a:lnTo>
                    <a:pt x="159" y="27"/>
                  </a:lnTo>
                  <a:lnTo>
                    <a:pt x="0" y="0"/>
                  </a:lnTo>
                  <a:lnTo>
                    <a:pt x="0" y="27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000000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5163" name="Line 42"/>
            <p:cNvSpPr>
              <a:spLocks noChangeShapeType="1"/>
            </p:cNvSpPr>
            <p:nvPr/>
          </p:nvSpPr>
          <p:spPr bwMode="auto">
            <a:xfrm flipH="1">
              <a:off x="1599" y="3366"/>
              <a:ext cx="37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4" name="Rectangle 43"/>
            <p:cNvSpPr>
              <a:spLocks noChangeArrowheads="1"/>
            </p:cNvSpPr>
            <p:nvPr/>
          </p:nvSpPr>
          <p:spPr bwMode="auto">
            <a:xfrm>
              <a:off x="2601" y="2653"/>
              <a:ext cx="54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600" b="1" dirty="0">
                  <a:solidFill>
                    <a:srgbClr val="000000"/>
                  </a:solidFill>
                  <a:latin typeface="System"/>
                </a:rPr>
                <a:t>switches</a:t>
              </a:r>
              <a:endParaRPr lang="en-US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5165" name="Rectangle 44"/>
            <p:cNvSpPr>
              <a:spLocks noChangeArrowheads="1"/>
            </p:cNvSpPr>
            <p:nvPr/>
          </p:nvSpPr>
          <p:spPr bwMode="auto">
            <a:xfrm>
              <a:off x="833" y="2308"/>
              <a:ext cx="38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600" b="1">
                  <a:solidFill>
                    <a:srgbClr val="000000"/>
                  </a:solidFill>
                  <a:latin typeface="System"/>
                </a:rPr>
                <a:t>Inputs</a:t>
              </a:r>
              <a:endParaRPr 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5166" name="Rectangle 45"/>
            <p:cNvSpPr>
              <a:spLocks noChangeArrowheads="1"/>
            </p:cNvSpPr>
            <p:nvPr/>
          </p:nvSpPr>
          <p:spPr bwMode="auto">
            <a:xfrm>
              <a:off x="549" y="2526"/>
              <a:ext cx="1001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700">
                  <a:solidFill>
                    <a:srgbClr val="000000"/>
                  </a:solidFill>
                  <a:latin typeface="Times-Roman"/>
                </a:rPr>
                <a:t>(logic variables) </a:t>
              </a:r>
              <a:endParaRPr lang="en-US" sz="2400">
                <a:latin typeface="Times-Roman"/>
              </a:endParaRPr>
            </a:p>
          </p:txBody>
        </p:sp>
        <p:sp>
          <p:nvSpPr>
            <p:cNvPr id="5167" name="Rectangle 46"/>
            <p:cNvSpPr>
              <a:spLocks noChangeArrowheads="1"/>
            </p:cNvSpPr>
            <p:nvPr/>
          </p:nvSpPr>
          <p:spPr bwMode="auto">
            <a:xfrm>
              <a:off x="4474" y="2391"/>
              <a:ext cx="52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600" b="1">
                  <a:solidFill>
                    <a:srgbClr val="000000"/>
                  </a:solidFill>
                  <a:latin typeface="Times-Roman"/>
                </a:rPr>
                <a:t>Outputs</a:t>
              </a:r>
              <a:r>
                <a:rPr lang="en-US" sz="1600">
                  <a:solidFill>
                    <a:srgbClr val="000000"/>
                  </a:solidFill>
                  <a:latin typeface="Times-Roman"/>
                </a:rPr>
                <a:t> </a:t>
              </a:r>
              <a:endParaRPr 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5168" name="Rectangle 47"/>
            <p:cNvSpPr>
              <a:spLocks noChangeArrowheads="1"/>
            </p:cNvSpPr>
            <p:nvPr/>
          </p:nvSpPr>
          <p:spPr bwMode="auto">
            <a:xfrm>
              <a:off x="4223" y="2526"/>
              <a:ext cx="1002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700">
                  <a:solidFill>
                    <a:srgbClr val="000000"/>
                  </a:solidFill>
                  <a:latin typeface="Times-Roman"/>
                </a:rPr>
                <a:t>(logic functions) </a:t>
              </a:r>
              <a:endParaRPr 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3497262" y="218477"/>
            <a:ext cx="33087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+mj-lt"/>
                <a:ea typeface="+mj-ea"/>
                <a:cs typeface="+mj-cs"/>
              </a:rPr>
              <a:t>PLD as a Black Box</a:t>
            </a:r>
          </a:p>
        </p:txBody>
      </p:sp>
    </p:spTree>
    <p:extLst>
      <p:ext uri="{BB962C8B-B14F-4D97-AF65-F5344CB8AC3E}">
        <p14:creationId xmlns:p14="http://schemas.microsoft.com/office/powerpoint/2010/main" val="75604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505200" y="4953000"/>
            <a:ext cx="510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6" tIns="45717" rIns="91436" bIns="4571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 dirty="0">
                <a:latin typeface="+mj-lt"/>
              </a:rPr>
              <a:t>(a) Symbol. (b) Logic equivalent.</a:t>
            </a:r>
            <a:endParaRPr lang="en-US" altLang="en-US" dirty="0">
              <a:latin typeface="+mj-lt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>
          <a:xfrm>
            <a:off x="13716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3200" b="1" dirty="0"/>
              <a:t>Buffer/inverter</a:t>
            </a:r>
            <a:endParaRPr lang="en-US" sz="3200" b="1" dirty="0"/>
          </a:p>
        </p:txBody>
      </p:sp>
      <p:pic>
        <p:nvPicPr>
          <p:cNvPr id="8196" name="Picture 4" descr="giv52503_0549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1601" y="2057400"/>
            <a:ext cx="7629525" cy="2514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sng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465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1371600" y="5486400"/>
            <a:ext cx="845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6" tIns="45717" rIns="91436" bIns="4571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latin typeface="+mj-lt"/>
              </a:rPr>
              <a:t>(a) Before programming.            (b) After programming.</a:t>
            </a:r>
            <a:endParaRPr lang="en-US" altLang="en-US">
              <a:latin typeface="+mj-lt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>
          <a:xfrm>
            <a:off x="13716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3200" b="1" dirty="0"/>
              <a:t>Programming by blowing fuses. </a:t>
            </a:r>
            <a:endParaRPr lang="en-US" sz="3200" b="1" dirty="0"/>
          </a:p>
        </p:txBody>
      </p:sp>
      <p:pic>
        <p:nvPicPr>
          <p:cNvPr id="9220" name="Picture 4" descr="giv52503_0550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2019300"/>
            <a:ext cx="7988300" cy="2514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sng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776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dirty="0"/>
              <a:t>OR - PLD Notation</a:t>
            </a:r>
          </a:p>
        </p:txBody>
      </p:sp>
      <p:pic>
        <p:nvPicPr>
          <p:cNvPr id="10243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19200" y="1219200"/>
            <a:ext cx="7772400" cy="4114800"/>
          </a:xfrm>
          <a:extLst>
            <a:ext uri="{91240B29-F687-4F45-9708-019B960494DF}">
              <a14:hiddenLine xmlns:a14="http://schemas.microsoft.com/office/drawing/2010/main" w="76200" cmpd="sng">
                <a:solidFill>
                  <a:srgbClr val="CC0099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986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dirty="0"/>
              <a:t>AND - PLD Notation</a:t>
            </a:r>
          </a:p>
        </p:txBody>
      </p:sp>
      <p:pic>
        <p:nvPicPr>
          <p:cNvPr id="11267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1600" y="1295400"/>
            <a:ext cx="7772400" cy="4114800"/>
          </a:xfrm>
          <a:extLst>
            <a:ext uri="{91240B29-F687-4F45-9708-019B960494DF}">
              <a14:hiddenLine xmlns:a14="http://schemas.microsoft.com/office/drawing/2010/main" w="76200" cmpd="sng">
                <a:solidFill>
                  <a:srgbClr val="CC0099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339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57180" y="152400"/>
            <a:ext cx="1808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Summary</a:t>
            </a:r>
            <a:endParaRPr lang="en-US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0" y="914400"/>
            <a:ext cx="988894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400" dirty="0">
                <a:cs typeface="Times New Roman" panose="02020603050405020304" pitchFamily="18" charset="0"/>
              </a:rPr>
              <a:t>As </a:t>
            </a:r>
            <a:r>
              <a:rPr lang="en-US" sz="2400" dirty="0" smtClean="0">
                <a:cs typeface="Times New Roman" panose="02020603050405020304" pitchFamily="18" charset="0"/>
              </a:rPr>
              <a:t>number </a:t>
            </a:r>
            <a:r>
              <a:rPr lang="en-US" sz="2400" dirty="0">
                <a:cs typeface="Times New Roman" panose="02020603050405020304" pitchFamily="18" charset="0"/>
              </a:rPr>
              <a:t>of components rise, nodes interconnection complexity grow exponentially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400" dirty="0"/>
              <a:t>The purpose of a PLD device is to permit elaborate digital logic designs to be implemented by the user in a single </a:t>
            </a:r>
            <a:r>
              <a:rPr lang="en-US" sz="2400" dirty="0" smtClean="0"/>
              <a:t>device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IN" sz="2400" dirty="0"/>
              <a:t>Can be erased electrically and reprogrammed with a new design, making them very well suited for academic and prototyping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IN" sz="2400" dirty="0"/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US" sz="2400" dirty="0" smtClean="0"/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8128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144" y="1676400"/>
            <a:ext cx="9067800" cy="928688"/>
          </a:xfrm>
        </p:spPr>
        <p:txBody>
          <a:bodyPr>
            <a:noAutofit/>
          </a:bodyPr>
          <a:lstStyle/>
          <a:p>
            <a:r>
              <a:rPr lang="en-US" smtClean="0"/>
              <a:t>Lecture 43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/>
              <a:t>Basic concepts of Concepts of PLA, PAL, CPLD, FPGA</a:t>
            </a:r>
          </a:p>
        </p:txBody>
      </p:sp>
      <p:sp>
        <p:nvSpPr>
          <p:cNvPr id="3" name="Rectangle 2"/>
          <p:cNvSpPr/>
          <p:nvPr/>
        </p:nvSpPr>
        <p:spPr>
          <a:xfrm>
            <a:off x="3082823" y="3862389"/>
            <a:ext cx="3678443" cy="11757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8606" indent="-278606" algn="ctr">
              <a:spcBef>
                <a:spcPct val="20000"/>
              </a:spcBef>
              <a:defRPr/>
            </a:pPr>
            <a:r>
              <a:rPr lang="en-US" sz="3200" dirty="0">
                <a:solidFill>
                  <a:schemeClr val="tx1">
                    <a:tint val="75000"/>
                  </a:schemeClr>
                </a:solidFill>
              </a:rPr>
              <a:t>Lecture delivered by</a:t>
            </a: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:</a:t>
            </a:r>
          </a:p>
          <a:p>
            <a:pPr marL="687705" algn="ctr">
              <a:spcBef>
                <a:spcPts val="765"/>
              </a:spcBef>
              <a:defRPr/>
            </a:pPr>
            <a:r>
              <a:rPr lang="en-US" sz="3200" spc="10" dirty="0">
                <a:solidFill>
                  <a:srgbClr val="888888"/>
                </a:solidFill>
                <a:cs typeface="Calibri"/>
              </a:rPr>
              <a:t>Deepak V.</a:t>
            </a:r>
            <a:endParaRPr lang="en-US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587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anchor="t"/>
          <a:lstStyle/>
          <a:p>
            <a:r>
              <a:rPr lang="ms-MY" sz="3200" b="1" dirty="0" smtClean="0"/>
              <a:t>Objectives</a:t>
            </a:r>
            <a:r>
              <a:rPr lang="ms-MY" sz="3200" b="1" dirty="0"/>
              <a:t/>
            </a:r>
            <a:br>
              <a:rPr lang="ms-MY" sz="3200" b="1" dirty="0"/>
            </a:br>
            <a:endParaRPr lang="en-US" sz="32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219200"/>
            <a:ext cx="9905999" cy="3677345"/>
          </a:xfrm>
        </p:spPr>
        <p:txBody>
          <a:bodyPr/>
          <a:lstStyle/>
          <a:p>
            <a:pPr marL="0" indent="0">
              <a:buNone/>
            </a:pPr>
            <a:r>
              <a:rPr lang="en-IN" sz="2800" dirty="0"/>
              <a:t>At the end of this lecture, student will be able to: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/>
              <a:t>Acquire the knowledge of </a:t>
            </a:r>
            <a:r>
              <a:rPr lang="en-US" sz="2400" dirty="0" smtClean="0"/>
              <a:t>programmable logic devices</a:t>
            </a:r>
            <a:endParaRPr lang="en-US" sz="2400" dirty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smtClean="0"/>
              <a:t>Acquire </a:t>
            </a:r>
            <a:r>
              <a:rPr lang="en-US" sz="2400" dirty="0"/>
              <a:t>the knowledge of PLA, PAL, CPLD, </a:t>
            </a:r>
            <a:r>
              <a:rPr lang="en-US" sz="2400" dirty="0" smtClean="0"/>
              <a:t>FPGA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IN" sz="2400" dirty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IN" sz="2400" dirty="0" smtClean="0"/>
          </a:p>
          <a:p>
            <a:pPr marL="457200" lvl="1" indent="0">
              <a:lnSpc>
                <a:spcPct val="90000"/>
              </a:lnSpc>
              <a:buNone/>
            </a:pPr>
            <a:endParaRPr lang="en-IN" sz="2400" dirty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IN" sz="2400" dirty="0" smtClean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IN" sz="2400" dirty="0" smtClean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IN" sz="2400" dirty="0" smtClean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US" sz="2400" dirty="0"/>
          </a:p>
          <a:p>
            <a:pPr marL="457200" lvl="1" indent="0">
              <a:lnSpc>
                <a:spcPct val="90000"/>
              </a:lnSpc>
              <a:buNone/>
            </a:pPr>
            <a:endParaRPr lang="en-US" sz="2400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sz="2400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ms-MY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ms-MY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9235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243763" cy="928688"/>
          </a:xfrm>
        </p:spPr>
        <p:txBody>
          <a:bodyPr/>
          <a:lstStyle/>
          <a:p>
            <a:r>
              <a:rPr lang="en-US" sz="3200" b="1" dirty="0" smtClean="0"/>
              <a:t>Topics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131130"/>
            <a:ext cx="7243763" cy="3677345"/>
          </a:xfrm>
        </p:spPr>
        <p:txBody>
          <a:bodyPr>
            <a:noAutofit/>
          </a:bodyPr>
          <a:lstStyle/>
          <a:p>
            <a:endParaRPr lang="en-US" sz="24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/>
              <a:t>Programmable Logic Devices</a:t>
            </a:r>
          </a:p>
          <a:p>
            <a:pPr marL="0" indent="0">
              <a:buNone/>
            </a:pPr>
            <a:r>
              <a:rPr lang="en-US" sz="2400" dirty="0"/>
              <a:t/>
            </a:r>
            <a:br>
              <a:rPr lang="en-US" sz="2400" dirty="0"/>
            </a:br>
            <a:endParaRPr lang="en-IN" sz="2400" dirty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5697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dirty="0"/>
              <a:t>PLD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9906000" cy="4525963"/>
          </a:xfrm>
        </p:spPr>
        <p:txBody>
          <a:bodyPr/>
          <a:lstStyle/>
          <a:p>
            <a:pPr eaLnBrk="1" hangingPunct="1"/>
            <a:r>
              <a:rPr lang="en-US" sz="2800" b="1" dirty="0" smtClean="0">
                <a:latin typeface="+mj-lt"/>
              </a:rPr>
              <a:t>Problems by Using Basic Gates</a:t>
            </a:r>
          </a:p>
          <a:p>
            <a:pPr eaLnBrk="1" hangingPunct="1"/>
            <a:r>
              <a:rPr lang="en-US" sz="2800" dirty="0" smtClean="0">
                <a:latin typeface="+mj-lt"/>
              </a:rPr>
              <a:t>Many components on PCB:</a:t>
            </a:r>
          </a:p>
          <a:p>
            <a:pPr lvl="1" eaLnBrk="1" hangingPunct="1"/>
            <a:r>
              <a:rPr lang="en-US" sz="2400" dirty="0" smtClean="0">
                <a:latin typeface="+mj-lt"/>
              </a:rPr>
              <a:t>As no. of components rise, nodes interconnection complexity grow exponentially</a:t>
            </a:r>
          </a:p>
          <a:p>
            <a:pPr lvl="1" eaLnBrk="1" hangingPunct="1"/>
            <a:r>
              <a:rPr lang="en-US" sz="2400" dirty="0" smtClean="0">
                <a:latin typeface="+mj-lt"/>
              </a:rPr>
              <a:t>Growth in interconnection will cause increase in interference, PCB size, PCB design cost, and manufacturing time</a:t>
            </a:r>
          </a:p>
          <a:p>
            <a:pPr eaLnBrk="1" hangingPunct="1"/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6972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dirty="0"/>
              <a:t>PLD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9060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+mj-lt"/>
              </a:rPr>
              <a:t>The purpose of a PLD device is to permit elaborate digital logic designs to be implemented by the user in a single </a:t>
            </a:r>
            <a:r>
              <a:rPr lang="en-US" sz="2400" dirty="0" smtClean="0">
                <a:latin typeface="+mj-lt"/>
              </a:rPr>
              <a:t>device</a:t>
            </a:r>
            <a:endParaRPr lang="en-US" sz="2400" dirty="0">
              <a:latin typeface="+mj-lt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dirty="0">
              <a:latin typeface="+mj-lt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+mj-lt"/>
              </a:rPr>
              <a:t>Can be erased electrically and reprogrammed with a new design, making them very well suited for academic and prototyping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dirty="0">
              <a:latin typeface="+mj-lt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b="1" dirty="0">
                <a:latin typeface="+mj-lt"/>
              </a:rPr>
              <a:t>Types of Programmable Logic Devices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+mj-lt"/>
              </a:rPr>
              <a:t>SPLDs (Simple Programmable Logic Devices)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latin typeface="+mj-lt"/>
              </a:rPr>
              <a:t>ROM (Read-Only Memory)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latin typeface="+mj-lt"/>
              </a:rPr>
              <a:t>PLA (Programmable Logic Array)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latin typeface="+mj-lt"/>
              </a:rPr>
              <a:t>PAL (Programmable Array Logic)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latin typeface="+mj-lt"/>
              </a:rPr>
              <a:t>GAL (Generic Array Logic)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+mj-lt"/>
              </a:rPr>
              <a:t>CPLD (Complex Programmable Logic Device)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+mj-lt"/>
              </a:rPr>
              <a:t>FPGA (Field-Programmable Gate Array)</a:t>
            </a:r>
          </a:p>
        </p:txBody>
      </p:sp>
    </p:spTree>
    <p:extLst>
      <p:ext uri="{BB962C8B-B14F-4D97-AF65-F5344CB8AC3E}">
        <p14:creationId xmlns:p14="http://schemas.microsoft.com/office/powerpoint/2010/main" val="287054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dirty="0"/>
              <a:t>PLD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9905999" cy="4525963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sz="2400" dirty="0">
                <a:latin typeface="+mj-lt"/>
              </a:rPr>
              <a:t>The first three varieties are quite similar to each other: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2400" dirty="0">
                <a:latin typeface="+mj-lt"/>
              </a:rPr>
              <a:t>They all have an input connection matrix, which connects the inputs of the device to an array of AND-gates.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2400" dirty="0">
                <a:latin typeface="+mj-lt"/>
              </a:rPr>
              <a:t>They all have an output connection matrix, which connect the outputs of the AND-gates to the inputs of OR-gates which drive the outputs of the device.</a:t>
            </a:r>
          </a:p>
          <a:p>
            <a:pPr lvl="1" algn="just" eaLnBrk="1" hangingPunct="1">
              <a:lnSpc>
                <a:spcPct val="90000"/>
              </a:lnSpc>
              <a:buFontTx/>
              <a:buNone/>
            </a:pPr>
            <a:endParaRPr lang="en-US" sz="2400" dirty="0">
              <a:latin typeface="+mj-lt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sz="2400" dirty="0">
                <a:latin typeface="+mj-lt"/>
              </a:rPr>
              <a:t>The gate array is significantly different and will be described later.</a:t>
            </a:r>
          </a:p>
        </p:txBody>
      </p:sp>
    </p:spTree>
    <p:extLst>
      <p:ext uri="{BB962C8B-B14F-4D97-AF65-F5344CB8AC3E}">
        <p14:creationId xmlns:p14="http://schemas.microsoft.com/office/powerpoint/2010/main" val="317499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6985000" cy="914400"/>
          </a:xfrm>
        </p:spPr>
        <p:txBody>
          <a:bodyPr/>
          <a:lstStyle/>
          <a:p>
            <a:pPr eaLnBrk="1" hangingPunct="1"/>
            <a:r>
              <a:rPr lang="en-US" sz="3200" b="1" dirty="0"/>
              <a:t>PLD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608" y="838200"/>
            <a:ext cx="9884391" cy="411480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+mj-lt"/>
              </a:rPr>
              <a:t>The differences between the first three categories are these:</a:t>
            </a:r>
          </a:p>
          <a:p>
            <a:pPr lvl="1" eaLnBrk="1" hangingPunct="1"/>
            <a:r>
              <a:rPr lang="en-US" sz="2400" dirty="0" smtClean="0">
                <a:latin typeface="+mj-lt"/>
              </a:rPr>
              <a:t>In </a:t>
            </a:r>
            <a:r>
              <a:rPr lang="en-US" sz="2400" dirty="0">
                <a:latin typeface="+mj-lt"/>
              </a:rPr>
              <a:t>a ROM, the input connection matrix is hardwired. The user can modify the output connection matrix.</a:t>
            </a:r>
          </a:p>
          <a:p>
            <a:pPr lvl="1" eaLnBrk="1" hangingPunct="1"/>
            <a:r>
              <a:rPr lang="en-US" sz="2400" dirty="0">
                <a:latin typeface="+mj-lt"/>
              </a:rPr>
              <a:t>In a PAL/GAL the output connection matrix is hardwired. The user can modify the input connection matrix.</a:t>
            </a:r>
          </a:p>
          <a:p>
            <a:pPr lvl="1" eaLnBrk="1" hangingPunct="1"/>
            <a:r>
              <a:rPr lang="en-US" sz="2400" dirty="0">
                <a:latin typeface="+mj-lt"/>
              </a:rPr>
              <a:t>In a PLA the user can modify both the input connection matrix and the output connection matrix.</a:t>
            </a:r>
          </a:p>
          <a:p>
            <a:pPr eaLnBrk="1" hangingPunct="1"/>
            <a:endParaRPr lang="en-US" sz="2400" dirty="0">
              <a:latin typeface="+mj-lt"/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043362"/>
            <a:ext cx="6297490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88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>
          <a:xfrm>
            <a:off x="945357" y="161925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en-US" sz="3200" b="1" dirty="0"/>
              <a:t>General structure of </a:t>
            </a:r>
            <a:r>
              <a:rPr lang="en-US" altLang="en-US" sz="3200" b="1" dirty="0" smtClean="0"/>
              <a:t>PLDs</a:t>
            </a:r>
            <a:endParaRPr lang="en-US" dirty="0" smtClean="0"/>
          </a:p>
        </p:txBody>
      </p:sp>
      <p:pic>
        <p:nvPicPr>
          <p:cNvPr id="7171" name="Picture 5" descr="giv52503_0548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88244" y="1371600"/>
            <a:ext cx="7986713" cy="34115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sng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2" name="Rectangle 7"/>
          <p:cNvSpPr>
            <a:spLocks noChangeArrowheads="1"/>
          </p:cNvSpPr>
          <p:nvPr/>
        </p:nvSpPr>
        <p:spPr bwMode="auto">
          <a:xfrm>
            <a:off x="3776664" y="2867025"/>
            <a:ext cx="1404937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IN"/>
          </a:p>
        </p:txBody>
      </p:sp>
      <p:sp>
        <p:nvSpPr>
          <p:cNvPr id="7173" name="Rectangle 8"/>
          <p:cNvSpPr>
            <a:spLocks noChangeArrowheads="1"/>
          </p:cNvSpPr>
          <p:nvPr/>
        </p:nvSpPr>
        <p:spPr bwMode="auto">
          <a:xfrm>
            <a:off x="6443664" y="2876550"/>
            <a:ext cx="1404937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74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2451</TotalTime>
  <Words>436</Words>
  <Application>Microsoft Office PowerPoint</Application>
  <PresentationFormat>A4 Paper (210x297 mm)</PresentationFormat>
  <Paragraphs>82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System</vt:lpstr>
      <vt:lpstr>Times New Roman</vt:lpstr>
      <vt:lpstr>Times-Roman</vt:lpstr>
      <vt:lpstr>Wingdings</vt:lpstr>
      <vt:lpstr>Office Theme</vt:lpstr>
      <vt:lpstr>PowerPoint Presentation</vt:lpstr>
      <vt:lpstr>Lecture 43 Basic concepts of Concepts of PLA, PAL, CPLD, FPGA</vt:lpstr>
      <vt:lpstr>Objectives </vt:lpstr>
      <vt:lpstr>Topics</vt:lpstr>
      <vt:lpstr>PLD </vt:lpstr>
      <vt:lpstr>PLD</vt:lpstr>
      <vt:lpstr>PLD</vt:lpstr>
      <vt:lpstr>PLD</vt:lpstr>
      <vt:lpstr>General structure of PLDs</vt:lpstr>
      <vt:lpstr>PowerPoint Presentation</vt:lpstr>
      <vt:lpstr>Buffer/inverter</vt:lpstr>
      <vt:lpstr>Programming by blowing fuses. </vt:lpstr>
      <vt:lpstr>OR - PLD Notation</vt:lpstr>
      <vt:lpstr>AND - PLD Notation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</dc:creator>
  <cp:lastModifiedBy>Deepak</cp:lastModifiedBy>
  <cp:revision>476</cp:revision>
  <dcterms:created xsi:type="dcterms:W3CDTF">2006-08-16T00:00:00Z</dcterms:created>
  <dcterms:modified xsi:type="dcterms:W3CDTF">2017-07-07T07:37:15Z</dcterms:modified>
</cp:coreProperties>
</file>