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465" r:id="rId2"/>
    <p:sldId id="466" r:id="rId3"/>
    <p:sldId id="468" r:id="rId4"/>
    <p:sldId id="467" r:id="rId5"/>
    <p:sldId id="621" r:id="rId6"/>
    <p:sldId id="622" r:id="rId7"/>
    <p:sldId id="630" r:id="rId8"/>
    <p:sldId id="623" r:id="rId9"/>
    <p:sldId id="624" r:id="rId10"/>
    <p:sldId id="625" r:id="rId11"/>
    <p:sldId id="626" r:id="rId12"/>
    <p:sldId id="627" r:id="rId13"/>
    <p:sldId id="628" r:id="rId14"/>
    <p:sldId id="629" r:id="rId15"/>
    <p:sldId id="585" r:id="rId16"/>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BF119E"/>
    <a:srgbClr val="CA0684"/>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2" autoAdjust="0"/>
  </p:normalViewPr>
  <p:slideViewPr>
    <p:cSldViewPr>
      <p:cViewPr varScale="1">
        <p:scale>
          <a:sx n="70" d="100"/>
          <a:sy n="70" d="100"/>
        </p:scale>
        <p:origin x="1230" y="54"/>
      </p:cViewPr>
      <p:guideLst>
        <p:guide orient="horz" pos="2160"/>
        <p:guide pos="3120"/>
      </p:guideLst>
    </p:cSldViewPr>
  </p:slideViewPr>
  <p:outlineViewPr>
    <p:cViewPr>
      <p:scale>
        <a:sx n="33" d="100"/>
        <a:sy n="33" d="100"/>
      </p:scale>
      <p:origin x="0" y="195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62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BD6149-F860-46EB-888F-B7F54A879ACB}" type="datetimeFigureOut">
              <a:rPr lang="en-US" smtClean="0"/>
              <a:pPr/>
              <a:t>7/7/2017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0C51A9C-BC3B-4640-9559-50261E7C82D1}" type="slidenum">
              <a:rPr lang="en-US" smtClean="0"/>
              <a:pPr/>
              <a:t>‹#›</a:t>
            </a:fld>
            <a:endParaRPr lang="en-US"/>
          </a:p>
        </p:txBody>
      </p:sp>
    </p:spTree>
    <p:extLst>
      <p:ext uri="{BB962C8B-B14F-4D97-AF65-F5344CB8AC3E}">
        <p14:creationId xmlns:p14="http://schemas.microsoft.com/office/powerpoint/2010/main" val="30777051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DE4C5-FD42-43C3-A107-FC2F226E7727}" type="datetimeFigureOut">
              <a:rPr lang="en-US" smtClean="0"/>
              <a:pPr/>
              <a:t>7/7/2017</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8B528B-B34F-4B88-8010-3B17FC4A4621}" type="slidenum">
              <a:rPr lang="en-US" smtClean="0"/>
              <a:pPr/>
              <a:t>‹#›</a:t>
            </a:fld>
            <a:endParaRPr lang="en-US"/>
          </a:p>
        </p:txBody>
      </p:sp>
    </p:spTree>
    <p:extLst>
      <p:ext uri="{BB962C8B-B14F-4D97-AF65-F5344CB8AC3E}">
        <p14:creationId xmlns:p14="http://schemas.microsoft.com/office/powerpoint/2010/main" val="120538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8"/>
            <a:ext cx="84201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3"/>
            <a:ext cx="89154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1"/>
            <a:ext cx="222885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41"/>
            <a:ext cx="652145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95300" y="1600203"/>
            <a:ext cx="89154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3"/>
            <a:ext cx="84201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6" y="2906713"/>
            <a:ext cx="84201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5" name="Footer Placeholder 4"/>
          <p:cNvSpPr>
            <a:spLocks noGrp="1"/>
          </p:cNvSpPr>
          <p:nvPr>
            <p:ph type="ftr" sz="quarter" idx="11"/>
          </p:nvPr>
        </p:nvSpPr>
        <p:spPr>
          <a:xfrm>
            <a:off x="3384550" y="6356353"/>
            <a:ext cx="31369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3"/>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3"/>
            <a:ext cx="437515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2" y="1535113"/>
            <a:ext cx="437859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2" y="2174875"/>
            <a:ext cx="437859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8" name="Footer Placeholder 7"/>
          <p:cNvSpPr>
            <a:spLocks noGrp="1"/>
          </p:cNvSpPr>
          <p:nvPr>
            <p:ph type="ftr" sz="quarter" idx="11"/>
          </p:nvPr>
        </p:nvSpPr>
        <p:spPr>
          <a:xfrm>
            <a:off x="3384550" y="6356353"/>
            <a:ext cx="31369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4" name="Footer Placeholder 3"/>
          <p:cNvSpPr>
            <a:spLocks noGrp="1"/>
          </p:cNvSpPr>
          <p:nvPr>
            <p:ph type="ftr" sz="quarter" idx="11"/>
          </p:nvPr>
        </p:nvSpPr>
        <p:spPr>
          <a:xfrm>
            <a:off x="3384550" y="6356353"/>
            <a:ext cx="31369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2" y="273053"/>
            <a:ext cx="553772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3"/>
            <a:ext cx="3259006"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95300" y="6356353"/>
            <a:ext cx="2311400" cy="365125"/>
          </a:xfrm>
          <a:prstGeom prst="rect">
            <a:avLst/>
          </a:prstGeom>
        </p:spPr>
        <p:txBody>
          <a:bodyPr/>
          <a:lstStyle/>
          <a:p>
            <a:fld id="{1D8BD707-D9CF-40AE-B4C6-C98DA3205C09}" type="datetimeFigureOut">
              <a:rPr lang="en-US" smtClean="0"/>
              <a:pPr/>
              <a:t>7/7/2017</a:t>
            </a:fld>
            <a:endParaRPr lang="en-US"/>
          </a:p>
        </p:txBody>
      </p:sp>
      <p:sp>
        <p:nvSpPr>
          <p:cNvPr id="6" name="Footer Placeholder 5"/>
          <p:cNvSpPr>
            <a:spLocks noGrp="1"/>
          </p:cNvSpPr>
          <p:nvPr>
            <p:ph type="ftr" sz="quarter" idx="11"/>
          </p:nvPr>
        </p:nvSpPr>
        <p:spPr>
          <a:xfrm>
            <a:off x="3384550" y="6356353"/>
            <a:ext cx="31369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099300" y="6356353"/>
            <a:ext cx="23114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0" y="0"/>
            <a:ext cx="9906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6705600"/>
            <a:ext cx="9906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6890895" y="6655158"/>
            <a:ext cx="2505814" cy="253916"/>
          </a:xfrm>
          <a:prstGeom prst="rect">
            <a:avLst/>
          </a:prstGeom>
          <a:noFill/>
        </p:spPr>
        <p:txBody>
          <a:bodyPr wrap="none" rtlCol="0">
            <a:spAutoFit/>
          </a:bodyPr>
          <a:lstStyle/>
          <a:p>
            <a:r>
              <a:rPr lang="en-US" sz="1050" dirty="0" smtClean="0">
                <a:solidFill>
                  <a:schemeClr val="bg1"/>
                </a:solidFill>
              </a:rPr>
              <a:t>© </a:t>
            </a:r>
            <a:r>
              <a:rPr lang="en-US" sz="1050" dirty="0" smtClean="0">
                <a:solidFill>
                  <a:schemeClr val="bg1"/>
                </a:solidFill>
              </a:rPr>
              <a:t>Ramaiah University of Applied Sciences</a:t>
            </a:r>
            <a:endParaRPr lang="en-US" sz="1050" dirty="0">
              <a:solidFill>
                <a:schemeClr val="bg1"/>
              </a:solidFill>
            </a:endParaRPr>
          </a:p>
        </p:txBody>
      </p:sp>
      <p:sp>
        <p:nvSpPr>
          <p:cNvPr id="17" name="Rectangle 16"/>
          <p:cNvSpPr/>
          <p:nvPr userDrawn="1"/>
        </p:nvSpPr>
        <p:spPr>
          <a:xfrm>
            <a:off x="9525000" y="6324600"/>
            <a:ext cx="381000"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9505750" y="6324600"/>
            <a:ext cx="457176" cy="369332"/>
          </a:xfrm>
          <a:prstGeom prst="rect">
            <a:avLst/>
          </a:prstGeom>
        </p:spPr>
        <p:txBody>
          <a:bodyPr wrap="none">
            <a:spAutoFit/>
          </a:bodyPr>
          <a:lstStyle/>
          <a:p>
            <a:fld id="{B6F15528-21DE-4FAA-801E-634DDDAF4B2B}" type="slidenum">
              <a:rPr lang="en-US" smtClean="0">
                <a:solidFill>
                  <a:schemeClr val="bg1"/>
                </a:solidFill>
              </a:rPr>
              <a:pPr/>
              <a:t>‹#›</a:t>
            </a:fld>
            <a:endParaRPr lang="en-US" dirty="0">
              <a:solidFill>
                <a:schemeClr val="bg1"/>
              </a:solidFill>
            </a:endParaRPr>
          </a:p>
        </p:txBody>
      </p:sp>
      <p:sp>
        <p:nvSpPr>
          <p:cNvPr id="8" name="TextBox 7"/>
          <p:cNvSpPr txBox="1"/>
          <p:nvPr userDrawn="1"/>
        </p:nvSpPr>
        <p:spPr>
          <a:xfrm>
            <a:off x="-25757" y="6655158"/>
            <a:ext cx="2177199" cy="253916"/>
          </a:xfrm>
          <a:prstGeom prst="rect">
            <a:avLst/>
          </a:prstGeom>
          <a:noFill/>
        </p:spPr>
        <p:txBody>
          <a:bodyPr wrap="none" rtlCol="0">
            <a:spAutoFit/>
          </a:bodyPr>
          <a:lstStyle/>
          <a:p>
            <a:r>
              <a:rPr lang="en-US" sz="1050" dirty="0" smtClean="0">
                <a:solidFill>
                  <a:schemeClr val="bg1"/>
                </a:solidFill>
              </a:rPr>
              <a:t>Faculty of Engineering &amp; Technology</a:t>
            </a:r>
            <a:endParaRPr lang="en-US" sz="1050" dirty="0">
              <a:solidFill>
                <a:schemeClr val="bg1"/>
              </a:solidFill>
            </a:endParaRPr>
          </a:p>
        </p:txBody>
      </p:sp>
      <p:pic>
        <p:nvPicPr>
          <p:cNvPr id="2" name="Picture 1"/>
          <p:cNvPicPr>
            <a:picLocks noChangeAspect="1"/>
          </p:cNvPicPr>
          <p:nvPr userDrawn="1"/>
        </p:nvPicPr>
        <p:blipFill>
          <a:blip r:embed="rId13"/>
          <a:stretch>
            <a:fillRect/>
          </a:stretch>
        </p:blipFill>
        <p:spPr>
          <a:xfrm>
            <a:off x="76200" y="6117525"/>
            <a:ext cx="414564" cy="52430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1600200"/>
            <a:ext cx="8420100"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t/>
            </a:r>
            <a:br>
              <a:rPr lang="en-US" b="1" dirty="0" smtClean="0"/>
            </a:br>
            <a:r>
              <a:rPr lang="en-US" b="1" dirty="0"/>
              <a:t>Basics of Memories</a:t>
            </a:r>
            <a:endParaRPr lang="en-US" dirty="0"/>
          </a:p>
        </p:txBody>
      </p:sp>
    </p:spTree>
    <p:extLst>
      <p:ext uri="{BB962C8B-B14F-4D97-AF65-F5344CB8AC3E}">
        <p14:creationId xmlns:p14="http://schemas.microsoft.com/office/powerpoint/2010/main" val="2855684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z="3200" b="1" dirty="0"/>
              <a:t>W</a:t>
            </a:r>
            <a:r>
              <a:rPr lang="en-US" sz="3200" b="1" dirty="0" smtClean="0"/>
              <a:t>hat </a:t>
            </a:r>
            <a:r>
              <a:rPr lang="en-US" sz="3200" b="1" dirty="0"/>
              <a:t>does 'Field Programmable' mean?</a:t>
            </a:r>
          </a:p>
        </p:txBody>
      </p:sp>
      <p:sp>
        <p:nvSpPr>
          <p:cNvPr id="27651" name="Rectangle 3"/>
          <p:cNvSpPr>
            <a:spLocks noGrp="1" noChangeArrowheads="1"/>
          </p:cNvSpPr>
          <p:nvPr>
            <p:ph type="body" idx="1"/>
          </p:nvPr>
        </p:nvSpPr>
        <p:spPr>
          <a:xfrm>
            <a:off x="0" y="1066800"/>
            <a:ext cx="9829800" cy="4525963"/>
          </a:xfrm>
        </p:spPr>
        <p:txBody>
          <a:bodyPr/>
          <a:lstStyle/>
          <a:p>
            <a:pPr algn="just" eaLnBrk="1" hangingPunct="1">
              <a:lnSpc>
                <a:spcPct val="80000"/>
              </a:lnSpc>
            </a:pPr>
            <a:r>
              <a:rPr lang="en-US" sz="2400" dirty="0">
                <a:latin typeface="+mj-lt"/>
              </a:rPr>
              <a:t>Field Programmable means that the FPGA's function is defined by a user's program rather than by the manufacturer of the </a:t>
            </a:r>
            <a:r>
              <a:rPr lang="en-US" sz="2400" dirty="0" smtClean="0">
                <a:latin typeface="+mj-lt"/>
              </a:rPr>
              <a:t>device</a:t>
            </a:r>
            <a:endParaRPr lang="en-US" sz="2400" dirty="0">
              <a:latin typeface="+mj-lt"/>
            </a:endParaRPr>
          </a:p>
          <a:p>
            <a:pPr algn="just" eaLnBrk="1" hangingPunct="1">
              <a:lnSpc>
                <a:spcPct val="80000"/>
              </a:lnSpc>
              <a:buFontTx/>
              <a:buNone/>
            </a:pPr>
            <a:endParaRPr lang="en-US" sz="2400" dirty="0">
              <a:latin typeface="+mj-lt"/>
            </a:endParaRPr>
          </a:p>
          <a:p>
            <a:pPr algn="just" eaLnBrk="1" hangingPunct="1">
              <a:lnSpc>
                <a:spcPct val="80000"/>
              </a:lnSpc>
            </a:pPr>
            <a:r>
              <a:rPr lang="en-US" sz="2400" dirty="0">
                <a:latin typeface="+mj-lt"/>
              </a:rPr>
              <a:t>A typical integrated circuit performs a particular function defined at the time of manufacture.  In contrast, the FPGA's function is defined by a program written by someone other than the device </a:t>
            </a:r>
            <a:r>
              <a:rPr lang="en-US" sz="2400" dirty="0" smtClean="0">
                <a:latin typeface="+mj-lt"/>
              </a:rPr>
              <a:t>manufacturer</a:t>
            </a:r>
            <a:endParaRPr lang="en-US" sz="2400" dirty="0">
              <a:latin typeface="+mj-lt"/>
            </a:endParaRPr>
          </a:p>
          <a:p>
            <a:pPr algn="just" eaLnBrk="1" hangingPunct="1">
              <a:lnSpc>
                <a:spcPct val="80000"/>
              </a:lnSpc>
              <a:buFontTx/>
              <a:buNone/>
            </a:pPr>
            <a:endParaRPr lang="en-US" sz="2400" dirty="0">
              <a:latin typeface="+mj-lt"/>
            </a:endParaRPr>
          </a:p>
          <a:p>
            <a:pPr algn="just" eaLnBrk="1" hangingPunct="1">
              <a:lnSpc>
                <a:spcPct val="80000"/>
              </a:lnSpc>
            </a:pPr>
            <a:r>
              <a:rPr lang="en-US" sz="2400" dirty="0">
                <a:latin typeface="+mj-lt"/>
              </a:rPr>
              <a:t>Depending on the particular device, the program is either  'burned' in  permanently or semi-permanently as part of a board assembly process, or is loaded from an external memory each time the device is powered </a:t>
            </a:r>
            <a:r>
              <a:rPr lang="en-US" sz="2400" dirty="0" smtClean="0">
                <a:latin typeface="+mj-lt"/>
              </a:rPr>
              <a:t>up</a:t>
            </a:r>
            <a:r>
              <a:rPr lang="en-US" sz="2400" dirty="0">
                <a:latin typeface="+mj-lt"/>
              </a:rPr>
              <a:t>  </a:t>
            </a:r>
          </a:p>
          <a:p>
            <a:pPr algn="just" eaLnBrk="1" hangingPunct="1">
              <a:lnSpc>
                <a:spcPct val="80000"/>
              </a:lnSpc>
              <a:buFontTx/>
              <a:buNone/>
            </a:pPr>
            <a:endParaRPr lang="en-US" sz="2400" dirty="0">
              <a:latin typeface="+mj-lt"/>
            </a:endParaRPr>
          </a:p>
          <a:p>
            <a:pPr algn="just" eaLnBrk="1" hangingPunct="1">
              <a:lnSpc>
                <a:spcPct val="80000"/>
              </a:lnSpc>
            </a:pPr>
            <a:r>
              <a:rPr lang="en-US" sz="2400" dirty="0">
                <a:latin typeface="+mj-lt"/>
              </a:rPr>
              <a:t>This user programmability gives the user access to complex integrated designs without the high engineering costs associated with application specific integrated </a:t>
            </a:r>
            <a:r>
              <a:rPr lang="en-US" sz="2400" dirty="0" smtClean="0">
                <a:latin typeface="+mj-lt"/>
              </a:rPr>
              <a:t>circuits</a:t>
            </a:r>
            <a:endParaRPr lang="en-US" sz="2400" dirty="0">
              <a:latin typeface="+mj-lt"/>
            </a:endParaRPr>
          </a:p>
        </p:txBody>
      </p:sp>
    </p:spTree>
    <p:extLst>
      <p:ext uri="{BB962C8B-B14F-4D97-AF65-F5344CB8AC3E}">
        <p14:creationId xmlns:p14="http://schemas.microsoft.com/office/powerpoint/2010/main" val="22713458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z="3200" b="1" dirty="0"/>
              <a:t>How are FPGA programs created?</a:t>
            </a:r>
          </a:p>
        </p:txBody>
      </p:sp>
      <p:sp>
        <p:nvSpPr>
          <p:cNvPr id="28675" name="Rectangle 3"/>
          <p:cNvSpPr>
            <a:spLocks noGrp="1" noChangeArrowheads="1"/>
          </p:cNvSpPr>
          <p:nvPr>
            <p:ph type="body" idx="1"/>
          </p:nvPr>
        </p:nvSpPr>
        <p:spPr>
          <a:xfrm>
            <a:off x="114300" y="1143000"/>
            <a:ext cx="9677400" cy="4525963"/>
          </a:xfrm>
        </p:spPr>
        <p:txBody>
          <a:bodyPr/>
          <a:lstStyle/>
          <a:p>
            <a:pPr algn="just" eaLnBrk="1" hangingPunct="1">
              <a:lnSpc>
                <a:spcPct val="80000"/>
              </a:lnSpc>
            </a:pPr>
            <a:r>
              <a:rPr lang="en-US" sz="2400" dirty="0" smtClean="0">
                <a:latin typeface="+mj-lt"/>
              </a:rPr>
              <a:t>Individually defining the many switch connections and cell logic functions would be a daunting task</a:t>
            </a:r>
          </a:p>
          <a:p>
            <a:pPr algn="just" eaLnBrk="1" hangingPunct="1">
              <a:lnSpc>
                <a:spcPct val="80000"/>
              </a:lnSpc>
              <a:buFontTx/>
              <a:buNone/>
            </a:pPr>
            <a:endParaRPr lang="en-US" sz="2400" dirty="0" smtClean="0">
              <a:latin typeface="+mj-lt"/>
            </a:endParaRPr>
          </a:p>
          <a:p>
            <a:pPr algn="just" eaLnBrk="1" hangingPunct="1">
              <a:lnSpc>
                <a:spcPct val="80000"/>
              </a:lnSpc>
            </a:pPr>
            <a:r>
              <a:rPr lang="en-US" sz="2400" dirty="0" smtClean="0">
                <a:latin typeface="+mj-lt"/>
              </a:rPr>
              <a:t>This task is handled by special software.  The software translates a user's schematic diagrams or textual hardware description language code then places and routes the translated design</a:t>
            </a:r>
          </a:p>
          <a:p>
            <a:pPr algn="just" eaLnBrk="1" hangingPunct="1">
              <a:lnSpc>
                <a:spcPct val="80000"/>
              </a:lnSpc>
              <a:buFontTx/>
              <a:buNone/>
            </a:pPr>
            <a:endParaRPr lang="en-US" sz="2400" dirty="0" smtClean="0">
              <a:latin typeface="+mj-lt"/>
            </a:endParaRPr>
          </a:p>
          <a:p>
            <a:pPr algn="just" eaLnBrk="1" hangingPunct="1">
              <a:lnSpc>
                <a:spcPct val="80000"/>
              </a:lnSpc>
            </a:pPr>
            <a:r>
              <a:rPr lang="en-US" sz="2400" dirty="0" smtClean="0">
                <a:latin typeface="+mj-lt"/>
              </a:rPr>
              <a:t>Most of the software packages have hooks to allow the user to influence implementation, placement and routing to obtain better performance and utilization of the device </a:t>
            </a:r>
          </a:p>
          <a:p>
            <a:pPr algn="just" eaLnBrk="1" hangingPunct="1">
              <a:lnSpc>
                <a:spcPct val="80000"/>
              </a:lnSpc>
              <a:buFontTx/>
              <a:buNone/>
            </a:pPr>
            <a:endParaRPr lang="en-US" sz="2400" dirty="0" smtClean="0">
              <a:latin typeface="+mj-lt"/>
            </a:endParaRPr>
          </a:p>
          <a:p>
            <a:pPr algn="just" eaLnBrk="1" hangingPunct="1">
              <a:lnSpc>
                <a:spcPct val="80000"/>
              </a:lnSpc>
            </a:pPr>
            <a:r>
              <a:rPr lang="en-US" sz="2400" dirty="0" smtClean="0">
                <a:latin typeface="+mj-lt"/>
              </a:rPr>
              <a:t>Libraries of more complex function macros (</a:t>
            </a:r>
            <a:r>
              <a:rPr lang="en-US" sz="2400" dirty="0" err="1" smtClean="0">
                <a:latin typeface="+mj-lt"/>
              </a:rPr>
              <a:t>eg</a:t>
            </a:r>
            <a:r>
              <a:rPr lang="en-US" sz="2400" dirty="0" smtClean="0">
                <a:latin typeface="+mj-lt"/>
              </a:rPr>
              <a:t>. adders) further simplify the design process by providing common circuits that are already optimized for speed or area</a:t>
            </a:r>
            <a:endParaRPr lang="en-US" sz="2400" dirty="0">
              <a:latin typeface="+mj-lt"/>
            </a:endParaRPr>
          </a:p>
        </p:txBody>
      </p:sp>
    </p:spTree>
    <p:extLst>
      <p:ext uri="{BB962C8B-B14F-4D97-AF65-F5344CB8AC3E}">
        <p14:creationId xmlns:p14="http://schemas.microsoft.com/office/powerpoint/2010/main" val="1534590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z="3200" b="1" dirty="0"/>
              <a:t>FPGA</a:t>
            </a:r>
          </a:p>
        </p:txBody>
      </p:sp>
      <p:sp>
        <p:nvSpPr>
          <p:cNvPr id="29699" name="Rectangle 3"/>
          <p:cNvSpPr>
            <a:spLocks noGrp="1" noChangeArrowheads="1"/>
          </p:cNvSpPr>
          <p:nvPr>
            <p:ph type="body" idx="1"/>
          </p:nvPr>
        </p:nvSpPr>
        <p:spPr>
          <a:xfrm>
            <a:off x="304800" y="830761"/>
            <a:ext cx="8229600" cy="4343400"/>
          </a:xfrm>
        </p:spPr>
        <p:txBody>
          <a:bodyPr/>
          <a:lstStyle/>
          <a:p>
            <a:pPr marL="0" indent="0">
              <a:lnSpc>
                <a:spcPct val="90000"/>
              </a:lnSpc>
              <a:buNone/>
            </a:pPr>
            <a:r>
              <a:rPr lang="en-US" sz="2800" b="1" dirty="0"/>
              <a:t>FPGA applications:-</a:t>
            </a:r>
          </a:p>
          <a:p>
            <a:pPr marL="1035050" lvl="1" indent="-577850">
              <a:lnSpc>
                <a:spcPct val="90000"/>
              </a:lnSpc>
              <a:buFont typeface="Wingdings" panose="05000000000000000000" pitchFamily="2" charset="2"/>
              <a:buAutoNum type="romanLcPeriod"/>
            </a:pPr>
            <a:r>
              <a:rPr lang="en-US" sz="2400" dirty="0"/>
              <a:t>DSP</a:t>
            </a:r>
          </a:p>
          <a:p>
            <a:pPr marL="1035050" lvl="1" indent="-577850">
              <a:lnSpc>
                <a:spcPct val="90000"/>
              </a:lnSpc>
              <a:buFont typeface="Wingdings" panose="05000000000000000000" pitchFamily="2" charset="2"/>
              <a:buAutoNum type="romanLcPeriod"/>
            </a:pPr>
            <a:r>
              <a:rPr lang="en-US" sz="2400" dirty="0"/>
              <a:t>Software-defined radio</a:t>
            </a:r>
          </a:p>
          <a:p>
            <a:pPr marL="1035050" lvl="1" indent="-577850">
              <a:lnSpc>
                <a:spcPct val="90000"/>
              </a:lnSpc>
              <a:buFont typeface="Wingdings" panose="05000000000000000000" pitchFamily="2" charset="2"/>
              <a:buAutoNum type="romanLcPeriod"/>
            </a:pPr>
            <a:r>
              <a:rPr lang="en-US" sz="2400" dirty="0"/>
              <a:t>Aerospace</a:t>
            </a:r>
          </a:p>
          <a:p>
            <a:pPr marL="1035050" lvl="1" indent="-577850">
              <a:lnSpc>
                <a:spcPct val="90000"/>
              </a:lnSpc>
              <a:buFont typeface="Wingdings" panose="05000000000000000000" pitchFamily="2" charset="2"/>
              <a:buAutoNum type="romanLcPeriod"/>
            </a:pPr>
            <a:r>
              <a:rPr lang="en-US" sz="2400" dirty="0"/>
              <a:t>Defense system</a:t>
            </a:r>
          </a:p>
          <a:p>
            <a:pPr marL="1035050" lvl="1" indent="-577850">
              <a:lnSpc>
                <a:spcPct val="90000"/>
              </a:lnSpc>
              <a:buFont typeface="Wingdings" panose="05000000000000000000" pitchFamily="2" charset="2"/>
              <a:buAutoNum type="romanLcPeriod"/>
            </a:pPr>
            <a:r>
              <a:rPr lang="en-US" sz="2400" dirty="0"/>
              <a:t>ASIC Prototyping</a:t>
            </a:r>
          </a:p>
          <a:p>
            <a:pPr marL="1035050" lvl="1" indent="-577850">
              <a:lnSpc>
                <a:spcPct val="90000"/>
              </a:lnSpc>
              <a:buFont typeface="Wingdings" panose="05000000000000000000" pitchFamily="2" charset="2"/>
              <a:buAutoNum type="romanLcPeriod"/>
            </a:pPr>
            <a:r>
              <a:rPr lang="en-US" sz="2400" dirty="0"/>
              <a:t>Medical Imaging</a:t>
            </a:r>
          </a:p>
          <a:p>
            <a:pPr marL="1035050" lvl="1" indent="-577850">
              <a:lnSpc>
                <a:spcPct val="90000"/>
              </a:lnSpc>
              <a:buFont typeface="Wingdings" panose="05000000000000000000" pitchFamily="2" charset="2"/>
              <a:buAutoNum type="romanLcPeriod"/>
            </a:pPr>
            <a:r>
              <a:rPr lang="en-US" sz="2400" dirty="0"/>
              <a:t>Computer vision</a:t>
            </a:r>
          </a:p>
          <a:p>
            <a:pPr marL="1035050" lvl="1" indent="-577850">
              <a:lnSpc>
                <a:spcPct val="90000"/>
              </a:lnSpc>
              <a:buFont typeface="Wingdings" panose="05000000000000000000" pitchFamily="2" charset="2"/>
              <a:buAutoNum type="romanLcPeriod"/>
            </a:pPr>
            <a:r>
              <a:rPr lang="en-US" sz="2400" dirty="0"/>
              <a:t>Speech Recognition</a:t>
            </a:r>
          </a:p>
          <a:p>
            <a:pPr marL="1035050" lvl="1" indent="-577850">
              <a:lnSpc>
                <a:spcPct val="90000"/>
              </a:lnSpc>
              <a:buFont typeface="Wingdings" panose="05000000000000000000" pitchFamily="2" charset="2"/>
              <a:buAutoNum type="romanLcPeriod"/>
            </a:pPr>
            <a:r>
              <a:rPr lang="en-US" sz="2400" dirty="0"/>
              <a:t>Cryptography</a:t>
            </a:r>
          </a:p>
          <a:p>
            <a:pPr marL="1035050" lvl="1" indent="-577850">
              <a:lnSpc>
                <a:spcPct val="90000"/>
              </a:lnSpc>
              <a:buFont typeface="Wingdings" panose="05000000000000000000" pitchFamily="2" charset="2"/>
              <a:buAutoNum type="romanLcPeriod"/>
            </a:pPr>
            <a:r>
              <a:rPr lang="en-US" sz="2400" dirty="0" smtClean="0"/>
              <a:t>Bioinformatics</a:t>
            </a:r>
            <a:endParaRPr lang="en-US" sz="2400" dirty="0"/>
          </a:p>
          <a:p>
            <a:pPr marL="1035050" lvl="1" indent="-577850">
              <a:lnSpc>
                <a:spcPct val="90000"/>
              </a:lnSpc>
              <a:buFont typeface="Wingdings" panose="05000000000000000000" pitchFamily="2" charset="2"/>
              <a:buAutoNum type="romanLcPeriod"/>
            </a:pPr>
            <a:r>
              <a:rPr lang="en-US" sz="2400" dirty="0"/>
              <a:t>And others.</a:t>
            </a:r>
          </a:p>
        </p:txBody>
      </p:sp>
    </p:spTree>
    <p:extLst>
      <p:ext uri="{BB962C8B-B14F-4D97-AF65-F5344CB8AC3E}">
        <p14:creationId xmlns:p14="http://schemas.microsoft.com/office/powerpoint/2010/main" val="1772646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62000" y="224904"/>
            <a:ext cx="8229600" cy="1143000"/>
          </a:xfrm>
        </p:spPr>
        <p:txBody>
          <a:bodyPr/>
          <a:lstStyle/>
          <a:p>
            <a:pPr eaLnBrk="1" hangingPunct="1"/>
            <a:r>
              <a:rPr lang="en-US" sz="3200" b="1" dirty="0"/>
              <a:t>CPLD</a:t>
            </a:r>
          </a:p>
        </p:txBody>
      </p:sp>
      <p:sp>
        <p:nvSpPr>
          <p:cNvPr id="30723" name="Rectangle 3"/>
          <p:cNvSpPr>
            <a:spLocks noGrp="1" noChangeArrowheads="1"/>
          </p:cNvSpPr>
          <p:nvPr>
            <p:ph type="body" idx="1"/>
          </p:nvPr>
        </p:nvSpPr>
        <p:spPr>
          <a:xfrm>
            <a:off x="13648" y="704850"/>
            <a:ext cx="9906000" cy="5238750"/>
          </a:xfrm>
        </p:spPr>
        <p:txBody>
          <a:bodyPr/>
          <a:lstStyle/>
          <a:p>
            <a:pPr marL="660400" indent="-660400">
              <a:buFont typeface="Wingdings" panose="05000000000000000000" pitchFamily="2" charset="2"/>
              <a:buAutoNum type="arabicPeriod"/>
            </a:pPr>
            <a:r>
              <a:rPr lang="en-US" sz="2400" dirty="0">
                <a:latin typeface="+mj-lt"/>
              </a:rPr>
              <a:t>Complexity of CPLD is between FPGA and PLD.</a:t>
            </a:r>
          </a:p>
          <a:p>
            <a:pPr marL="660400" indent="-660400">
              <a:buFont typeface="Wingdings" panose="05000000000000000000" pitchFamily="2" charset="2"/>
              <a:buAutoNum type="arabicPeriod"/>
            </a:pPr>
            <a:r>
              <a:rPr lang="en-US" sz="2400" dirty="0">
                <a:latin typeface="+mj-lt"/>
              </a:rPr>
              <a:t>CPLD featured in common PLD:-</a:t>
            </a:r>
          </a:p>
          <a:p>
            <a:pPr marL="1035050" lvl="1" indent="-577850">
              <a:buFont typeface="Wingdings" panose="05000000000000000000" pitchFamily="2" charset="2"/>
              <a:buAutoNum type="romanLcPeriod"/>
            </a:pPr>
            <a:r>
              <a:rPr lang="en-US" sz="2400" dirty="0">
                <a:latin typeface="+mj-lt"/>
              </a:rPr>
              <a:t>Non-volatile configuration memory – does not need an external configuration PROM.</a:t>
            </a:r>
          </a:p>
          <a:p>
            <a:pPr marL="1035050" lvl="1" indent="-577850">
              <a:buFont typeface="Wingdings" panose="05000000000000000000" pitchFamily="2" charset="2"/>
              <a:buAutoNum type="romanLcPeriod"/>
            </a:pPr>
            <a:r>
              <a:rPr lang="en-US" sz="2400" dirty="0">
                <a:latin typeface="+mj-lt"/>
              </a:rPr>
              <a:t>Routing constraints. Not for large and deeply layered logic.</a:t>
            </a:r>
          </a:p>
          <a:p>
            <a:pPr marL="1035050" lvl="1" indent="-577850">
              <a:buNone/>
            </a:pPr>
            <a:endParaRPr lang="en-US" sz="2400" dirty="0">
              <a:latin typeface="+mj-lt"/>
            </a:endParaRPr>
          </a:p>
          <a:p>
            <a:pPr marL="660400" indent="-660400">
              <a:buFont typeface="Wingdings" panose="05000000000000000000" pitchFamily="2" charset="2"/>
              <a:buAutoNum type="arabicPeriod" startAt="3"/>
            </a:pPr>
            <a:r>
              <a:rPr lang="en-US" sz="2400" dirty="0">
                <a:latin typeface="+mj-lt"/>
              </a:rPr>
              <a:t>CPLD featured in common FPGA:-</a:t>
            </a:r>
          </a:p>
          <a:p>
            <a:pPr marL="1035050" lvl="1" indent="-577850">
              <a:buFont typeface="Wingdings" panose="05000000000000000000" pitchFamily="2" charset="2"/>
              <a:buAutoNum type="romanLcPeriod"/>
            </a:pPr>
            <a:r>
              <a:rPr lang="en-US" sz="2400" dirty="0">
                <a:latin typeface="+mj-lt"/>
              </a:rPr>
              <a:t>Large number of gates available.</a:t>
            </a:r>
          </a:p>
          <a:p>
            <a:pPr marL="1035050" lvl="1" indent="-577850">
              <a:buFont typeface="Wingdings" panose="05000000000000000000" pitchFamily="2" charset="2"/>
              <a:buAutoNum type="romanLcPeriod"/>
            </a:pPr>
            <a:r>
              <a:rPr lang="en-US" sz="2400" dirty="0">
                <a:latin typeface="+mj-lt"/>
              </a:rPr>
              <a:t>Can include complicated feedback path.</a:t>
            </a:r>
          </a:p>
          <a:p>
            <a:pPr marL="660400" indent="-660400">
              <a:buFont typeface="Wingdings" panose="05000000000000000000" pitchFamily="2" charset="2"/>
              <a:buAutoNum type="arabicPeriod" startAt="3"/>
            </a:pPr>
            <a:r>
              <a:rPr lang="en-US" sz="2400" dirty="0">
                <a:latin typeface="+mj-lt"/>
              </a:rPr>
              <a:t>CPLD application:-</a:t>
            </a:r>
          </a:p>
          <a:p>
            <a:pPr marL="1035050" lvl="1" indent="-577850">
              <a:buFont typeface="Wingdings" panose="05000000000000000000" pitchFamily="2" charset="2"/>
              <a:buAutoNum type="romanLcPeriod"/>
            </a:pPr>
            <a:r>
              <a:rPr lang="en-US" sz="2400" dirty="0">
                <a:latin typeface="+mj-lt"/>
              </a:rPr>
              <a:t>Address coding</a:t>
            </a:r>
          </a:p>
          <a:p>
            <a:pPr marL="1035050" lvl="1" indent="-577850">
              <a:buFont typeface="Wingdings" panose="05000000000000000000" pitchFamily="2" charset="2"/>
              <a:buAutoNum type="romanLcPeriod"/>
            </a:pPr>
            <a:r>
              <a:rPr lang="en-US" sz="2400" dirty="0">
                <a:latin typeface="+mj-lt"/>
              </a:rPr>
              <a:t>High performance control logic</a:t>
            </a:r>
          </a:p>
          <a:p>
            <a:pPr marL="1035050" lvl="1" indent="-577850">
              <a:buFont typeface="Wingdings" panose="05000000000000000000" pitchFamily="2" charset="2"/>
              <a:buAutoNum type="romanLcPeriod"/>
            </a:pPr>
            <a:r>
              <a:rPr lang="en-US" sz="2400" dirty="0">
                <a:latin typeface="+mj-lt"/>
              </a:rPr>
              <a:t>Complex finite state machines</a:t>
            </a:r>
          </a:p>
        </p:txBody>
      </p:sp>
    </p:spTree>
    <p:extLst>
      <p:ext uri="{BB962C8B-B14F-4D97-AF65-F5344CB8AC3E}">
        <p14:creationId xmlns:p14="http://schemas.microsoft.com/office/powerpoint/2010/main" val="10754973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838200" y="274639"/>
            <a:ext cx="8229600" cy="809625"/>
          </a:xfrm>
        </p:spPr>
        <p:txBody>
          <a:bodyPr/>
          <a:lstStyle/>
          <a:p>
            <a:pPr eaLnBrk="1" hangingPunct="1"/>
            <a:r>
              <a:rPr lang="en-US" sz="3200" b="1" dirty="0"/>
              <a:t>CPLD</a:t>
            </a:r>
          </a:p>
        </p:txBody>
      </p:sp>
      <p:sp>
        <p:nvSpPr>
          <p:cNvPr id="31747" name="Rectangle 3"/>
          <p:cNvSpPr>
            <a:spLocks noGrp="1" noChangeArrowheads="1"/>
          </p:cNvSpPr>
          <p:nvPr>
            <p:ph type="body" idx="1"/>
          </p:nvPr>
        </p:nvSpPr>
        <p:spPr>
          <a:xfrm>
            <a:off x="228600" y="665803"/>
            <a:ext cx="8229600" cy="4343400"/>
          </a:xfrm>
        </p:spPr>
        <p:txBody>
          <a:bodyPr/>
          <a:lstStyle/>
          <a:p>
            <a:pPr marL="1035050" lvl="1" indent="-577850">
              <a:buNone/>
            </a:pPr>
            <a:endParaRPr lang="en-US" sz="2400" dirty="0" smtClean="0"/>
          </a:p>
          <a:p>
            <a:pPr marL="660400" indent="-660400">
              <a:buFont typeface="Wingdings" panose="05000000000000000000" pitchFamily="2" charset="2"/>
              <a:buAutoNum type="arabicPeriod" startAt="5"/>
            </a:pPr>
            <a:r>
              <a:rPr lang="en-US" sz="2800" b="1" dirty="0" smtClean="0"/>
              <a:t>CPLD architecture:-</a:t>
            </a:r>
          </a:p>
          <a:p>
            <a:pPr marL="660400" indent="-660400">
              <a:buFont typeface="Wingdings" panose="05000000000000000000" pitchFamily="2" charset="2"/>
              <a:buAutoNum type="arabicPeriod" startAt="5"/>
            </a:pPr>
            <a:endParaRPr lang="en-US" sz="2800" dirty="0" smtClean="0"/>
          </a:p>
        </p:txBody>
      </p:sp>
      <p:pic>
        <p:nvPicPr>
          <p:cNvPr id="31748" name="Picture 4" descr="cp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98649"/>
            <a:ext cx="7696200" cy="333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Text Box 5"/>
          <p:cNvSpPr txBox="1">
            <a:spLocks noChangeArrowheads="1"/>
          </p:cNvSpPr>
          <p:nvPr/>
        </p:nvSpPr>
        <p:spPr bwMode="auto">
          <a:xfrm>
            <a:off x="1092200" y="5600701"/>
            <a:ext cx="79248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a:spcBef>
                <a:spcPct val="50000"/>
              </a:spcBef>
            </a:pPr>
            <a:r>
              <a:rPr lang="en-US" dirty="0">
                <a:latin typeface="+mj-lt"/>
              </a:rPr>
              <a:t>LAB – Logic Array Block / uses PALs</a:t>
            </a:r>
          </a:p>
          <a:p>
            <a:pPr algn="ctr">
              <a:spcBef>
                <a:spcPct val="50000"/>
              </a:spcBef>
            </a:pPr>
            <a:r>
              <a:rPr lang="en-US" dirty="0">
                <a:latin typeface="+mj-lt"/>
              </a:rPr>
              <a:t>PIA – Programmable Interconnect Array</a:t>
            </a:r>
          </a:p>
        </p:txBody>
      </p:sp>
    </p:spTree>
    <p:extLst>
      <p:ext uri="{BB962C8B-B14F-4D97-AF65-F5344CB8AC3E}">
        <p14:creationId xmlns:p14="http://schemas.microsoft.com/office/powerpoint/2010/main" val="29150484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57180" y="152400"/>
            <a:ext cx="1808700" cy="584775"/>
          </a:xfrm>
          <a:prstGeom prst="rect">
            <a:avLst/>
          </a:prstGeom>
          <a:noFill/>
        </p:spPr>
        <p:txBody>
          <a:bodyPr wrap="none" rtlCol="0">
            <a:spAutoFit/>
          </a:bodyPr>
          <a:lstStyle/>
          <a:p>
            <a:r>
              <a:rPr lang="en-US" sz="3200" b="1" dirty="0" smtClean="0"/>
              <a:t>Summary</a:t>
            </a:r>
            <a:endParaRPr lang="en-US" sz="3200" b="1" dirty="0"/>
          </a:p>
        </p:txBody>
      </p:sp>
      <p:sp>
        <p:nvSpPr>
          <p:cNvPr id="3" name="Rectangle 2"/>
          <p:cNvSpPr/>
          <p:nvPr/>
        </p:nvSpPr>
        <p:spPr>
          <a:xfrm>
            <a:off x="0" y="914400"/>
            <a:ext cx="9888940" cy="5078313"/>
          </a:xfrm>
          <a:prstGeom prst="rect">
            <a:avLst/>
          </a:prstGeom>
        </p:spPr>
        <p:txBody>
          <a:bodyPr wrap="square">
            <a:spAutoFit/>
          </a:bodyPr>
          <a:lstStyle/>
          <a:p>
            <a:pPr marL="342900" indent="-342900" algn="just">
              <a:lnSpc>
                <a:spcPct val="150000"/>
              </a:lnSpc>
              <a:buFont typeface="Arial" pitchFamily="34" charset="0"/>
              <a:buChar char="•"/>
              <a:defRPr/>
            </a:pPr>
            <a:r>
              <a:rPr lang="en-IN" sz="2400" dirty="0">
                <a:cs typeface="Times New Roman" panose="02020603050405020304" pitchFamily="18" charset="0"/>
              </a:rPr>
              <a:t>FPGA and CPLD is an advance </a:t>
            </a:r>
            <a:r>
              <a:rPr lang="en-IN" sz="2400" dirty="0" smtClean="0">
                <a:cs typeface="Times New Roman" panose="02020603050405020304" pitchFamily="18" charset="0"/>
              </a:rPr>
              <a:t>PLD</a:t>
            </a:r>
          </a:p>
          <a:p>
            <a:pPr marL="342900" indent="-342900" algn="just">
              <a:lnSpc>
                <a:spcPct val="150000"/>
              </a:lnSpc>
              <a:buFont typeface="Arial" pitchFamily="34" charset="0"/>
              <a:buChar char="•"/>
              <a:defRPr/>
            </a:pPr>
            <a:r>
              <a:rPr lang="en-US" sz="2400" dirty="0"/>
              <a:t>Support thousands of gate where as PLD only support hundreds of </a:t>
            </a:r>
            <a:r>
              <a:rPr lang="en-US" sz="2400" dirty="0" smtClean="0"/>
              <a:t>gates</a:t>
            </a:r>
          </a:p>
          <a:p>
            <a:pPr marL="342900" indent="-342900" algn="just">
              <a:lnSpc>
                <a:spcPct val="150000"/>
              </a:lnSpc>
              <a:buFont typeface="Arial" pitchFamily="34" charset="0"/>
              <a:buChar char="•"/>
              <a:defRPr/>
            </a:pPr>
            <a:r>
              <a:rPr lang="en-US" sz="2400" dirty="0"/>
              <a:t>FPGA is an integrated circuit that contains many (64 to over 10,000) identical logic cells that can be viewed as standard </a:t>
            </a:r>
            <a:r>
              <a:rPr lang="en-US" sz="2400" dirty="0" smtClean="0"/>
              <a:t>components</a:t>
            </a:r>
          </a:p>
          <a:p>
            <a:pPr marL="342900" indent="-342900" algn="just">
              <a:lnSpc>
                <a:spcPct val="150000"/>
              </a:lnSpc>
              <a:buFont typeface="Arial" pitchFamily="34" charset="0"/>
              <a:buChar char="•"/>
              <a:defRPr/>
            </a:pPr>
            <a:r>
              <a:rPr lang="en-IN" sz="2400" dirty="0"/>
              <a:t>The logic cell architecture varies between different device families</a:t>
            </a:r>
          </a:p>
          <a:p>
            <a:pPr marL="342900" indent="-342900" algn="just">
              <a:lnSpc>
                <a:spcPct val="150000"/>
              </a:lnSpc>
              <a:buFont typeface="Arial" pitchFamily="34" charset="0"/>
              <a:buChar char="•"/>
              <a:defRPr/>
            </a:pPr>
            <a:r>
              <a:rPr lang="en-IN" sz="2400" dirty="0" smtClean="0"/>
              <a:t> </a:t>
            </a:r>
            <a:r>
              <a:rPr lang="en-US" sz="2400" dirty="0"/>
              <a:t>Field Programmable means that the FPGA's function is defined by a user's program rather than by the manufacturer of the device</a:t>
            </a:r>
          </a:p>
          <a:p>
            <a:pPr marL="342900" indent="-342900" algn="just">
              <a:lnSpc>
                <a:spcPct val="150000"/>
              </a:lnSpc>
              <a:buFont typeface="Arial" pitchFamily="34" charset="0"/>
              <a:buChar char="•"/>
              <a:defRPr/>
            </a:pPr>
            <a:endParaRPr lang="en-IN" sz="2400" dirty="0"/>
          </a:p>
          <a:p>
            <a:pPr marL="342900" indent="-342900" algn="just">
              <a:lnSpc>
                <a:spcPct val="150000"/>
              </a:lnSpc>
              <a:buFont typeface="Arial" pitchFamily="34" charset="0"/>
              <a:buChar char="•"/>
              <a:defRPr/>
            </a:pPr>
            <a:endParaRPr lang="en-US" sz="2400" dirty="0"/>
          </a:p>
        </p:txBody>
      </p:sp>
    </p:spTree>
    <p:extLst>
      <p:ext uri="{BB962C8B-B14F-4D97-AF65-F5344CB8AC3E}">
        <p14:creationId xmlns:p14="http://schemas.microsoft.com/office/powerpoint/2010/main" val="30812832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144" y="1676400"/>
            <a:ext cx="9067800" cy="928688"/>
          </a:xfrm>
        </p:spPr>
        <p:txBody>
          <a:bodyPr>
            <a:noAutofit/>
          </a:bodyPr>
          <a:lstStyle/>
          <a:p>
            <a:r>
              <a:rPr lang="en-US" dirty="0" smtClean="0"/>
              <a:t>Lecture 45</a:t>
            </a:r>
            <a:br>
              <a:rPr lang="en-US" dirty="0" smtClean="0"/>
            </a:br>
            <a:r>
              <a:rPr lang="en-US" b="1" dirty="0"/>
              <a:t>Basic concepts of Concepts of </a:t>
            </a:r>
            <a:r>
              <a:rPr lang="en-US" b="1" dirty="0" smtClean="0"/>
              <a:t>FPGA and CPLD</a:t>
            </a:r>
            <a:r>
              <a:rPr lang="en-GB" b="1" dirty="0"/>
              <a:t/>
            </a:r>
            <a:br>
              <a:rPr lang="en-GB" b="1" dirty="0"/>
            </a:br>
            <a:r>
              <a:rPr lang="en-US" b="1" dirty="0"/>
              <a:t/>
            </a:r>
            <a:br>
              <a:rPr lang="en-US" b="1" dirty="0"/>
            </a:br>
            <a:endParaRPr lang="en-US" b="1" dirty="0"/>
          </a:p>
        </p:txBody>
      </p:sp>
      <p:sp>
        <p:nvSpPr>
          <p:cNvPr id="3" name="Rectangle 2"/>
          <p:cNvSpPr/>
          <p:nvPr/>
        </p:nvSpPr>
        <p:spPr>
          <a:xfrm>
            <a:off x="3652497" y="3862389"/>
            <a:ext cx="2539093" cy="1179810"/>
          </a:xfrm>
          <a:prstGeom prst="rect">
            <a:avLst/>
          </a:prstGeom>
        </p:spPr>
        <p:txBody>
          <a:bodyPr wrap="none">
            <a:spAutoFit/>
          </a:bodyPr>
          <a:lstStyle/>
          <a:p>
            <a:pPr marL="278606" indent="-278606" algn="ctr">
              <a:spcBef>
                <a:spcPct val="20000"/>
              </a:spcBef>
              <a:defRPr/>
            </a:pPr>
            <a:r>
              <a:rPr lang="en-US" sz="3200" dirty="0">
                <a:solidFill>
                  <a:schemeClr val="tx1">
                    <a:tint val="75000"/>
                  </a:schemeClr>
                </a:solidFill>
              </a:rPr>
              <a:t>Lecture </a:t>
            </a:r>
            <a:r>
              <a:rPr lang="en-US" sz="3200" dirty="0" smtClean="0">
                <a:solidFill>
                  <a:schemeClr val="tx1">
                    <a:tint val="75000"/>
                  </a:schemeClr>
                </a:solidFill>
              </a:rPr>
              <a:t>by</a:t>
            </a:r>
            <a:endParaRPr lang="en-US" sz="3200" dirty="0">
              <a:solidFill>
                <a:schemeClr val="tx1">
                  <a:tint val="75000"/>
                </a:schemeClr>
              </a:solidFill>
            </a:endParaRPr>
          </a:p>
          <a:p>
            <a:pPr marL="687705" algn="ctr">
              <a:spcBef>
                <a:spcPts val="765"/>
              </a:spcBef>
              <a:defRPr/>
            </a:pPr>
            <a:r>
              <a:rPr lang="en-US" sz="3200" spc="10" dirty="0">
                <a:solidFill>
                  <a:srgbClr val="888888"/>
                </a:solidFill>
                <a:cs typeface="Calibri"/>
              </a:rPr>
              <a:t>Deepak V.</a:t>
            </a:r>
            <a:endParaRPr lang="en-US" sz="3200" dirty="0">
              <a:cs typeface="Calibri"/>
            </a:endParaRPr>
          </a:p>
        </p:txBody>
      </p:sp>
    </p:spTree>
    <p:extLst>
      <p:ext uri="{BB962C8B-B14F-4D97-AF65-F5344CB8AC3E}">
        <p14:creationId xmlns:p14="http://schemas.microsoft.com/office/powerpoint/2010/main" val="2726057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title"/>
          </p:nvPr>
        </p:nvSpPr>
        <p:spPr>
          <a:noFill/>
          <a:ln/>
        </p:spPr>
        <p:txBody>
          <a:bodyPr anchor="t"/>
          <a:lstStyle/>
          <a:p>
            <a:r>
              <a:rPr lang="ms-MY" sz="3200" b="1" dirty="0" smtClean="0"/>
              <a:t>Objectives</a:t>
            </a:r>
            <a:r>
              <a:rPr lang="ms-MY" sz="3200" b="1" dirty="0"/>
              <a:t/>
            </a:r>
            <a:br>
              <a:rPr lang="ms-MY" sz="3200" b="1" dirty="0"/>
            </a:br>
            <a:endParaRPr lang="en-US" sz="3200" b="1" dirty="0"/>
          </a:p>
        </p:txBody>
      </p:sp>
      <p:sp>
        <p:nvSpPr>
          <p:cNvPr id="5" name="Content Placeholder 4"/>
          <p:cNvSpPr>
            <a:spLocks noGrp="1"/>
          </p:cNvSpPr>
          <p:nvPr>
            <p:ph idx="1"/>
          </p:nvPr>
        </p:nvSpPr>
        <p:spPr>
          <a:xfrm>
            <a:off x="0" y="1219200"/>
            <a:ext cx="9905999" cy="3677345"/>
          </a:xfrm>
        </p:spPr>
        <p:txBody>
          <a:bodyPr/>
          <a:lstStyle/>
          <a:p>
            <a:pPr marL="0" indent="0">
              <a:buNone/>
            </a:pPr>
            <a:r>
              <a:rPr lang="en-IN" sz="2800" dirty="0"/>
              <a:t>At the end of this lecture, student will be able to:</a:t>
            </a:r>
          </a:p>
          <a:p>
            <a:pPr lvl="1">
              <a:lnSpc>
                <a:spcPct val="90000"/>
              </a:lnSpc>
              <a:buFont typeface="Arial" pitchFamily="34" charset="0"/>
              <a:buChar char="•"/>
            </a:pPr>
            <a:r>
              <a:rPr lang="en-US" sz="2400" dirty="0"/>
              <a:t>Acquire the knowledge of </a:t>
            </a:r>
            <a:r>
              <a:rPr lang="en-US" sz="2400" dirty="0" smtClean="0"/>
              <a:t>FPGA</a:t>
            </a:r>
            <a:endParaRPr lang="en-US" sz="2400" dirty="0"/>
          </a:p>
          <a:p>
            <a:pPr lvl="1">
              <a:lnSpc>
                <a:spcPct val="90000"/>
              </a:lnSpc>
              <a:buFont typeface="Arial" pitchFamily="34" charset="0"/>
              <a:buChar char="•"/>
            </a:pPr>
            <a:r>
              <a:rPr lang="en-US" sz="2400" dirty="0" smtClean="0"/>
              <a:t>Acquire </a:t>
            </a:r>
            <a:r>
              <a:rPr lang="en-US" sz="2400" dirty="0"/>
              <a:t>the knowledge of </a:t>
            </a:r>
            <a:r>
              <a:rPr lang="en-US" sz="2400" dirty="0" smtClean="0"/>
              <a:t>CPLD</a:t>
            </a:r>
            <a:endParaRPr lang="en-US" sz="2400" dirty="0"/>
          </a:p>
          <a:p>
            <a:pPr lvl="1">
              <a:lnSpc>
                <a:spcPct val="90000"/>
              </a:lnSpc>
              <a:buFont typeface="Arial" pitchFamily="34" charset="0"/>
              <a:buChar char="•"/>
            </a:pPr>
            <a:endParaRPr lang="en-IN" sz="2400" dirty="0"/>
          </a:p>
          <a:p>
            <a:pPr lvl="1">
              <a:lnSpc>
                <a:spcPct val="90000"/>
              </a:lnSpc>
              <a:buFont typeface="Arial" pitchFamily="34" charset="0"/>
              <a:buChar char="•"/>
            </a:pPr>
            <a:endParaRPr lang="en-IN" sz="2400" dirty="0" smtClean="0"/>
          </a:p>
          <a:p>
            <a:pPr marL="457200" lvl="1" indent="0">
              <a:lnSpc>
                <a:spcPct val="90000"/>
              </a:lnSpc>
              <a:buNone/>
            </a:pPr>
            <a:endParaRPr lang="en-IN" sz="2400" dirty="0"/>
          </a:p>
          <a:p>
            <a:pPr lvl="1">
              <a:lnSpc>
                <a:spcPct val="90000"/>
              </a:lnSpc>
              <a:buFont typeface="Arial" pitchFamily="34" charset="0"/>
              <a:buChar char="•"/>
            </a:pPr>
            <a:endParaRPr lang="en-IN" sz="2400" dirty="0" smtClean="0"/>
          </a:p>
          <a:p>
            <a:pPr lvl="1">
              <a:lnSpc>
                <a:spcPct val="90000"/>
              </a:lnSpc>
              <a:buFont typeface="Arial" pitchFamily="34" charset="0"/>
              <a:buChar char="•"/>
            </a:pPr>
            <a:endParaRPr lang="en-IN" sz="2400" dirty="0" smtClean="0"/>
          </a:p>
          <a:p>
            <a:pPr lvl="1">
              <a:lnSpc>
                <a:spcPct val="90000"/>
              </a:lnSpc>
              <a:buFont typeface="Arial" pitchFamily="34" charset="0"/>
              <a:buChar char="•"/>
            </a:pPr>
            <a:endParaRPr lang="en-IN" sz="2400" dirty="0" smtClean="0"/>
          </a:p>
          <a:p>
            <a:pPr lvl="1">
              <a:lnSpc>
                <a:spcPct val="90000"/>
              </a:lnSpc>
              <a:buFont typeface="Arial" pitchFamily="34" charset="0"/>
              <a:buChar char="•"/>
            </a:pPr>
            <a:endParaRPr lang="en-US" sz="2400" dirty="0"/>
          </a:p>
          <a:p>
            <a:pPr marL="457200" lvl="1" indent="0">
              <a:lnSpc>
                <a:spcPct val="90000"/>
              </a:lnSpc>
              <a:buNone/>
            </a:pPr>
            <a:endParaRPr lang="en-US" sz="2400" dirty="0"/>
          </a:p>
          <a:p>
            <a:pPr lvl="1">
              <a:lnSpc>
                <a:spcPct val="90000"/>
              </a:lnSpc>
              <a:buFont typeface="Wingdings" panose="05000000000000000000" pitchFamily="2" charset="2"/>
              <a:buChar char="Ø"/>
            </a:pPr>
            <a:endParaRPr lang="en-US" sz="2400" dirty="0"/>
          </a:p>
          <a:p>
            <a:pPr lvl="1">
              <a:lnSpc>
                <a:spcPct val="90000"/>
              </a:lnSpc>
              <a:buFont typeface="Wingdings" panose="05000000000000000000" pitchFamily="2" charset="2"/>
              <a:buChar char="Ø"/>
            </a:pPr>
            <a:endParaRPr lang="ms-MY" dirty="0"/>
          </a:p>
          <a:p>
            <a:pPr lvl="1">
              <a:lnSpc>
                <a:spcPct val="90000"/>
              </a:lnSpc>
              <a:buFont typeface="Wingdings" panose="05000000000000000000" pitchFamily="2" charset="2"/>
              <a:buChar char="Ø"/>
            </a:pPr>
            <a:endParaRPr lang="ms-MY" dirty="0"/>
          </a:p>
          <a:p>
            <a:pPr lvl="1">
              <a:lnSpc>
                <a:spcPct val="90000"/>
              </a:lnSpc>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09153571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243763" cy="928688"/>
          </a:xfrm>
        </p:spPr>
        <p:txBody>
          <a:bodyPr/>
          <a:lstStyle/>
          <a:p>
            <a:r>
              <a:rPr lang="en-US" sz="3200" b="1" dirty="0" smtClean="0"/>
              <a:t>Topics</a:t>
            </a:r>
            <a:endParaRPr lang="en-US" sz="3200" b="1" dirty="0"/>
          </a:p>
        </p:txBody>
      </p:sp>
      <p:sp>
        <p:nvSpPr>
          <p:cNvPr id="3" name="Content Placeholder 2"/>
          <p:cNvSpPr>
            <a:spLocks noGrp="1"/>
          </p:cNvSpPr>
          <p:nvPr>
            <p:ph idx="1"/>
          </p:nvPr>
        </p:nvSpPr>
        <p:spPr>
          <a:xfrm>
            <a:off x="990600" y="1131130"/>
            <a:ext cx="7243763" cy="3677345"/>
          </a:xfrm>
        </p:spPr>
        <p:txBody>
          <a:bodyPr>
            <a:noAutofit/>
          </a:bodyPr>
          <a:lstStyle/>
          <a:p>
            <a:endParaRPr lang="en-US" sz="2400" dirty="0" smtClean="0"/>
          </a:p>
          <a:p>
            <a:r>
              <a:rPr lang="en-IN" sz="2400" dirty="0" smtClean="0"/>
              <a:t>FPGA</a:t>
            </a:r>
          </a:p>
          <a:p>
            <a:r>
              <a:rPr lang="en-IN" sz="2400" dirty="0" smtClean="0"/>
              <a:t>CPLD</a:t>
            </a:r>
          </a:p>
          <a:p>
            <a:endParaRPr lang="en-IN" sz="2400" dirty="0" smtClean="0"/>
          </a:p>
          <a:p>
            <a:endParaRPr lang="en-IN" sz="2400" dirty="0" smtClean="0"/>
          </a:p>
          <a:p>
            <a:endParaRPr lang="en-IN" sz="2400" dirty="0" smtClean="0"/>
          </a:p>
          <a:p>
            <a:endParaRPr lang="en-IN" sz="2400" dirty="0" smtClean="0"/>
          </a:p>
          <a:p>
            <a:endParaRPr lang="en-IN" sz="2400" dirty="0"/>
          </a:p>
          <a:p>
            <a:pPr marL="0" indent="0">
              <a:buNone/>
            </a:pPr>
            <a:endParaRPr lang="en-US" sz="2400" dirty="0" smtClean="0"/>
          </a:p>
          <a:p>
            <a:endParaRPr lang="en-US" sz="2400" dirty="0" smtClean="0"/>
          </a:p>
          <a:p>
            <a:endParaRPr lang="en-US" sz="2400" dirty="0" smtClean="0"/>
          </a:p>
          <a:p>
            <a:endParaRPr lang="en-US" sz="2400" dirty="0"/>
          </a:p>
          <a:p>
            <a:endParaRPr lang="en-US" sz="2800" dirty="0"/>
          </a:p>
        </p:txBody>
      </p:sp>
    </p:spTree>
    <p:extLst>
      <p:ext uri="{BB962C8B-B14F-4D97-AF65-F5344CB8AC3E}">
        <p14:creationId xmlns:p14="http://schemas.microsoft.com/office/powerpoint/2010/main" val="2585436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200" b="1" dirty="0"/>
              <a:t>FPGA AND CPLD</a:t>
            </a:r>
          </a:p>
        </p:txBody>
      </p:sp>
      <p:sp>
        <p:nvSpPr>
          <p:cNvPr id="23555" name="Rectangle 3"/>
          <p:cNvSpPr>
            <a:spLocks noGrp="1" noChangeArrowheads="1"/>
          </p:cNvSpPr>
          <p:nvPr>
            <p:ph type="body" idx="1"/>
          </p:nvPr>
        </p:nvSpPr>
        <p:spPr>
          <a:xfrm>
            <a:off x="17060" y="990600"/>
            <a:ext cx="9906000" cy="4800600"/>
          </a:xfrm>
        </p:spPr>
        <p:txBody>
          <a:bodyPr/>
          <a:lstStyle/>
          <a:p>
            <a:pPr marL="609600" indent="-609600">
              <a:buFont typeface="Wingdings" panose="05000000000000000000" pitchFamily="2" charset="2"/>
              <a:buAutoNum type="arabicPeriod"/>
            </a:pPr>
            <a:r>
              <a:rPr lang="en-US" sz="2400" dirty="0" smtClean="0"/>
              <a:t>FPGA - Field-Programmable Gate Array</a:t>
            </a:r>
          </a:p>
          <a:p>
            <a:pPr marL="609600" indent="-609600">
              <a:buFont typeface="Wingdings" panose="05000000000000000000" pitchFamily="2" charset="2"/>
              <a:buAutoNum type="arabicPeriod"/>
            </a:pPr>
            <a:r>
              <a:rPr lang="en-US" sz="2400" dirty="0" smtClean="0"/>
              <a:t>CPLD - Complex Programmable Logic Device</a:t>
            </a:r>
          </a:p>
          <a:p>
            <a:pPr marL="609600" indent="-609600">
              <a:buFont typeface="Wingdings" panose="05000000000000000000" pitchFamily="2" charset="2"/>
              <a:buAutoNum type="arabicPeriod"/>
            </a:pPr>
            <a:r>
              <a:rPr lang="en-US" sz="2400" dirty="0" smtClean="0"/>
              <a:t>FPGA and CPLD is an advance PLD</a:t>
            </a:r>
          </a:p>
          <a:p>
            <a:pPr marL="609600" indent="-609600">
              <a:buFont typeface="Wingdings" panose="05000000000000000000" pitchFamily="2" charset="2"/>
              <a:buAutoNum type="arabicPeriod"/>
            </a:pPr>
            <a:r>
              <a:rPr lang="en-US" sz="2400" dirty="0" smtClean="0"/>
              <a:t>Support thousands of gate where as PLD only support hundreds of gates</a:t>
            </a:r>
          </a:p>
        </p:txBody>
      </p:sp>
    </p:spTree>
    <p:extLst>
      <p:ext uri="{BB962C8B-B14F-4D97-AF65-F5344CB8AC3E}">
        <p14:creationId xmlns:p14="http://schemas.microsoft.com/office/powerpoint/2010/main" val="815296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838200" y="3048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t>What is an FPGA?</a:t>
            </a:r>
          </a:p>
        </p:txBody>
      </p:sp>
      <p:sp>
        <p:nvSpPr>
          <p:cNvPr id="5" name="Rectangle 3"/>
          <p:cNvSpPr txBox="1">
            <a:spLocks noChangeArrowheads="1"/>
          </p:cNvSpPr>
          <p:nvPr/>
        </p:nvSpPr>
        <p:spPr>
          <a:xfrm>
            <a:off x="0" y="1219200"/>
            <a:ext cx="99060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pPr>
            <a:r>
              <a:rPr lang="en-US" sz="2400" dirty="0" smtClean="0">
                <a:latin typeface="+mj-lt"/>
              </a:rPr>
              <a:t>Before the advent of programmable logic, custom logic circuits were built at the board level using standard components, or at the gate level in expensive application-specific (custom) integrated circuits</a:t>
            </a:r>
          </a:p>
          <a:p>
            <a:pPr algn="just">
              <a:lnSpc>
                <a:spcPct val="80000"/>
              </a:lnSpc>
              <a:buFontTx/>
              <a:buNone/>
            </a:pPr>
            <a:endParaRPr lang="en-US" sz="2400" dirty="0" smtClean="0">
              <a:latin typeface="+mj-lt"/>
            </a:endParaRPr>
          </a:p>
          <a:p>
            <a:pPr algn="just">
              <a:lnSpc>
                <a:spcPct val="80000"/>
              </a:lnSpc>
            </a:pPr>
            <a:r>
              <a:rPr lang="en-US" sz="2400" dirty="0" smtClean="0">
                <a:latin typeface="+mj-lt"/>
              </a:rPr>
              <a:t>FPGA is an integrated circuit that contains many (64 to over 10,000) identical logic cells that can be viewed as standard components.  Each logic cell can independently take on any one of  a limited set of personalities</a:t>
            </a:r>
          </a:p>
          <a:p>
            <a:pPr algn="just">
              <a:lnSpc>
                <a:spcPct val="80000"/>
              </a:lnSpc>
              <a:buFontTx/>
              <a:buNone/>
            </a:pPr>
            <a:endParaRPr lang="en-US" sz="2400" dirty="0" smtClean="0">
              <a:latin typeface="+mj-lt"/>
            </a:endParaRPr>
          </a:p>
        </p:txBody>
      </p:sp>
    </p:spTree>
    <p:extLst>
      <p:ext uri="{BB962C8B-B14F-4D97-AF65-F5344CB8AC3E}">
        <p14:creationId xmlns:p14="http://schemas.microsoft.com/office/powerpoint/2010/main" val="1073473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295400"/>
            <a:ext cx="9753600" cy="2463431"/>
          </a:xfrm>
          <a:prstGeom prst="rect">
            <a:avLst/>
          </a:prstGeom>
        </p:spPr>
        <p:txBody>
          <a:bodyPr wrap="square">
            <a:spAutoFit/>
          </a:bodyPr>
          <a:lstStyle/>
          <a:p>
            <a:pPr marL="342900" indent="-342900" algn="just">
              <a:lnSpc>
                <a:spcPct val="80000"/>
              </a:lnSpc>
              <a:buFont typeface="Arial" pitchFamily="34" charset="0"/>
              <a:buChar char="•"/>
            </a:pPr>
            <a:r>
              <a:rPr lang="en-US" sz="2400" dirty="0"/>
              <a:t>Individual cells are interconnected by a matrix of wires and programmable switches.  A user's design is implemented by specifying the simple logic function for each cell and selectively closing the switches in the interconnect </a:t>
            </a:r>
            <a:r>
              <a:rPr lang="en-US" sz="2400" dirty="0" smtClean="0"/>
              <a:t>matrix</a:t>
            </a:r>
            <a:endParaRPr lang="en-US" sz="2400" dirty="0"/>
          </a:p>
          <a:p>
            <a:pPr marL="342900" indent="-342900" algn="just">
              <a:lnSpc>
                <a:spcPct val="80000"/>
              </a:lnSpc>
              <a:buFont typeface="Arial" pitchFamily="34" charset="0"/>
              <a:buChar char="•"/>
            </a:pPr>
            <a:endParaRPr lang="en-US" sz="2400" dirty="0"/>
          </a:p>
          <a:p>
            <a:pPr marL="342900" indent="-342900" algn="just">
              <a:lnSpc>
                <a:spcPct val="80000"/>
              </a:lnSpc>
              <a:buFont typeface="Arial" pitchFamily="34" charset="0"/>
              <a:buChar char="•"/>
            </a:pPr>
            <a:r>
              <a:rPr lang="en-US" sz="2400" dirty="0"/>
              <a:t>Array of logic cells and interconnect form a fabric of basic building blocks for logic circuits.  Complex designs are created by combining these basic blocks to create the desired circuit</a:t>
            </a:r>
          </a:p>
        </p:txBody>
      </p:sp>
      <p:sp>
        <p:nvSpPr>
          <p:cNvPr id="3" name="Rectangle 2"/>
          <p:cNvSpPr txBox="1">
            <a:spLocks noChangeArrowheads="1"/>
          </p:cNvSpPr>
          <p:nvPr/>
        </p:nvSpPr>
        <p:spPr>
          <a:xfrm>
            <a:off x="838200" y="3048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smtClean="0"/>
              <a:t>Contd..</a:t>
            </a:r>
            <a:endParaRPr lang="en-US" sz="3200" b="1" dirty="0"/>
          </a:p>
        </p:txBody>
      </p:sp>
    </p:spTree>
    <p:extLst>
      <p:ext uri="{BB962C8B-B14F-4D97-AF65-F5344CB8AC3E}">
        <p14:creationId xmlns:p14="http://schemas.microsoft.com/office/powerpoint/2010/main" val="373149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171450"/>
            <a:ext cx="8229600" cy="1371600"/>
          </a:xfrm>
        </p:spPr>
        <p:txBody>
          <a:bodyPr/>
          <a:lstStyle/>
          <a:p>
            <a:pPr eaLnBrk="1" hangingPunct="1"/>
            <a:r>
              <a:rPr lang="en-US" sz="3200" b="1" dirty="0"/>
              <a:t>FPGA architecture</a:t>
            </a:r>
          </a:p>
        </p:txBody>
      </p:sp>
      <p:pic>
        <p:nvPicPr>
          <p:cNvPr id="204804" name="Picture 4" descr="Fpga_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00" y="1295400"/>
            <a:ext cx="5270500" cy="2057400"/>
          </a:xfrm>
          <a:prstGeom prst="rect">
            <a:avLst/>
          </a:prstGeom>
          <a:solidFill>
            <a:schemeClr val="bg1"/>
          </a:solidFill>
          <a:ln w="9525">
            <a:solidFill>
              <a:schemeClr val="tx1"/>
            </a:solidFill>
            <a:miter lim="800000"/>
            <a:headEnd/>
            <a:tailEnd/>
          </a:ln>
        </p:spPr>
      </p:pic>
      <p:pic>
        <p:nvPicPr>
          <p:cNvPr id="204805" name="Picture 5" descr="Segm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4800" y="3505201"/>
            <a:ext cx="4368800" cy="1939925"/>
          </a:xfrm>
          <a:prstGeom prst="rect">
            <a:avLst/>
          </a:prstGeom>
          <a:solidFill>
            <a:schemeClr val="bg1"/>
          </a:solidFill>
          <a:ln w="9525">
            <a:solidFill>
              <a:schemeClr val="tx1"/>
            </a:solidFill>
            <a:miter lim="800000"/>
            <a:headEnd/>
            <a:tailEnd/>
          </a:ln>
        </p:spPr>
      </p:pic>
      <p:grpSp>
        <p:nvGrpSpPr>
          <p:cNvPr id="204806" name="Group 6"/>
          <p:cNvGrpSpPr>
            <a:grpSpLocks/>
          </p:cNvGrpSpPr>
          <p:nvPr/>
        </p:nvGrpSpPr>
        <p:grpSpPr bwMode="auto">
          <a:xfrm>
            <a:off x="3200400" y="2841625"/>
            <a:ext cx="406400" cy="2057400"/>
            <a:chOff x="1392" y="2592"/>
            <a:chExt cx="192" cy="1728"/>
          </a:xfrm>
        </p:grpSpPr>
        <p:sp>
          <p:nvSpPr>
            <p:cNvPr id="25610" name="Oval 7"/>
            <p:cNvSpPr>
              <a:spLocks noChangeArrowheads="1"/>
            </p:cNvSpPr>
            <p:nvPr/>
          </p:nvSpPr>
          <p:spPr bwMode="auto">
            <a:xfrm>
              <a:off x="1392" y="2592"/>
              <a:ext cx="192" cy="192"/>
            </a:xfrm>
            <a:prstGeom prst="ellipse">
              <a:avLst/>
            </a:prstGeom>
            <a:noFill/>
            <a:ln w="28575">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en-IN"/>
            </a:p>
          </p:txBody>
        </p:sp>
        <p:sp>
          <p:nvSpPr>
            <p:cNvPr id="25611" name="Line 8"/>
            <p:cNvSpPr>
              <a:spLocks noChangeShapeType="1"/>
            </p:cNvSpPr>
            <p:nvPr/>
          </p:nvSpPr>
          <p:spPr bwMode="auto">
            <a:xfrm>
              <a:off x="1488" y="2784"/>
              <a:ext cx="48" cy="1536"/>
            </a:xfrm>
            <a:prstGeom prst="line">
              <a:avLst/>
            </a:prstGeom>
            <a:noFill/>
            <a:ln w="28575">
              <a:solidFill>
                <a:srgbClr val="FF0000"/>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204809" name="Picture 9" descr="Switch_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7200" y="4262438"/>
            <a:ext cx="3759200" cy="13763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nvGrpSpPr>
          <p:cNvPr id="204810" name="Group 10"/>
          <p:cNvGrpSpPr>
            <a:grpSpLocks/>
          </p:cNvGrpSpPr>
          <p:nvPr/>
        </p:nvGrpSpPr>
        <p:grpSpPr bwMode="auto">
          <a:xfrm>
            <a:off x="3251200" y="4699000"/>
            <a:ext cx="2686050" cy="514350"/>
            <a:chOff x="1416" y="4151"/>
            <a:chExt cx="1269" cy="432"/>
          </a:xfrm>
        </p:grpSpPr>
        <p:sp>
          <p:nvSpPr>
            <p:cNvPr id="25608" name="Oval 11"/>
            <p:cNvSpPr>
              <a:spLocks noChangeArrowheads="1"/>
            </p:cNvSpPr>
            <p:nvPr/>
          </p:nvSpPr>
          <p:spPr bwMode="auto">
            <a:xfrm rot="-6178484">
              <a:off x="1392" y="4175"/>
              <a:ext cx="432" cy="384"/>
            </a:xfrm>
            <a:prstGeom prst="ellipse">
              <a:avLst/>
            </a:prstGeom>
            <a:noFill/>
            <a:ln w="28575">
              <a:solidFill>
                <a:srgbClr val="FF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en-IN"/>
            </a:p>
          </p:txBody>
        </p:sp>
        <p:sp>
          <p:nvSpPr>
            <p:cNvPr id="25609" name="Line 12"/>
            <p:cNvSpPr>
              <a:spLocks noChangeShapeType="1"/>
            </p:cNvSpPr>
            <p:nvPr/>
          </p:nvSpPr>
          <p:spPr bwMode="auto">
            <a:xfrm rot="15421516" flipH="1">
              <a:off x="2127" y="3950"/>
              <a:ext cx="245" cy="870"/>
            </a:xfrm>
            <a:prstGeom prst="line">
              <a:avLst/>
            </a:prstGeom>
            <a:noFill/>
            <a:ln w="28575">
              <a:solidFill>
                <a:srgbClr val="FF0000"/>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6659014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4804"/>
                                        </p:tgtEl>
                                        <p:attrNameLst>
                                          <p:attrName>style.visibility</p:attrName>
                                        </p:attrNameLst>
                                      </p:cBhvr>
                                      <p:to>
                                        <p:strVal val="visible"/>
                                      </p:to>
                                    </p:set>
                                    <p:animEffect transition="in" filter="box(in)">
                                      <p:cBhvr>
                                        <p:cTn id="7" dur="500"/>
                                        <p:tgtEl>
                                          <p:spTgt spid="2048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04805"/>
                                        </p:tgtEl>
                                        <p:attrNameLst>
                                          <p:attrName>style.visibility</p:attrName>
                                        </p:attrNameLst>
                                      </p:cBhvr>
                                      <p:to>
                                        <p:strVal val="visible"/>
                                      </p:to>
                                    </p:set>
                                    <p:animEffect transition="in" filter="box(in)">
                                      <p:cBhvr>
                                        <p:cTn id="12" dur="500"/>
                                        <p:tgtEl>
                                          <p:spTgt spid="204805"/>
                                        </p:tgtEl>
                                      </p:cBhvr>
                                    </p:animEffect>
                                  </p:childTnLst>
                                </p:cTn>
                              </p:par>
                            </p:childTnLst>
                          </p:cTn>
                        </p:par>
                        <p:par>
                          <p:cTn id="13" fill="hold" nodeType="afterGroup">
                            <p:stCondLst>
                              <p:cond delay="500"/>
                            </p:stCondLst>
                            <p:childTnLst>
                              <p:par>
                                <p:cTn id="14" presetID="4" presetClass="entr" presetSubtype="16" fill="hold" nodeType="afterEffect">
                                  <p:stCondLst>
                                    <p:cond delay="0"/>
                                  </p:stCondLst>
                                  <p:childTnLst>
                                    <p:set>
                                      <p:cBhvr>
                                        <p:cTn id="15" dur="1" fill="hold">
                                          <p:stCondLst>
                                            <p:cond delay="0"/>
                                          </p:stCondLst>
                                        </p:cTn>
                                        <p:tgtEl>
                                          <p:spTgt spid="204806"/>
                                        </p:tgtEl>
                                        <p:attrNameLst>
                                          <p:attrName>style.visibility</p:attrName>
                                        </p:attrNameLst>
                                      </p:cBhvr>
                                      <p:to>
                                        <p:strVal val="visible"/>
                                      </p:to>
                                    </p:set>
                                    <p:animEffect transition="in" filter="box(in)">
                                      <p:cBhvr>
                                        <p:cTn id="16" dur="500"/>
                                        <p:tgtEl>
                                          <p:spTgt spid="20480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xit" presetSubtype="16" fill="hold" nodeType="clickEffect">
                                  <p:stCondLst>
                                    <p:cond delay="0"/>
                                  </p:stCondLst>
                                  <p:childTnLst>
                                    <p:animEffect transition="out" filter="box(in)">
                                      <p:cBhvr>
                                        <p:cTn id="20" dur="500"/>
                                        <p:tgtEl>
                                          <p:spTgt spid="204806"/>
                                        </p:tgtEl>
                                      </p:cBhvr>
                                    </p:animEffect>
                                    <p:set>
                                      <p:cBhvr>
                                        <p:cTn id="21" dur="1" fill="hold">
                                          <p:stCondLst>
                                            <p:cond delay="499"/>
                                          </p:stCondLst>
                                        </p:cTn>
                                        <p:tgtEl>
                                          <p:spTgt spid="204806"/>
                                        </p:tgtEl>
                                        <p:attrNameLst>
                                          <p:attrName>style.visibility</p:attrName>
                                        </p:attrNameLst>
                                      </p:cBhvr>
                                      <p:to>
                                        <p:strVal val="hidden"/>
                                      </p:to>
                                    </p:set>
                                  </p:childTnLst>
                                </p:cTn>
                              </p:par>
                            </p:childTnLst>
                          </p:cTn>
                        </p:par>
                        <p:par>
                          <p:cTn id="22" fill="hold" nodeType="afterGroup">
                            <p:stCondLst>
                              <p:cond delay="500"/>
                            </p:stCondLst>
                            <p:childTnLst>
                              <p:par>
                                <p:cTn id="23" presetID="4" presetClass="entr" presetSubtype="16" fill="hold" nodeType="afterEffect">
                                  <p:stCondLst>
                                    <p:cond delay="0"/>
                                  </p:stCondLst>
                                  <p:childTnLst>
                                    <p:set>
                                      <p:cBhvr>
                                        <p:cTn id="24" dur="1" fill="hold">
                                          <p:stCondLst>
                                            <p:cond delay="0"/>
                                          </p:stCondLst>
                                        </p:cTn>
                                        <p:tgtEl>
                                          <p:spTgt spid="204809"/>
                                        </p:tgtEl>
                                        <p:attrNameLst>
                                          <p:attrName>style.visibility</p:attrName>
                                        </p:attrNameLst>
                                      </p:cBhvr>
                                      <p:to>
                                        <p:strVal val="visible"/>
                                      </p:to>
                                    </p:set>
                                    <p:animEffect transition="in" filter="box(in)">
                                      <p:cBhvr>
                                        <p:cTn id="25" dur="500"/>
                                        <p:tgtEl>
                                          <p:spTgt spid="204809"/>
                                        </p:tgtEl>
                                      </p:cBhvr>
                                    </p:animEffect>
                                  </p:childTnLst>
                                </p:cTn>
                              </p:par>
                            </p:childTnLst>
                          </p:cTn>
                        </p:par>
                        <p:par>
                          <p:cTn id="26" fill="hold" nodeType="afterGroup">
                            <p:stCondLst>
                              <p:cond delay="1000"/>
                            </p:stCondLst>
                            <p:childTnLst>
                              <p:par>
                                <p:cTn id="27" presetID="4" presetClass="entr" presetSubtype="16" fill="hold" nodeType="afterEffect">
                                  <p:stCondLst>
                                    <p:cond delay="0"/>
                                  </p:stCondLst>
                                  <p:childTnLst>
                                    <p:set>
                                      <p:cBhvr>
                                        <p:cTn id="28" dur="1" fill="hold">
                                          <p:stCondLst>
                                            <p:cond delay="0"/>
                                          </p:stCondLst>
                                        </p:cTn>
                                        <p:tgtEl>
                                          <p:spTgt spid="204810"/>
                                        </p:tgtEl>
                                        <p:attrNameLst>
                                          <p:attrName>style.visibility</p:attrName>
                                        </p:attrNameLst>
                                      </p:cBhvr>
                                      <p:to>
                                        <p:strVal val="visible"/>
                                      </p:to>
                                    </p:set>
                                    <p:animEffect transition="in" filter="box(in)">
                                      <p:cBhvr>
                                        <p:cTn id="29" dur="500"/>
                                        <p:tgtEl>
                                          <p:spTgt spid="204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3200" b="1" dirty="0"/>
              <a:t>What does a logic cell do?</a:t>
            </a:r>
          </a:p>
        </p:txBody>
      </p:sp>
      <p:sp>
        <p:nvSpPr>
          <p:cNvPr id="26627" name="Rectangle 3"/>
          <p:cNvSpPr>
            <a:spLocks noGrp="1" noChangeArrowheads="1"/>
          </p:cNvSpPr>
          <p:nvPr>
            <p:ph type="body" idx="1"/>
          </p:nvPr>
        </p:nvSpPr>
        <p:spPr>
          <a:xfrm>
            <a:off x="0" y="1066800"/>
            <a:ext cx="9906000" cy="4525963"/>
          </a:xfrm>
        </p:spPr>
        <p:txBody>
          <a:bodyPr/>
          <a:lstStyle/>
          <a:p>
            <a:pPr algn="just" eaLnBrk="1" hangingPunct="1">
              <a:lnSpc>
                <a:spcPct val="80000"/>
              </a:lnSpc>
            </a:pPr>
            <a:r>
              <a:rPr lang="en-US" sz="2400" dirty="0">
                <a:latin typeface="+mj-lt"/>
              </a:rPr>
              <a:t>The logic cell architecture varies between different device </a:t>
            </a:r>
            <a:r>
              <a:rPr lang="en-US" sz="2400" dirty="0" smtClean="0">
                <a:latin typeface="+mj-lt"/>
              </a:rPr>
              <a:t>families</a:t>
            </a:r>
            <a:endParaRPr lang="en-US" sz="2400" dirty="0">
              <a:latin typeface="+mj-lt"/>
            </a:endParaRPr>
          </a:p>
          <a:p>
            <a:pPr algn="just" eaLnBrk="1" hangingPunct="1">
              <a:lnSpc>
                <a:spcPct val="80000"/>
              </a:lnSpc>
              <a:buFontTx/>
              <a:buNone/>
            </a:pPr>
            <a:r>
              <a:rPr lang="en-US" sz="2400" dirty="0">
                <a:latin typeface="+mj-lt"/>
              </a:rPr>
              <a:t>  </a:t>
            </a:r>
          </a:p>
          <a:p>
            <a:pPr algn="just" eaLnBrk="1" hangingPunct="1">
              <a:lnSpc>
                <a:spcPct val="80000"/>
              </a:lnSpc>
            </a:pPr>
            <a:r>
              <a:rPr lang="en-US" sz="2400" dirty="0">
                <a:latin typeface="+mj-lt"/>
              </a:rPr>
              <a:t>Each logic cell combines a few binary inputs (typically between 3 and 10) to one or two outputs according to a Boolean logic function specified in the user program </a:t>
            </a:r>
          </a:p>
          <a:p>
            <a:pPr algn="just" eaLnBrk="1" hangingPunct="1">
              <a:lnSpc>
                <a:spcPct val="80000"/>
              </a:lnSpc>
              <a:buFontTx/>
              <a:buNone/>
            </a:pPr>
            <a:endParaRPr lang="en-US" sz="2400" dirty="0">
              <a:latin typeface="+mj-lt"/>
            </a:endParaRPr>
          </a:p>
          <a:p>
            <a:pPr algn="just" eaLnBrk="1" hangingPunct="1">
              <a:lnSpc>
                <a:spcPct val="80000"/>
              </a:lnSpc>
            </a:pPr>
            <a:r>
              <a:rPr lang="en-US" sz="2400" dirty="0">
                <a:latin typeface="+mj-lt"/>
              </a:rPr>
              <a:t>In most families, the user also has the option of registering the combinatorial output of the cell, so that clocked logic can be easily </a:t>
            </a:r>
            <a:r>
              <a:rPr lang="en-US" sz="2400" dirty="0" smtClean="0">
                <a:latin typeface="+mj-lt"/>
              </a:rPr>
              <a:t>implemented</a:t>
            </a:r>
            <a:r>
              <a:rPr lang="en-US" sz="2400" dirty="0">
                <a:latin typeface="+mj-lt"/>
              </a:rPr>
              <a:t>  </a:t>
            </a:r>
          </a:p>
          <a:p>
            <a:pPr algn="just" eaLnBrk="1" hangingPunct="1">
              <a:lnSpc>
                <a:spcPct val="80000"/>
              </a:lnSpc>
              <a:buFontTx/>
              <a:buNone/>
            </a:pPr>
            <a:endParaRPr lang="en-US" sz="2400" dirty="0">
              <a:latin typeface="+mj-lt"/>
            </a:endParaRPr>
          </a:p>
          <a:p>
            <a:pPr algn="just" eaLnBrk="1" hangingPunct="1">
              <a:lnSpc>
                <a:spcPct val="80000"/>
              </a:lnSpc>
            </a:pPr>
            <a:r>
              <a:rPr lang="en-US" sz="2400" dirty="0">
                <a:latin typeface="+mj-lt"/>
              </a:rPr>
              <a:t>Cell's combinatorial logic may be physically implemented as a small look-up table memory (LUT) or as a set of multiplexers and </a:t>
            </a:r>
            <a:r>
              <a:rPr lang="en-US" sz="2400" dirty="0" smtClean="0">
                <a:latin typeface="+mj-lt"/>
              </a:rPr>
              <a:t>gates</a:t>
            </a:r>
            <a:endParaRPr lang="en-US" sz="2400" dirty="0">
              <a:latin typeface="+mj-lt"/>
            </a:endParaRPr>
          </a:p>
          <a:p>
            <a:pPr algn="just" eaLnBrk="1" hangingPunct="1">
              <a:lnSpc>
                <a:spcPct val="80000"/>
              </a:lnSpc>
              <a:buFontTx/>
              <a:buNone/>
            </a:pPr>
            <a:endParaRPr lang="en-US" sz="2400" dirty="0">
              <a:latin typeface="+mj-lt"/>
            </a:endParaRPr>
          </a:p>
          <a:p>
            <a:pPr algn="just" eaLnBrk="1" hangingPunct="1">
              <a:lnSpc>
                <a:spcPct val="80000"/>
              </a:lnSpc>
            </a:pPr>
            <a:r>
              <a:rPr lang="en-US" sz="2400" dirty="0">
                <a:latin typeface="+mj-lt"/>
              </a:rPr>
              <a:t>LUT devices tend to be a bit more flexible and provide more inputs per cell than multiplexer cells at the expense of propagation </a:t>
            </a:r>
            <a:r>
              <a:rPr lang="en-US" sz="2400" dirty="0" smtClean="0">
                <a:latin typeface="+mj-lt"/>
              </a:rPr>
              <a:t>delay </a:t>
            </a:r>
            <a:endParaRPr lang="en-US" sz="2400" dirty="0">
              <a:latin typeface="+mj-lt"/>
            </a:endParaRPr>
          </a:p>
        </p:txBody>
      </p:sp>
    </p:spTree>
    <p:extLst>
      <p:ext uri="{BB962C8B-B14F-4D97-AF65-F5344CB8AC3E}">
        <p14:creationId xmlns:p14="http://schemas.microsoft.com/office/powerpoint/2010/main" val="1557317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2460</TotalTime>
  <Words>420</Words>
  <Application>Microsoft Office PowerPoint</Application>
  <PresentationFormat>A4 Paper (210x297 mm)</PresentationFormat>
  <Paragraphs>108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Office Theme</vt:lpstr>
      <vt:lpstr>PowerPoint Presentation</vt:lpstr>
      <vt:lpstr>Lecture 45 Basic concepts of Concepts of FPGA and CPLD  </vt:lpstr>
      <vt:lpstr>Objectives </vt:lpstr>
      <vt:lpstr>Topics</vt:lpstr>
      <vt:lpstr>FPGA AND CPLD</vt:lpstr>
      <vt:lpstr>PowerPoint Presentation</vt:lpstr>
      <vt:lpstr>PowerPoint Presentation</vt:lpstr>
      <vt:lpstr>FPGA architecture</vt:lpstr>
      <vt:lpstr>What does a logic cell do?</vt:lpstr>
      <vt:lpstr>What does 'Field Programmable' mean?</vt:lpstr>
      <vt:lpstr>How are FPGA programs created?</vt:lpstr>
      <vt:lpstr>FPGA</vt:lpstr>
      <vt:lpstr>CPLD</vt:lpstr>
      <vt:lpstr>CPLD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anil</dc:creator>
  <cp:lastModifiedBy>Deepak</cp:lastModifiedBy>
  <cp:revision>483</cp:revision>
  <dcterms:created xsi:type="dcterms:W3CDTF">2006-08-16T00:00:00Z</dcterms:created>
  <dcterms:modified xsi:type="dcterms:W3CDTF">2017-07-07T08:51:17Z</dcterms:modified>
</cp:coreProperties>
</file>