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95" r:id="rId12"/>
    <p:sldId id="486" r:id="rId13"/>
    <p:sldId id="496" r:id="rId14"/>
    <p:sldId id="499" r:id="rId15"/>
    <p:sldId id="497" r:id="rId16"/>
    <p:sldId id="498" r:id="rId17"/>
    <p:sldId id="500" r:id="rId18"/>
    <p:sldId id="501" r:id="rId19"/>
    <p:sldId id="502" r:id="rId20"/>
    <p:sldId id="503" r:id="rId21"/>
    <p:sldId id="484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106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@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44" y="606854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58220" y="218590"/>
            <a:ext cx="8915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Decimal to Octal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7296" y="823401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by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Keep track of the remainder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96" y="238990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285827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857625" y="3495675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8  1234</a:t>
            </a:r>
          </a:p>
          <a:p>
            <a:r>
              <a:rPr lang="en-US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2545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4254500" y="3886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840163" y="3886200"/>
            <a:ext cx="2192337" cy="822325"/>
            <a:chOff x="1056" y="2688"/>
            <a:chExt cx="1381" cy="51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3843338" y="4283075"/>
            <a:ext cx="2192337" cy="822325"/>
            <a:chOff x="2640" y="2688"/>
            <a:chExt cx="1381" cy="518"/>
          </a:xfrm>
        </p:grpSpPr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843338" y="4673600"/>
            <a:ext cx="2192337" cy="822325"/>
            <a:chOff x="4224" y="2688"/>
            <a:chExt cx="1381" cy="518"/>
          </a:xfrm>
        </p:grpSpPr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63246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2322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0" name="Freeform 20"/>
          <p:cNvSpPr>
            <a:spLocks/>
          </p:cNvSpPr>
          <p:nvPr/>
        </p:nvSpPr>
        <p:spPr bwMode="auto">
          <a:xfrm>
            <a:off x="6172200" y="4038600"/>
            <a:ext cx="2514600" cy="2057400"/>
          </a:xfrm>
          <a:custGeom>
            <a:avLst/>
            <a:gdLst>
              <a:gd name="T0" fmla="*/ 0 w 1584"/>
              <a:gd name="T1" fmla="*/ 0 h 1296"/>
              <a:gd name="T2" fmla="*/ 1471613 w 1584"/>
              <a:gd name="T3" fmla="*/ 461963 h 1296"/>
              <a:gd name="T4" fmla="*/ 2514600 w 1584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Decimal to </a:t>
            </a:r>
            <a:r>
              <a:rPr lang="fr-FR" sz="3200" b="1" dirty="0" err="1"/>
              <a:t>Hexadecimal</a:t>
            </a:r>
            <a:endParaRPr lang="en-US" sz="3200" b="1" dirty="0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8880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7541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8689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41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1910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Decimal to </a:t>
            </a:r>
            <a:r>
              <a:rPr lang="fr-FR" sz="3200" b="1" dirty="0" err="1"/>
              <a:t>Hexadecimal</a:t>
            </a:r>
            <a:endParaRPr lang="en-US" sz="32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52400" y="763706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Divide by 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Keep track of the remainder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4675" y="213360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2000" y="259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77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4D2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6324600" y="3995738"/>
            <a:ext cx="2395538" cy="2211387"/>
          </a:xfrm>
          <a:custGeom>
            <a:avLst/>
            <a:gdLst>
              <a:gd name="T0" fmla="*/ 0 w 1509"/>
              <a:gd name="T1" fmla="*/ 119062 h 1393"/>
              <a:gd name="T2" fmla="*/ 1647825 w 1509"/>
              <a:gd name="T3" fmla="*/ 349250 h 1393"/>
              <a:gd name="T4" fmla="*/ 2395538 w 1509"/>
              <a:gd name="T5" fmla="*/ 2211387 h 13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3733800" y="3571875"/>
            <a:ext cx="3581400" cy="1593850"/>
            <a:chOff x="2064" y="1482"/>
            <a:chExt cx="2256" cy="1004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16  1234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to Octal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5888038" y="41148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1754188" y="19050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868988" y="19050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1754188" y="40671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4343400" y="26670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to Octal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94098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 bits in threes, starting on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to octal digits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98128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25450" y="247121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1011010111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886200" y="3505200"/>
            <a:ext cx="4267200" cy="1552575"/>
            <a:chOff x="2160" y="1680"/>
            <a:chExt cx="2688" cy="97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1  3   2   7</a:t>
              </a:r>
              <a:r>
                <a:rPr lang="en-US" baseline="-25000">
                  <a:latin typeface="Courier New" panose="02070309020205020404" pitchFamily="49" charset="0"/>
                </a:rPr>
                <a:t>  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109381" y="54768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1011010111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  <a:r>
              <a:rPr lang="en-US">
                <a:latin typeface="Courier New" panose="02070309020205020404" pitchFamily="49" charset="0"/>
              </a:rPr>
              <a:t> = 1327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24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to Hexadecimal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8880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7541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8689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541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4958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56" y="1317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to Hexadecimal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13098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 bits in fours, starting on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to hexadecimal digits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198128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34949" y="2590252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191000" y="3352800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10 1011 1011</a:t>
            </a:r>
          </a:p>
          <a:p>
            <a:pPr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>
                <a:latin typeface="Courier New" panose="02070309020205020404" pitchFamily="49" charset="0"/>
              </a:rPr>
              <a:t>  B     B</a:t>
            </a:r>
            <a:r>
              <a:rPr lang="en-US" baseline="-25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4343400" y="37719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5257800" y="37719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6172200" y="37719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2BB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152400"/>
            <a:ext cx="380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Octal to Hexadecimal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888038" y="40386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754188" y="18288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868988" y="18288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754188" y="39909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62800" y="27432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52400"/>
            <a:ext cx="380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Octal to Hexadecimal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34" y="737175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binary as an intermediary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3793" y="2246099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1076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29000" y="2638425"/>
            <a:ext cx="4267200" cy="2286000"/>
            <a:chOff x="1920" y="1326"/>
            <a:chExt cx="2688" cy="144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1    0     7     6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001  000   111   110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86200" y="3851275"/>
            <a:ext cx="3276600" cy="1254125"/>
            <a:chOff x="2208" y="2090"/>
            <a:chExt cx="2064" cy="79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 3       E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81600" y="56800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1076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 23E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34" y="168049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28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52400"/>
            <a:ext cx="380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Hexadecimal to Octal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58118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779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792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779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866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Number System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52400"/>
            <a:ext cx="380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Hexadecimal to Octal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333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Technique</a:t>
            </a:r>
          </a:p>
          <a:p>
            <a:pPr lvl="1"/>
            <a:r>
              <a:rPr lang="en-US" sz="2400" dirty="0"/>
              <a:t>Use binary as an intermediary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220393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1F0C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3505200" y="2714625"/>
            <a:ext cx="4876800" cy="2286000"/>
            <a:chOff x="1920" y="1326"/>
            <a:chExt cx="3072" cy="1440"/>
          </a:xfrm>
        </p:grpSpPr>
        <p:sp>
          <p:nvSpPr>
            <p:cNvPr id="6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 1     F      0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0001  1111   0000   1100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3781425" y="3959225"/>
            <a:ext cx="4403725" cy="1146175"/>
            <a:chOff x="2094" y="2110"/>
            <a:chExt cx="2774" cy="722"/>
          </a:xfrm>
        </p:grpSpPr>
        <p:sp>
          <p:nvSpPr>
            <p:cNvPr id="12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1   7   4     1     4</a:t>
              </a:r>
            </a:p>
          </p:txBody>
        </p:sp>
        <p:sp>
          <p:nvSpPr>
            <p:cNvPr id="13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Text Box 143"/>
          <p:cNvSpPr txBox="1">
            <a:spLocks noChangeArrowheads="1"/>
          </p:cNvSpPr>
          <p:nvPr/>
        </p:nvSpPr>
        <p:spPr bwMode="auto">
          <a:xfrm>
            <a:off x="5289550" y="561022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1F0C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17414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34" y="168049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225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2082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Octal to Binary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9865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each octal digit to a 3-bit equivalent binary representation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91939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Convert each hexadecimal digit to a 4-bit equivalent binary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845902"/>
            <a:ext cx="3049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Hexadecimal to Binary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50" y="3451494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by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 track of the remainder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937976"/>
            <a:ext cx="229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Decimal to Octal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97" y="4978276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by 16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Keep track of the remainder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4399551"/>
            <a:ext cx="325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Decimal to </a:t>
            </a:r>
            <a:r>
              <a:rPr lang="fr-FR" sz="2400" b="1" dirty="0" err="1">
                <a:solidFill>
                  <a:srgbClr val="FF0000"/>
                </a:solidFill>
              </a:rPr>
              <a:t>Hexadecimal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Convert Octal </a:t>
            </a:r>
            <a:r>
              <a:rPr lang="en-US" sz="2400" dirty="0"/>
              <a:t>to Binary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</a:t>
            </a:r>
            <a:r>
              <a:rPr lang="en-US" sz="2400" dirty="0" smtClean="0"/>
              <a:t>Hexadecimal </a:t>
            </a:r>
            <a:r>
              <a:rPr lang="en-US" sz="2400" dirty="0"/>
              <a:t>to Binary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Explain </a:t>
            </a:r>
            <a:r>
              <a:rPr lang="en-US" sz="2400" dirty="0"/>
              <a:t>the </a:t>
            </a:r>
            <a:r>
              <a:rPr lang="en-US" sz="2400" dirty="0" smtClean="0"/>
              <a:t>conversion of Decimal </a:t>
            </a:r>
            <a:r>
              <a:rPr lang="en-US" sz="2400" dirty="0"/>
              <a:t>to Octal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Convert Decimal </a:t>
            </a:r>
            <a:r>
              <a:rPr lang="en-US" sz="2400" dirty="0"/>
              <a:t>to Hexadecimal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</a:t>
            </a:r>
            <a:r>
              <a:rPr lang="en-US" sz="2400" dirty="0" smtClean="0"/>
              <a:t>Binary </a:t>
            </a:r>
            <a:r>
              <a:rPr lang="en-US" sz="2400" dirty="0"/>
              <a:t>to Octal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Explain </a:t>
            </a:r>
            <a:r>
              <a:rPr lang="en-US" sz="2400" dirty="0"/>
              <a:t>the </a:t>
            </a:r>
            <a:r>
              <a:rPr lang="en-US" sz="2400" dirty="0" smtClean="0"/>
              <a:t>conversion </a:t>
            </a:r>
            <a:r>
              <a:rPr lang="en-US" sz="2400" dirty="0"/>
              <a:t>of </a:t>
            </a:r>
            <a:r>
              <a:rPr lang="en-US" sz="2400" dirty="0" smtClean="0"/>
              <a:t>Binary </a:t>
            </a:r>
            <a:r>
              <a:rPr lang="en-US" sz="2400" dirty="0"/>
              <a:t>to Hexadecimal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</a:t>
            </a:r>
            <a:r>
              <a:rPr lang="en-US" sz="2400" dirty="0" smtClean="0"/>
              <a:t>Octal </a:t>
            </a:r>
            <a:r>
              <a:rPr lang="en-US" sz="2400" dirty="0"/>
              <a:t>to Hexadecimal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Convert Hexadecimal </a:t>
            </a:r>
            <a:r>
              <a:rPr lang="en-US" sz="2400" dirty="0"/>
              <a:t>to Octal conversion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Octal </a:t>
            </a:r>
            <a:r>
              <a:rPr lang="en-US" sz="2400" dirty="0"/>
              <a:t>to </a:t>
            </a:r>
            <a:r>
              <a:rPr lang="en-US" sz="2400" dirty="0" smtClean="0"/>
              <a:t>Binary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Hexadecimal to </a:t>
            </a:r>
            <a:r>
              <a:rPr lang="en-US" sz="2400" dirty="0" smtClean="0"/>
              <a:t>Binary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Decimal 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Decimal to </a:t>
            </a:r>
            <a:r>
              <a:rPr lang="en-US" sz="2400" dirty="0" smtClean="0"/>
              <a:t>Hexadecimal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Binary </a:t>
            </a:r>
            <a:r>
              <a:rPr lang="en-US" sz="2400" dirty="0"/>
              <a:t>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to </a:t>
            </a:r>
            <a:r>
              <a:rPr lang="en-US" sz="2400" dirty="0" smtClean="0"/>
              <a:t>Hexadecimal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to </a:t>
            </a:r>
            <a:r>
              <a:rPr lang="en-US" sz="2400" dirty="0" smtClean="0"/>
              <a:t>Hexadecimal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Hexadecimal </a:t>
            </a:r>
            <a:r>
              <a:rPr lang="en-US" sz="2400" dirty="0"/>
              <a:t>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95032" y="269587"/>
            <a:ext cx="271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Octal to Binary</a:t>
            </a: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58118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6779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792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6779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42672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Octal to Binary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30724"/>
            <a:ext cx="148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94557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each octal digit to a 3-bit equivalent binary representation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121" y="205839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2686966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705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505200" y="3505200"/>
            <a:ext cx="2667000" cy="1552575"/>
            <a:chOff x="2208" y="1680"/>
            <a:chExt cx="1680" cy="97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019800" y="5486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705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  <a:r>
              <a:rPr lang="en-US">
                <a:latin typeface="Courier New" panose="02070309020205020404" pitchFamily="49" charset="0"/>
              </a:rPr>
              <a:t> = 111000101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Hexadecimal to Binary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58118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6779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792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6779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3815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Hexadecimal to Binary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-4550" y="740486"/>
            <a:ext cx="9910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</a:t>
            </a:r>
          </a:p>
          <a:p>
            <a:pPr lvl="1"/>
            <a:r>
              <a:rPr lang="en-US" sz="2400" dirty="0"/>
              <a:t>Convert each hexadecimal digit to a 4-bit equivalent binary representation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69155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4949" y="2209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10AF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819400" y="2667000"/>
            <a:ext cx="3810000" cy="1552575"/>
            <a:chOff x="2208" y="1680"/>
            <a:chExt cx="2400" cy="97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10AF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  <a:r>
              <a:rPr lang="en-US">
                <a:latin typeface="Courier New" panose="02070309020205020404" pitchFamily="49" charset="0"/>
              </a:rPr>
              <a:t> = 0001000010101111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Decimal to Octal</a:t>
            </a:r>
            <a:endParaRPr lang="en-US" sz="3200" b="1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5735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601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716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601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305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467</Words>
  <Application>Microsoft Office PowerPoint</Application>
  <PresentationFormat>A4 Paper (210x297 mm)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Lecture 6 Number System </vt:lpstr>
      <vt:lpstr>Objectives </vt:lpstr>
      <vt:lpstr>Topics</vt:lpstr>
      <vt:lpstr>PowerPoint Presentation</vt:lpstr>
      <vt:lpstr>Octal to Binary</vt:lpstr>
      <vt:lpstr>Hexadecimal to Binary</vt:lpstr>
      <vt:lpstr>Hexadecimal to Binary</vt:lpstr>
      <vt:lpstr>Decimal to Octal</vt:lpstr>
      <vt:lpstr>PowerPoint Presentation</vt:lpstr>
      <vt:lpstr>Decimal to Hexadecimal</vt:lpstr>
      <vt:lpstr>Decimal to Hexadecimal</vt:lpstr>
      <vt:lpstr>Binary to Octal</vt:lpstr>
      <vt:lpstr>Binary to Octal</vt:lpstr>
      <vt:lpstr>Binary to Hexadecimal</vt:lpstr>
      <vt:lpstr>Binary to Hexadecimal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396</cp:revision>
  <dcterms:created xsi:type="dcterms:W3CDTF">2006-08-16T00:00:00Z</dcterms:created>
  <dcterms:modified xsi:type="dcterms:W3CDTF">2017-07-07T04:34:32Z</dcterms:modified>
</cp:coreProperties>
</file>