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307" r:id="rId5"/>
    <p:sldId id="306" r:id="rId6"/>
    <p:sldId id="259" r:id="rId7"/>
    <p:sldId id="301" r:id="rId8"/>
    <p:sldId id="309" r:id="rId9"/>
    <p:sldId id="304" r:id="rId10"/>
    <p:sldId id="305" r:id="rId11"/>
    <p:sldId id="300" r:id="rId12"/>
    <p:sldId id="266" r:id="rId13"/>
    <p:sldId id="310" r:id="rId14"/>
    <p:sldId id="311" r:id="rId15"/>
    <p:sldId id="291" r:id="rId16"/>
    <p:sldId id="302" r:id="rId17"/>
    <p:sldId id="308" r:id="rId18"/>
    <p:sldId id="262" r:id="rId19"/>
    <p:sldId id="261" r:id="rId20"/>
    <p:sldId id="303"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94660"/>
  </p:normalViewPr>
  <p:slideViewPr>
    <p:cSldViewPr snapToGrid="0">
      <p:cViewPr varScale="1">
        <p:scale>
          <a:sx n="72" d="100"/>
          <a:sy n="72" d="100"/>
        </p:scale>
        <p:origin x="2178"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429220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44392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1056364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11/12/2024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11/12/2024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unulrt.is/static/fellows/document/Puntsag2014.pdf"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000" b="1" dirty="0">
                <a:gradFill>
                  <a:gsLst>
                    <a:gs pos="0">
                      <a:srgbClr val="007BD3"/>
                    </a:gs>
                    <a:gs pos="100000">
                      <a:srgbClr val="034373"/>
                    </a:gs>
                  </a:gsLst>
                  <a:lin scaled="0"/>
                </a:gradFill>
              </a:rPr>
              <a:t>FIRST PHASE PRESENTATION</a:t>
            </a:r>
          </a:p>
        </p:txBody>
      </p:sp>
      <p:sp>
        <p:nvSpPr>
          <p:cNvPr id="7" name="Content Placeholder 6"/>
          <p:cNvSpPr>
            <a:spLocks noGrp="1"/>
          </p:cNvSpPr>
          <p:nvPr>
            <p:ph idx="1"/>
          </p:nvPr>
        </p:nvSpPr>
        <p:spPr/>
        <p:txBody>
          <a:bodyPr/>
          <a:lstStyle/>
          <a:p>
            <a:pPr marL="0" indent="0">
              <a:buNone/>
            </a:pPr>
            <a:r>
              <a:rPr lang="en-US" b="1" dirty="0">
                <a:sym typeface="+mn-ea"/>
              </a:rPr>
              <a:t>PROJECT TITLE:</a:t>
            </a:r>
            <a:r>
              <a:rPr lang="en-US" dirty="0">
                <a:sym typeface="+mn-ea"/>
              </a:rPr>
              <a:t> </a:t>
            </a:r>
          </a:p>
          <a:p>
            <a:pPr marL="0" indent="0">
              <a:buNone/>
            </a:pPr>
            <a:endParaRPr lang="en-US" dirty="0">
              <a:sym typeface="+mn-ea"/>
            </a:endParaRPr>
          </a:p>
          <a:p>
            <a:pPr marL="0" indent="0" algn="ctr">
              <a:buNone/>
            </a:pPr>
            <a:r>
              <a:rPr lang="en-US" dirty="0">
                <a:sym typeface="+mn-ea"/>
              </a:rPr>
              <a:t>“</a:t>
            </a:r>
            <a:r>
              <a:rPr lang="en-US" b="1" dirty="0" err="1">
                <a:solidFill>
                  <a:srgbClr val="FF0000"/>
                </a:solidFill>
                <a:sym typeface="+mn-ea"/>
              </a:rPr>
              <a:t>InteliCrop</a:t>
            </a:r>
            <a:r>
              <a:rPr lang="en-US" b="1" dirty="0">
                <a:solidFill>
                  <a:srgbClr val="FF0000"/>
                </a:solidFill>
                <a:sym typeface="+mn-ea"/>
              </a:rPr>
              <a:t> - Farmers Help Desk for Major Cropping Pattern Prediction Using Machine Learning Techniques</a:t>
            </a:r>
            <a:r>
              <a:rPr lang="en-US" dirty="0">
                <a:sym typeface="+mn-ea"/>
              </a:rPr>
              <a:t>”</a:t>
            </a:r>
          </a:p>
          <a:p>
            <a:endParaRPr lang="en-US" dirty="0"/>
          </a:p>
          <a:p>
            <a:endParaRPr lang="en-US" dirty="0"/>
          </a:p>
          <a:p>
            <a:endParaRPr lang="en-US" dirty="0"/>
          </a:p>
          <a:p>
            <a:pPr marL="0" indent="0">
              <a:buNone/>
            </a:pPr>
            <a:r>
              <a:rPr lang="en-IN" sz="2400" dirty="0"/>
              <a:t>       </a:t>
            </a:r>
            <a:endParaRPr lang="en-US" sz="2400" dirty="0"/>
          </a:p>
        </p:txBody>
      </p:sp>
      <p:sp>
        <p:nvSpPr>
          <p:cNvPr id="8" name="Content Placeholder 6">
            <a:extLst>
              <a:ext uri="{FF2B5EF4-FFF2-40B4-BE49-F238E27FC236}">
                <a16:creationId xmlns:a16="http://schemas.microsoft.com/office/drawing/2014/main" id="{19D1B123-17CF-4C72-8D7C-93FB1945E71F}"/>
              </a:ext>
            </a:extLst>
          </p:cNvPr>
          <p:cNvSpPr txBox="1">
            <a:spLocks/>
          </p:cNvSpPr>
          <p:nvPr/>
        </p:nvSpPr>
        <p:spPr>
          <a:xfrm>
            <a:off x="609600" y="3662829"/>
            <a:ext cx="4670611" cy="2532903"/>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2400" dirty="0"/>
              <a:t>Submitted By</a:t>
            </a:r>
          </a:p>
          <a:p>
            <a:pPr marL="0" indent="0">
              <a:buFontTx/>
              <a:buNone/>
            </a:pPr>
            <a:r>
              <a:rPr lang="en-US" sz="2400" dirty="0"/>
              <a:t>Deepak DR(4MO21IS014)</a:t>
            </a:r>
          </a:p>
          <a:p>
            <a:pPr marL="0" indent="0">
              <a:buFontTx/>
              <a:buNone/>
            </a:pPr>
            <a:r>
              <a:rPr lang="en-US" sz="2400" dirty="0"/>
              <a:t>Sinchana G(4MO21IS041)</a:t>
            </a:r>
          </a:p>
          <a:p>
            <a:pPr marL="0" indent="0">
              <a:buFontTx/>
              <a:buNone/>
            </a:pPr>
            <a:r>
              <a:rPr lang="en-US" sz="2400" dirty="0"/>
              <a:t>Aishwarya KL(4MO21IS003)</a:t>
            </a:r>
          </a:p>
          <a:p>
            <a:pPr marL="0" indent="0">
              <a:buFontTx/>
              <a:buNone/>
            </a:pPr>
            <a:r>
              <a:rPr lang="en-US" sz="2400" dirty="0"/>
              <a:t>Kiran U(4MO21IS025) </a:t>
            </a:r>
          </a:p>
        </p:txBody>
      </p:sp>
      <p:sp>
        <p:nvSpPr>
          <p:cNvPr id="9" name="Content Placeholder 6">
            <a:extLst>
              <a:ext uri="{FF2B5EF4-FFF2-40B4-BE49-F238E27FC236}">
                <a16:creationId xmlns:a16="http://schemas.microsoft.com/office/drawing/2014/main" id="{A4979EEC-D143-47FF-B116-F6121993E035}"/>
              </a:ext>
            </a:extLst>
          </p:cNvPr>
          <p:cNvSpPr txBox="1">
            <a:spLocks/>
          </p:cNvSpPr>
          <p:nvPr/>
        </p:nvSpPr>
        <p:spPr>
          <a:xfrm>
            <a:off x="5378826" y="5531225"/>
            <a:ext cx="6947646" cy="998162"/>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sz="2400" dirty="0"/>
              <a:t>Under the Guidance of : </a:t>
            </a:r>
            <a:r>
              <a:rPr lang="en-IN" sz="2400" dirty="0"/>
              <a:t>Dr Jayaram C V</a:t>
            </a:r>
            <a:endParaRPr lang="en-US" sz="2400" dirty="0"/>
          </a:p>
          <a:p>
            <a:pPr marL="0" indent="0">
              <a:buFontTx/>
              <a:buNone/>
            </a:pPr>
            <a:r>
              <a:rPr lang="en-US" sz="2400" dirty="0"/>
              <a:t>  			       </a:t>
            </a:r>
            <a:r>
              <a:rPr lang="en-US" sz="2400" dirty="0" err="1"/>
              <a:t>Asst.Prof.Dept</a:t>
            </a:r>
            <a:r>
              <a:rPr lang="en-US" sz="2400" dirty="0"/>
              <a: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 SUMMARY</a:t>
            </a:r>
          </a:p>
        </p:txBody>
      </p:sp>
      <p:sp>
        <p:nvSpPr>
          <p:cNvPr id="3" name="Content Placeholder 2"/>
          <p:cNvSpPr>
            <a:spLocks noGrp="1"/>
          </p:cNvSpPr>
          <p:nvPr>
            <p:ph idx="1"/>
          </p:nvPr>
        </p:nvSpPr>
        <p:spPr>
          <a:xfrm>
            <a:off x="609600" y="906145"/>
            <a:ext cx="10972800" cy="5412740"/>
          </a:xfrm>
        </p:spPr>
        <p:txBody>
          <a:bodyPr/>
          <a:lstStyle/>
          <a:p>
            <a:pPr marL="0" indent="0">
              <a:buNone/>
            </a:pPr>
            <a:r>
              <a:rPr lang="en-US" sz="2400" b="1" dirty="0"/>
              <a:t>       Drawbacks of Existing System</a:t>
            </a:r>
          </a:p>
          <a:p>
            <a:pPr marL="0" indent="0">
              <a:buNone/>
            </a:pPr>
            <a:endParaRPr lang="en-IN" sz="2400" dirty="0"/>
          </a:p>
          <a:p>
            <a:pPr lvl="1"/>
            <a:r>
              <a:rPr lang="en-US" sz="2400" dirty="0"/>
              <a:t>Only crop prediction not cropping patterns prediction</a:t>
            </a:r>
            <a:endParaRPr lang="en-IN" sz="2400" dirty="0"/>
          </a:p>
          <a:p>
            <a:pPr lvl="1"/>
            <a:r>
              <a:rPr lang="en-US" sz="2400" dirty="0"/>
              <a:t>Manual process</a:t>
            </a:r>
            <a:endParaRPr lang="en-IN" sz="2400" dirty="0"/>
          </a:p>
          <a:p>
            <a:pPr lvl="1"/>
            <a:r>
              <a:rPr lang="en-US" sz="2400" dirty="0"/>
              <a:t>Previous results and experience considered</a:t>
            </a:r>
            <a:endParaRPr lang="en-IN" sz="2400" dirty="0"/>
          </a:p>
          <a:p>
            <a:pPr lvl="1"/>
            <a:r>
              <a:rPr lang="en-US" sz="2400" dirty="0"/>
              <a:t>Leads to wrong estimations.</a:t>
            </a:r>
            <a:endParaRPr lang="en-IN" sz="2400" dirty="0"/>
          </a:p>
          <a:p>
            <a:pPr lvl="1"/>
            <a:r>
              <a:rPr lang="en-US" sz="2400" dirty="0"/>
              <a:t>Loss to farmers</a:t>
            </a:r>
            <a:endParaRPr lang="en-IN" sz="2400" dirty="0"/>
          </a:p>
          <a:p>
            <a:pPr lvl="1"/>
            <a:r>
              <a:rPr lang="en-US" sz="2400" dirty="0"/>
              <a:t>Less crop yield</a:t>
            </a:r>
            <a:endParaRPr lang="en-IN" sz="2400" dirty="0"/>
          </a:p>
          <a:p>
            <a:pPr lvl="1"/>
            <a:r>
              <a:rPr lang="en-US" sz="2400" dirty="0"/>
              <a:t>No real time implementations done</a:t>
            </a:r>
            <a:endParaRPr lang="en-IN" sz="2400" dirty="0"/>
          </a:p>
          <a:p>
            <a:pPr algn="just"/>
            <a:endParaRPr lang="en-IN" sz="1800" dirty="0"/>
          </a:p>
        </p:txBody>
      </p:sp>
    </p:spTree>
    <p:extLst>
      <p:ext uri="{BB962C8B-B14F-4D97-AF65-F5344CB8AC3E}">
        <p14:creationId xmlns:p14="http://schemas.microsoft.com/office/powerpoint/2010/main" val="423199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OVERALL ARCHITECTURE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763" y="1034618"/>
            <a:ext cx="11702473" cy="5632882"/>
          </a:xfrm>
        </p:spPr>
      </p:pic>
    </p:spTree>
    <p:extLst>
      <p:ext uri="{BB962C8B-B14F-4D97-AF65-F5344CB8AC3E}">
        <p14:creationId xmlns:p14="http://schemas.microsoft.com/office/powerpoint/2010/main" val="74750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Users</a:t>
            </a:r>
          </a:p>
        </p:txBody>
      </p:sp>
      <p:sp>
        <p:nvSpPr>
          <p:cNvPr id="3" name="Content Placeholder 2"/>
          <p:cNvSpPr>
            <a:spLocks noGrp="1"/>
          </p:cNvSpPr>
          <p:nvPr>
            <p:ph idx="1"/>
          </p:nvPr>
        </p:nvSpPr>
        <p:spPr>
          <a:xfrm>
            <a:off x="378460" y="942340"/>
            <a:ext cx="11435080" cy="5524500"/>
          </a:xfrm>
        </p:spPr>
        <p:txBody>
          <a:bodyPr/>
          <a:lstStyle/>
          <a:p>
            <a:pPr marL="0" indent="0" algn="just">
              <a:buNone/>
            </a:pPr>
            <a:r>
              <a:rPr lang="en-US" sz="2400" b="1" dirty="0">
                <a:solidFill>
                  <a:schemeClr val="tx1"/>
                </a:solidFill>
              </a:rPr>
              <a:t>User Requirements</a:t>
            </a:r>
          </a:p>
          <a:p>
            <a:pPr marL="0" indent="0" algn="just">
              <a:buNone/>
            </a:pPr>
            <a:endParaRPr lang="en-US" sz="2400" b="1" dirty="0">
              <a:solidFill>
                <a:schemeClr val="tx1"/>
              </a:solidFill>
            </a:endParaRPr>
          </a:p>
          <a:p>
            <a:pPr marL="0" indent="0" algn="just">
              <a:buNone/>
            </a:pPr>
            <a:r>
              <a:rPr lang="en-US" sz="2400" b="1" dirty="0">
                <a:solidFill>
                  <a:schemeClr val="tx1"/>
                </a:solidFill>
              </a:rPr>
              <a:t>Administrator</a:t>
            </a:r>
          </a:p>
          <a:p>
            <a:pPr marL="0" indent="0" algn="just">
              <a:buNone/>
            </a:pPr>
            <a:r>
              <a:rPr lang="en-US" sz="2400" dirty="0">
                <a:solidFill>
                  <a:schemeClr val="tx1"/>
                </a:solidFill>
              </a:rPr>
              <a:t>Administrator is a person who maintains the entire application. System contains only one administrator.</a:t>
            </a:r>
          </a:p>
          <a:p>
            <a:pPr marL="0" indent="0" algn="just">
              <a:buNone/>
            </a:pPr>
            <a:endParaRPr lang="en-US" sz="2400" b="1" dirty="0">
              <a:solidFill>
                <a:schemeClr val="tx1"/>
              </a:solidFill>
            </a:endParaRPr>
          </a:p>
          <a:p>
            <a:pPr marL="0" indent="0" algn="just">
              <a:buNone/>
            </a:pPr>
            <a:r>
              <a:rPr lang="en-US" sz="2400" b="1" dirty="0">
                <a:solidFill>
                  <a:schemeClr val="tx1"/>
                </a:solidFill>
              </a:rPr>
              <a:t>Location In-charger/Staff</a:t>
            </a:r>
          </a:p>
          <a:p>
            <a:pPr marL="0" indent="0" algn="just">
              <a:buNone/>
            </a:pPr>
            <a:r>
              <a:rPr lang="en-US" sz="2400" dirty="0">
                <a:solidFill>
                  <a:schemeClr val="tx1"/>
                </a:solidFill>
              </a:rPr>
              <a:t>Staff is an actor who receives the services from the application. Staff is a person who is </a:t>
            </a:r>
            <a:r>
              <a:rPr lang="en-US" sz="2400" dirty="0" err="1">
                <a:solidFill>
                  <a:schemeClr val="tx1"/>
                </a:solidFill>
              </a:rPr>
              <a:t>incharge</a:t>
            </a:r>
            <a:r>
              <a:rPr lang="en-US" sz="2400" dirty="0">
                <a:solidFill>
                  <a:schemeClr val="tx1"/>
                </a:solidFill>
              </a:rPr>
              <a:t> of a particular location. Staffs created by the administrator.</a:t>
            </a:r>
          </a:p>
          <a:p>
            <a:pPr marL="0" indent="0" algn="just">
              <a:buNone/>
            </a:pPr>
            <a:endParaRPr lang="en-US" sz="2400" b="1" dirty="0">
              <a:solidFill>
                <a:schemeClr val="tx1"/>
              </a:solidFill>
            </a:endParaRPr>
          </a:p>
          <a:p>
            <a:pPr marL="0" indent="0" algn="just">
              <a:buNone/>
            </a:pPr>
            <a:r>
              <a:rPr lang="en-US" sz="2400" b="1" dirty="0">
                <a:solidFill>
                  <a:schemeClr val="tx1"/>
                </a:solidFill>
              </a:rPr>
              <a:t>Visitors/Farmers</a:t>
            </a:r>
          </a:p>
          <a:p>
            <a:pPr marL="0" indent="0" algn="just">
              <a:buNone/>
            </a:pPr>
            <a:r>
              <a:rPr lang="en-US" sz="2400" dirty="0">
                <a:solidFill>
                  <a:schemeClr val="tx1"/>
                </a:solidFill>
              </a:rPr>
              <a:t>Visitors are the users who can access the basic agriculture information.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System</a:t>
            </a:r>
          </a:p>
        </p:txBody>
      </p:sp>
      <p:sp>
        <p:nvSpPr>
          <p:cNvPr id="3" name="Content Placeholder 2"/>
          <p:cNvSpPr>
            <a:spLocks noGrp="1"/>
          </p:cNvSpPr>
          <p:nvPr>
            <p:ph idx="1"/>
          </p:nvPr>
        </p:nvSpPr>
        <p:spPr>
          <a:xfrm>
            <a:off x="378460" y="969234"/>
            <a:ext cx="11435080" cy="5524500"/>
          </a:xfrm>
        </p:spPr>
        <p:txBody>
          <a:bodyPr/>
          <a:lstStyle/>
          <a:p>
            <a:pPr algn="just">
              <a:buFont typeface="Arial" panose="020B0604020202020204" pitchFamily="34" charset="0"/>
              <a:buChar char="•"/>
            </a:pPr>
            <a:r>
              <a:rPr lang="en-US" sz="2400" dirty="0"/>
              <a:t>The main aim of proposed system is to build model with real time application for farmers and agricultural department</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The major objective is to find cropping patterns using ml algorithms</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We can collect the dataset either from online or offline</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Visual studio tool used to design impressive designs.</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We have GUI based software for sections like front end farmers input </a:t>
            </a:r>
            <a:r>
              <a:rPr lang="en-US" sz="2400" dirty="0" err="1"/>
              <a:t>details,GUI</a:t>
            </a:r>
            <a:r>
              <a:rPr lang="en-US" sz="2400" dirty="0"/>
              <a:t> for </a:t>
            </a:r>
            <a:r>
              <a:rPr lang="en-US" sz="2400" dirty="0" err="1"/>
              <a:t>Login,GUI</a:t>
            </a:r>
            <a:r>
              <a:rPr lang="en-US" sz="2400" dirty="0"/>
              <a:t> for show train dataset ,</a:t>
            </a:r>
            <a:r>
              <a:rPr lang="en-US" sz="2400" dirty="0" err="1"/>
              <a:t>model,algorithm,patterns,data</a:t>
            </a:r>
            <a:r>
              <a:rPr lang="en-US" sz="2400" dirty="0"/>
              <a:t> visualization </a:t>
            </a:r>
            <a:r>
              <a:rPr lang="en-US" sz="2400" dirty="0" err="1"/>
              <a:t>ect</a:t>
            </a:r>
            <a:r>
              <a:rPr lang="en-US" sz="2400" dirty="0"/>
              <a:t>..</a:t>
            </a:r>
          </a:p>
          <a:p>
            <a:pPr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799919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05BA-AFE8-4803-8A99-DAE693E824ED}"/>
              </a:ext>
            </a:extLst>
          </p:cNvPr>
          <p:cNvSpPr>
            <a:spLocks noGrp="1"/>
          </p:cNvSpPr>
          <p:nvPr>
            <p:ph type="title"/>
          </p:nvPr>
        </p:nvSpPr>
        <p:spPr/>
        <p:txBody>
          <a:bodyPr/>
          <a:lstStyle/>
          <a:p>
            <a:r>
              <a:rPr lang="en-US" dirty="0"/>
              <a:t>System Requirements</a:t>
            </a:r>
            <a:endParaRPr lang="en-IN" dirty="0"/>
          </a:p>
        </p:txBody>
      </p:sp>
      <p:sp>
        <p:nvSpPr>
          <p:cNvPr id="3" name="Content Placeholder 2">
            <a:extLst>
              <a:ext uri="{FF2B5EF4-FFF2-40B4-BE49-F238E27FC236}">
                <a16:creationId xmlns:a16="http://schemas.microsoft.com/office/drawing/2014/main" id="{FB75491F-44CF-47A8-B61F-126434C69446}"/>
              </a:ext>
            </a:extLst>
          </p:cNvPr>
          <p:cNvSpPr txBox="1">
            <a:spLocks/>
          </p:cNvSpPr>
          <p:nvPr/>
        </p:nvSpPr>
        <p:spPr>
          <a:xfrm>
            <a:off x="378460" y="1308847"/>
            <a:ext cx="4722458" cy="424135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400" dirty="0"/>
          </a:p>
        </p:txBody>
      </p:sp>
      <p:sp>
        <p:nvSpPr>
          <p:cNvPr id="4" name="Content Placeholder 2">
            <a:extLst>
              <a:ext uri="{FF2B5EF4-FFF2-40B4-BE49-F238E27FC236}">
                <a16:creationId xmlns:a16="http://schemas.microsoft.com/office/drawing/2014/main" id="{A037FFDD-A85A-4037-BA60-10ACB2BD5762}"/>
              </a:ext>
            </a:extLst>
          </p:cNvPr>
          <p:cNvSpPr txBox="1">
            <a:spLocks/>
          </p:cNvSpPr>
          <p:nvPr/>
        </p:nvSpPr>
        <p:spPr>
          <a:xfrm>
            <a:off x="530860" y="1094740"/>
            <a:ext cx="4722458" cy="464267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400" dirty="0"/>
          </a:p>
        </p:txBody>
      </p:sp>
      <p:sp>
        <p:nvSpPr>
          <p:cNvPr id="5" name="Content Placeholder 2">
            <a:extLst>
              <a:ext uri="{FF2B5EF4-FFF2-40B4-BE49-F238E27FC236}">
                <a16:creationId xmlns:a16="http://schemas.microsoft.com/office/drawing/2014/main" id="{F2842937-A148-462A-AEBB-504CFCA52E06}"/>
              </a:ext>
            </a:extLst>
          </p:cNvPr>
          <p:cNvSpPr txBox="1">
            <a:spLocks/>
          </p:cNvSpPr>
          <p:nvPr/>
        </p:nvSpPr>
        <p:spPr>
          <a:xfrm>
            <a:off x="530860" y="1461247"/>
            <a:ext cx="4722458" cy="424135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t>Hardware Requirements</a:t>
            </a:r>
          </a:p>
          <a:p>
            <a:pPr marL="0" indent="0" algn="just">
              <a:buNone/>
            </a:pPr>
            <a:endParaRPr lang="en-US" sz="2400" dirty="0"/>
          </a:p>
          <a:p>
            <a:pPr marL="457200" indent="-457200" algn="just">
              <a:buFont typeface="+mj-lt"/>
              <a:buAutoNum type="arabicPeriod"/>
            </a:pPr>
            <a:r>
              <a:rPr lang="en-US" sz="2400" dirty="0"/>
              <a:t>RAM – 4GB</a:t>
            </a:r>
          </a:p>
          <a:p>
            <a:pPr marL="457200" indent="-457200" algn="just">
              <a:buFont typeface="+mj-lt"/>
              <a:buAutoNum type="arabicPeriod"/>
            </a:pPr>
            <a:r>
              <a:rPr lang="en-US" sz="2400" dirty="0" err="1"/>
              <a:t>HardDisk</a:t>
            </a:r>
            <a:r>
              <a:rPr lang="en-US" sz="2400" dirty="0"/>
              <a:t> – 500 GB \ SSD 256</a:t>
            </a:r>
          </a:p>
          <a:p>
            <a:pPr marL="457200" indent="-457200" algn="just">
              <a:buFont typeface="+mj-lt"/>
              <a:buAutoNum type="arabicPeriod"/>
            </a:pPr>
            <a:r>
              <a:rPr lang="en-US" sz="2400" dirty="0"/>
              <a:t>Processor – oct core,i3,i5,i7</a:t>
            </a:r>
          </a:p>
          <a:p>
            <a:pPr marL="457200" indent="-457200" algn="just">
              <a:buFont typeface="+mj-lt"/>
              <a:buAutoNum type="arabicPeriod"/>
            </a:pPr>
            <a:r>
              <a:rPr lang="en-US" sz="2400" dirty="0"/>
              <a:t>Speed – 2g </a:t>
            </a:r>
            <a:r>
              <a:rPr lang="en-US" sz="2400" dirty="0" err="1"/>
              <a:t>hz</a:t>
            </a:r>
            <a:endParaRPr lang="en-US" sz="2400" dirty="0"/>
          </a:p>
        </p:txBody>
      </p:sp>
      <p:sp>
        <p:nvSpPr>
          <p:cNvPr id="7" name="Content Placeholder 2">
            <a:extLst>
              <a:ext uri="{FF2B5EF4-FFF2-40B4-BE49-F238E27FC236}">
                <a16:creationId xmlns:a16="http://schemas.microsoft.com/office/drawing/2014/main" id="{ED86B21F-425E-4D63-9139-C359FB804F74}"/>
              </a:ext>
            </a:extLst>
          </p:cNvPr>
          <p:cNvSpPr txBox="1">
            <a:spLocks/>
          </p:cNvSpPr>
          <p:nvPr/>
        </p:nvSpPr>
        <p:spPr>
          <a:xfrm>
            <a:off x="6938684" y="1461247"/>
            <a:ext cx="4722458" cy="4241352"/>
          </a:xfrm>
          <a:prstGeom prst="rect">
            <a:avLst/>
          </a:prstGeom>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400" dirty="0"/>
              <a:t>Software Requirements</a:t>
            </a:r>
          </a:p>
          <a:p>
            <a:pPr marL="0" indent="0" algn="just">
              <a:buNone/>
            </a:pPr>
            <a:endParaRPr lang="en-US" sz="2400" dirty="0"/>
          </a:p>
          <a:p>
            <a:pPr marL="457200" indent="-457200" algn="just">
              <a:buFont typeface="+mj-lt"/>
              <a:buAutoNum type="arabicPeriod"/>
            </a:pPr>
            <a:r>
              <a:rPr lang="en-US" sz="2400" dirty="0"/>
              <a:t>OS – Windows</a:t>
            </a:r>
          </a:p>
          <a:p>
            <a:pPr marL="457200" indent="-457200" algn="just">
              <a:buFont typeface="+mj-lt"/>
              <a:buAutoNum type="arabicPeriod"/>
            </a:pPr>
            <a:r>
              <a:rPr lang="en-US" sz="2400" dirty="0"/>
              <a:t>Browser– Google Chrome</a:t>
            </a:r>
          </a:p>
          <a:p>
            <a:pPr marL="0" indent="0" algn="just">
              <a:buNone/>
            </a:pPr>
            <a:r>
              <a:rPr lang="en-US" sz="2400" dirty="0"/>
              <a:t>      </a:t>
            </a:r>
            <a:r>
              <a:rPr lang="en-US" sz="2400" dirty="0" err="1"/>
              <a:t>FireFox</a:t>
            </a:r>
            <a:endParaRPr lang="en-US" sz="2400" dirty="0"/>
          </a:p>
          <a:p>
            <a:pPr marL="457200" indent="-457200" algn="just">
              <a:buAutoNum type="arabicPeriod" startAt="3"/>
            </a:pPr>
            <a:r>
              <a:rPr lang="en-US" sz="2400" dirty="0"/>
              <a:t>Front End – Visual Studio</a:t>
            </a:r>
          </a:p>
          <a:p>
            <a:pPr marL="457200" indent="-457200" algn="just">
              <a:buAutoNum type="arabicPeriod" startAt="3"/>
            </a:pPr>
            <a:r>
              <a:rPr lang="en-US" sz="2400" dirty="0"/>
              <a:t>Backend – SQL Server</a:t>
            </a:r>
          </a:p>
          <a:p>
            <a:pPr marL="457200" indent="-457200" algn="just">
              <a:buAutoNum type="arabicPeriod" startAt="3"/>
            </a:pPr>
            <a:r>
              <a:rPr lang="en-US" sz="2400" dirty="0"/>
              <a:t>Language – C#,C,C++</a:t>
            </a:r>
          </a:p>
          <a:p>
            <a:pPr marL="457200" indent="-457200" algn="just">
              <a:buAutoNum type="arabicPeriod" startAt="3"/>
            </a:pPr>
            <a:endParaRPr lang="en-US" sz="2400" dirty="0"/>
          </a:p>
          <a:p>
            <a:pPr marL="0" indent="0" algn="just">
              <a:buNone/>
            </a:pPr>
            <a:r>
              <a:rPr lang="en-US" sz="2400" dirty="0"/>
              <a:t>  </a:t>
            </a:r>
          </a:p>
          <a:p>
            <a:pPr marL="457200" indent="-457200" algn="just">
              <a:buFont typeface="+mj-lt"/>
              <a:buAutoNum type="arabicPeriod"/>
            </a:pPr>
            <a:endParaRPr lang="en-US" sz="2400" dirty="0"/>
          </a:p>
          <a:p>
            <a:pPr marL="457200" indent="-457200" algn="just">
              <a:buFont typeface="+mj-lt"/>
              <a:buAutoNum type="arabicPeriod"/>
            </a:pPr>
            <a:endParaRPr lang="en-US" sz="2400" dirty="0"/>
          </a:p>
        </p:txBody>
      </p:sp>
    </p:spTree>
    <p:extLst>
      <p:ext uri="{BB962C8B-B14F-4D97-AF65-F5344CB8AC3E}">
        <p14:creationId xmlns:p14="http://schemas.microsoft.com/office/powerpoint/2010/main" val="56940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METHODOLOGY</a:t>
            </a:r>
          </a:p>
        </p:txBody>
      </p:sp>
      <p:sp>
        <p:nvSpPr>
          <p:cNvPr id="3" name="Content Placeholder 2"/>
          <p:cNvSpPr>
            <a:spLocks noGrp="1"/>
          </p:cNvSpPr>
          <p:nvPr>
            <p:ph idx="1"/>
          </p:nvPr>
        </p:nvSpPr>
        <p:spPr/>
        <p:txBody>
          <a:bodyPr/>
          <a:lstStyle/>
          <a:p>
            <a:pPr marL="0" indent="0" algn="just">
              <a:buNone/>
            </a:pPr>
            <a:r>
              <a:rPr lang="en-US" sz="2400" b="1" dirty="0"/>
              <a:t>Unsupervised Machine Learning</a:t>
            </a:r>
            <a:endParaRPr lang="en-IN" sz="2400" dirty="0"/>
          </a:p>
          <a:p>
            <a:pPr marL="0" indent="0" algn="just">
              <a:buNone/>
            </a:pPr>
            <a:r>
              <a:rPr lang="en-US" sz="2400" dirty="0"/>
              <a:t>Association (or relation) is probably the better known and most familiar and straightforward data science technique. Here, we make a simple correlation between two or more items, often of the same type to identify patterns. </a:t>
            </a:r>
            <a:endParaRPr lang="en-IN" sz="2400" dirty="0"/>
          </a:p>
          <a:p>
            <a:pPr algn="just"/>
            <a:endParaRPr lang="en-US" sz="2400" i="1" dirty="0"/>
          </a:p>
          <a:p>
            <a:pPr algn="just"/>
            <a:r>
              <a:rPr lang="en-US" sz="2400" i="1" dirty="0"/>
              <a:t>For example</a:t>
            </a:r>
            <a:r>
              <a:rPr lang="en-US" sz="2400" dirty="0"/>
              <a:t>, Market-basket analysis, where we track people's buying habits, we might identify that a customer always buys cream when they buy strawberries, and therefore suggest that the next time that they buy strawberries they might also want to buy cream.</a:t>
            </a:r>
            <a:endParaRPr lang="en-IN" sz="2400" dirty="0"/>
          </a:p>
          <a:p>
            <a:pPr marL="0" indent="0" algn="just">
              <a:buNone/>
            </a:pPr>
            <a:endParaRPr lang="en-US" sz="2400" dirty="0"/>
          </a:p>
          <a:p>
            <a:pPr marL="0" indent="0" algn="just">
              <a:buNone/>
            </a:pPr>
            <a:r>
              <a:rPr lang="en-US" sz="2400" dirty="0"/>
              <a:t>In our project Association Learning Algorithm “</a:t>
            </a:r>
            <a:r>
              <a:rPr lang="en-US" sz="2400" i="1" dirty="0" err="1"/>
              <a:t>Apriori</a:t>
            </a:r>
            <a:r>
              <a:rPr lang="en-US" sz="2400" i="1" dirty="0"/>
              <a:t> Algorithm / </a:t>
            </a:r>
            <a:r>
              <a:rPr lang="en-US" sz="2400" i="1" dirty="0" err="1"/>
              <a:t>Eclat</a:t>
            </a:r>
            <a:r>
              <a:rPr lang="en-US" sz="2400" i="1" dirty="0"/>
              <a:t> Algorithm</a:t>
            </a:r>
            <a:r>
              <a:rPr lang="en-US" sz="2400" dirty="0"/>
              <a:t>” is used to predict using the agriculture data-set.</a:t>
            </a:r>
            <a:endParaRPr lang="en-I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METHODOLOGY</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5671" y="987125"/>
            <a:ext cx="10885055" cy="5870875"/>
          </a:xfrm>
        </p:spPr>
      </p:pic>
    </p:spTree>
    <p:extLst>
      <p:ext uri="{BB962C8B-B14F-4D97-AF65-F5344CB8AC3E}">
        <p14:creationId xmlns:p14="http://schemas.microsoft.com/office/powerpoint/2010/main" val="59151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METHODOLOGY</a:t>
            </a:r>
          </a:p>
        </p:txBody>
      </p:sp>
      <p:sp>
        <p:nvSpPr>
          <p:cNvPr id="3" name="Content Placeholder 2"/>
          <p:cNvSpPr>
            <a:spLocks noGrp="1"/>
          </p:cNvSpPr>
          <p:nvPr>
            <p:ph idx="1"/>
          </p:nvPr>
        </p:nvSpPr>
        <p:spPr>
          <a:xfrm>
            <a:off x="609600" y="1174750"/>
            <a:ext cx="10972800" cy="5216218"/>
          </a:xfrm>
        </p:spPr>
        <p:txBody>
          <a:bodyPr/>
          <a:lstStyle/>
          <a:p>
            <a:pPr marL="179705" algn="just">
              <a:lnSpc>
                <a:spcPct val="150000"/>
              </a:lnSpc>
            </a:pPr>
            <a:r>
              <a:rPr lang="en-US" sz="2800" b="1" dirty="0">
                <a:latin typeface="Times New Roman" panose="02020603050405020304" pitchFamily="18" charset="0"/>
                <a:ea typeface="Times New Roman" panose="02020603050405020304" pitchFamily="18" charset="0"/>
              </a:rPr>
              <a:t>Step 1: </a:t>
            </a:r>
            <a:r>
              <a:rPr lang="en-US" sz="2800" dirty="0">
                <a:latin typeface="Times New Roman" panose="02020603050405020304" pitchFamily="18" charset="0"/>
                <a:ea typeface="Times New Roman" panose="02020603050405020304" pitchFamily="18" charset="0"/>
              </a:rPr>
              <a:t>Raw data and Weather Statistics</a:t>
            </a:r>
            <a:endParaRPr lang="en-IN" sz="2800" dirty="0">
              <a:latin typeface="Times New Roman" panose="02020603050405020304" pitchFamily="18" charset="0"/>
              <a:ea typeface="Times New Roman" panose="02020603050405020304" pitchFamily="18" charset="0"/>
            </a:endParaRPr>
          </a:p>
          <a:p>
            <a:pPr marL="179705" algn="just">
              <a:lnSpc>
                <a:spcPct val="150000"/>
              </a:lnSpc>
            </a:pPr>
            <a:r>
              <a:rPr lang="en-US" sz="2800" b="1" dirty="0">
                <a:latin typeface="Times New Roman" panose="02020603050405020304" pitchFamily="18" charset="0"/>
                <a:ea typeface="Times New Roman" panose="02020603050405020304" pitchFamily="18" charset="0"/>
              </a:rPr>
              <a:t> Step 2: </a:t>
            </a:r>
            <a:r>
              <a:rPr lang="en-US" sz="2800" dirty="0">
                <a:latin typeface="Times New Roman" panose="02020603050405020304" pitchFamily="18" charset="0"/>
                <a:ea typeface="Times New Roman" panose="02020603050405020304" pitchFamily="18" charset="0"/>
              </a:rPr>
              <a:t>Extract and Segment Data (Data Preprocessing)</a:t>
            </a:r>
            <a:endParaRPr lang="en-IN" sz="2800" dirty="0">
              <a:latin typeface="Times New Roman" panose="02020603050405020304" pitchFamily="18" charset="0"/>
              <a:ea typeface="Times New Roman" panose="02020603050405020304" pitchFamily="18" charset="0"/>
            </a:endParaRPr>
          </a:p>
          <a:p>
            <a:pPr marL="179705" algn="just">
              <a:lnSpc>
                <a:spcPct val="150000"/>
              </a:lnSpc>
            </a:pPr>
            <a:r>
              <a:rPr lang="en-US" sz="2800" b="1" dirty="0">
                <a:latin typeface="Times New Roman" panose="02020603050405020304" pitchFamily="18" charset="0"/>
                <a:ea typeface="Times New Roman" panose="02020603050405020304" pitchFamily="18" charset="0"/>
              </a:rPr>
              <a:t>Step 3: </a:t>
            </a:r>
            <a:r>
              <a:rPr lang="en-US" sz="2800" dirty="0">
                <a:latin typeface="Times New Roman" panose="02020603050405020304" pitchFamily="18" charset="0"/>
                <a:ea typeface="Times New Roman" panose="02020603050405020304" pitchFamily="18" charset="0"/>
              </a:rPr>
              <a:t>Train Data</a:t>
            </a:r>
            <a:endParaRPr lang="en-IN" sz="2800" dirty="0">
              <a:latin typeface="Times New Roman" panose="02020603050405020304" pitchFamily="18" charset="0"/>
              <a:ea typeface="Times New Roman" panose="02020603050405020304" pitchFamily="18" charset="0"/>
            </a:endParaRPr>
          </a:p>
          <a:p>
            <a:pPr marL="179705" algn="just">
              <a:lnSpc>
                <a:spcPct val="150000"/>
              </a:lnSpc>
            </a:pPr>
            <a:r>
              <a:rPr lang="en-US" sz="2800" b="1" dirty="0">
                <a:latin typeface="Times New Roman" panose="02020603050405020304" pitchFamily="18" charset="0"/>
                <a:ea typeface="Times New Roman" panose="02020603050405020304" pitchFamily="18" charset="0"/>
              </a:rPr>
              <a:t>Step 4: </a:t>
            </a:r>
            <a:r>
              <a:rPr lang="en-US" sz="2800" dirty="0">
                <a:latin typeface="Times New Roman" panose="02020603050405020304" pitchFamily="18" charset="0"/>
                <a:ea typeface="Times New Roman" panose="02020603050405020304" pitchFamily="18" charset="0"/>
              </a:rPr>
              <a:t>Unsupervised Learning Algorithms</a:t>
            </a:r>
            <a:endParaRPr lang="en-IN" sz="2800" dirty="0">
              <a:solidFill>
                <a:srgbClr val="333333"/>
              </a:solidFill>
              <a:latin typeface="Times New Roman" panose="02020603050405020304" pitchFamily="18" charset="0"/>
              <a:ea typeface="Arial Unicode MS"/>
            </a:endParaRPr>
          </a:p>
          <a:p>
            <a:pPr marL="179705" algn="just">
              <a:lnSpc>
                <a:spcPct val="150000"/>
              </a:lnSpc>
            </a:pPr>
            <a:r>
              <a:rPr lang="en-US" sz="2800" b="1" dirty="0">
                <a:latin typeface="Times New Roman" panose="02020603050405020304" pitchFamily="18" charset="0"/>
                <a:ea typeface="Times New Roman" panose="02020603050405020304" pitchFamily="18" charset="0"/>
              </a:rPr>
              <a:t>Step 5: </a:t>
            </a:r>
            <a:r>
              <a:rPr lang="en-US" sz="2800" dirty="0">
                <a:latin typeface="Times New Roman" panose="02020603050405020304" pitchFamily="18" charset="0"/>
                <a:ea typeface="Times New Roman" panose="02020603050405020304" pitchFamily="18" charset="0"/>
              </a:rPr>
              <a:t>Cropping Patterns</a:t>
            </a:r>
            <a:endParaRPr lang="en-IN" sz="2800" dirty="0">
              <a:latin typeface="Times New Roman" panose="02020603050405020304" pitchFamily="18" charset="0"/>
              <a:ea typeface="Times New Roman" panose="02020603050405020304" pitchFamily="18" charset="0"/>
            </a:endParaRPr>
          </a:p>
          <a:p>
            <a:pPr marL="179705" algn="just">
              <a:lnSpc>
                <a:spcPct val="150000"/>
              </a:lnSpc>
            </a:pPr>
            <a:r>
              <a:rPr lang="en-US" sz="2800" b="1" dirty="0">
                <a:latin typeface="Times New Roman" panose="02020603050405020304" pitchFamily="18" charset="0"/>
                <a:ea typeface="Times New Roman" panose="02020603050405020304" pitchFamily="18" charset="0"/>
              </a:rPr>
              <a:t>Step 6: </a:t>
            </a:r>
            <a:r>
              <a:rPr lang="en-US" sz="2800" dirty="0">
                <a:latin typeface="Times New Roman" panose="02020603050405020304" pitchFamily="18" charset="0"/>
                <a:ea typeface="Times New Roman" panose="02020603050405020304" pitchFamily="18" charset="0"/>
              </a:rPr>
              <a:t>Location and Year Based </a:t>
            </a:r>
            <a:endParaRPr lang="en-IN" sz="2800" dirty="0">
              <a:latin typeface="Times New Roman" panose="02020603050405020304" pitchFamily="18" charset="0"/>
              <a:ea typeface="Times New Roman" panose="02020603050405020304" pitchFamily="18" charset="0"/>
            </a:endParaRPr>
          </a:p>
          <a:p>
            <a:pPr marL="179705" algn="just">
              <a:lnSpc>
                <a:spcPct val="150000"/>
              </a:lnSpc>
            </a:pPr>
            <a:r>
              <a:rPr lang="en-US" sz="2800" b="1" dirty="0">
                <a:latin typeface="Times New Roman" panose="02020603050405020304" pitchFamily="18" charset="0"/>
                <a:ea typeface="Times New Roman" panose="02020603050405020304" pitchFamily="18" charset="0"/>
              </a:rPr>
              <a:t>Step 7: </a:t>
            </a:r>
            <a:r>
              <a:rPr lang="en-US" sz="2800" dirty="0">
                <a:latin typeface="Times New Roman" panose="02020603050405020304" pitchFamily="18" charset="0"/>
                <a:ea typeface="Times New Roman" panose="02020603050405020304" pitchFamily="18" charset="0"/>
              </a:rPr>
              <a:t>Visual Representation</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1231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PROPOSED PLAN OF ACTION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599" y="1113257"/>
            <a:ext cx="11237469" cy="525983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100"/>
            <a:ext cx="10972800" cy="582613"/>
          </a:xfrm>
        </p:spPr>
        <p:txBody>
          <a:bodyPr/>
          <a:lstStyle/>
          <a:p>
            <a:r>
              <a:rPr lang="en-US" b="1" dirty="0"/>
              <a:t>EXPECTED OUTCOME</a:t>
            </a:r>
          </a:p>
        </p:txBody>
      </p:sp>
      <p:sp>
        <p:nvSpPr>
          <p:cNvPr id="3" name="Content Placeholder 2"/>
          <p:cNvSpPr>
            <a:spLocks noGrp="1"/>
          </p:cNvSpPr>
          <p:nvPr>
            <p:ph sz="half" idx="1"/>
          </p:nvPr>
        </p:nvSpPr>
        <p:spPr>
          <a:xfrm>
            <a:off x="609600" y="1174750"/>
            <a:ext cx="10972800" cy="4902777"/>
          </a:xfrm>
        </p:spPr>
        <p:txBody>
          <a:bodyPr/>
          <a:lstStyle/>
          <a:p>
            <a:pPr marL="0" indent="0">
              <a:buNone/>
            </a:pPr>
            <a:r>
              <a:rPr lang="en-US" sz="1600" b="1" dirty="0"/>
              <a:t>Agriculture Cropping Patterns Prediction System:</a:t>
            </a:r>
          </a:p>
          <a:p>
            <a:endParaRPr lang="en-IN" sz="1600" dirty="0"/>
          </a:p>
          <a:p>
            <a:pPr marL="0" indent="0" algn="just">
              <a:buNone/>
            </a:pPr>
            <a:r>
              <a:rPr lang="en-US" sz="2000" dirty="0"/>
              <a:t>It is crucial for the farmers to know what all different types of crops can be cultivated in his/her land so as to get good crop quality and yield. As current system is the manual system which needs more time, experience and proper judgements which may lead to less crop yield and loss to farmers. There are important relationship between different types of crops so as to get better crop yields. As we do not have the proper system to find the cropping patters, we require a automation for cropping patterns prediction to help farmers to grow better crops types for better yield and profits. System helps farmers to grow right crop on right time. System will suggests the farmers the priority based crops to grow to get proper yield and profits.</a:t>
            </a:r>
            <a:endParaRPr lang="en-IN" sz="2000" dirty="0"/>
          </a:p>
          <a:p>
            <a:pPr marL="0" indent="0" algn="just">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a:t>AGENDA</a:t>
            </a:r>
          </a:p>
        </p:txBody>
      </p:sp>
      <p:sp>
        <p:nvSpPr>
          <p:cNvPr id="7" name="Content Placeholder 6"/>
          <p:cNvSpPr>
            <a:spLocks noGrp="1"/>
          </p:cNvSpPr>
          <p:nvPr>
            <p:ph idx="1"/>
          </p:nvPr>
        </p:nvSpPr>
        <p:spPr>
          <a:xfrm>
            <a:off x="609600" y="969010"/>
            <a:ext cx="10972800" cy="5560695"/>
          </a:xfrm>
        </p:spPr>
        <p:txBody>
          <a:bodyPr/>
          <a:lstStyle/>
          <a:p>
            <a:r>
              <a:rPr lang="en-US" sz="2800" dirty="0"/>
              <a:t>Introduction</a:t>
            </a:r>
          </a:p>
          <a:p>
            <a:r>
              <a:rPr lang="en-US" sz="2800" dirty="0"/>
              <a:t>Literature survey</a:t>
            </a:r>
          </a:p>
          <a:p>
            <a:r>
              <a:rPr lang="en-US" sz="2800" dirty="0"/>
              <a:t>Overall architecture</a:t>
            </a:r>
          </a:p>
          <a:p>
            <a:r>
              <a:rPr lang="en-US" sz="2800" dirty="0"/>
              <a:t>Proposed methodology</a:t>
            </a:r>
          </a:p>
          <a:p>
            <a:r>
              <a:rPr lang="en-US" sz="2800" dirty="0"/>
              <a:t>Proposed plan of action</a:t>
            </a:r>
          </a:p>
          <a:p>
            <a:r>
              <a:rPr lang="en-US" sz="2800" dirty="0"/>
              <a:t>Expected outcome</a:t>
            </a:r>
          </a:p>
          <a:p>
            <a:r>
              <a:rPr lang="en-US" sz="2800" dirty="0"/>
              <a:t>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5100"/>
            <a:ext cx="10972800" cy="582613"/>
          </a:xfrm>
        </p:spPr>
        <p:txBody>
          <a:bodyPr/>
          <a:lstStyle/>
          <a:p>
            <a:r>
              <a:rPr lang="en-US" b="1" dirty="0"/>
              <a:t>REFERENCES</a:t>
            </a:r>
          </a:p>
        </p:txBody>
      </p:sp>
      <p:sp>
        <p:nvSpPr>
          <p:cNvPr id="3" name="Content Placeholder 2"/>
          <p:cNvSpPr>
            <a:spLocks noGrp="1"/>
          </p:cNvSpPr>
          <p:nvPr>
            <p:ph sz="half" idx="1"/>
          </p:nvPr>
        </p:nvSpPr>
        <p:spPr>
          <a:xfrm>
            <a:off x="609600" y="1174750"/>
            <a:ext cx="10972800" cy="4902777"/>
          </a:xfrm>
        </p:spPr>
        <p:txBody>
          <a:bodyPr/>
          <a:lstStyle/>
          <a:p>
            <a:pPr marL="0" indent="0">
              <a:buNone/>
            </a:pPr>
            <a:r>
              <a:rPr lang="en-US" sz="1600" dirty="0"/>
              <a:t>[1] </a:t>
            </a:r>
            <a:r>
              <a:rPr lang="en-US" sz="1600" dirty="0" err="1"/>
              <a:t>Subhash</a:t>
            </a:r>
            <a:r>
              <a:rPr lang="en-US" sz="1600" dirty="0"/>
              <a:t> K., “ SWOT analysis of the Pune district - 12th five year plan (2012-13 to 2016-2017)” , Central Assistance Scheme - </a:t>
            </a:r>
            <a:r>
              <a:rPr lang="en-US" sz="1600" dirty="0" err="1"/>
              <a:t>Rashtriya</a:t>
            </a:r>
            <a:r>
              <a:rPr lang="en-US" sz="1600" dirty="0"/>
              <a:t> </a:t>
            </a:r>
            <a:r>
              <a:rPr lang="en-US" sz="1600" dirty="0" err="1"/>
              <a:t>Krishi</a:t>
            </a:r>
            <a:r>
              <a:rPr lang="en-US" sz="1600" dirty="0"/>
              <a:t> </a:t>
            </a:r>
            <a:r>
              <a:rPr lang="en-US" sz="1600" dirty="0" err="1"/>
              <a:t>Vikas</a:t>
            </a:r>
            <a:r>
              <a:rPr lang="en-US" sz="1600" dirty="0"/>
              <a:t> </a:t>
            </a:r>
            <a:r>
              <a:rPr lang="en-US" sz="1600" dirty="0" err="1"/>
              <a:t>Yojna</a:t>
            </a:r>
            <a:r>
              <a:rPr lang="en-US" sz="1600" dirty="0"/>
              <a:t> (RKVY), 1-171, 2018 report  [online] http://krishi.maharashtra. gov.in/Site/Upload/Pdf/pune_cdap.pdf (Accessed 1 May 2019)</a:t>
            </a:r>
          </a:p>
          <a:p>
            <a:pPr marL="0" indent="0">
              <a:buNone/>
            </a:pPr>
            <a:endParaRPr lang="en-IN" sz="1600" dirty="0"/>
          </a:p>
          <a:p>
            <a:pPr marL="0" indent="0">
              <a:buNone/>
            </a:pPr>
            <a:r>
              <a:rPr lang="en-US" sz="1600" dirty="0"/>
              <a:t>[2] </a:t>
            </a:r>
            <a:r>
              <a:rPr lang="en-US" sz="1600" dirty="0" err="1"/>
              <a:t>Surajit</a:t>
            </a:r>
            <a:r>
              <a:rPr lang="en-US" sz="1600" dirty="0"/>
              <a:t> </a:t>
            </a:r>
            <a:r>
              <a:rPr lang="en-US" sz="1600" dirty="0" err="1"/>
              <a:t>Bera</a:t>
            </a:r>
            <a:r>
              <a:rPr lang="en-US" sz="1600" dirty="0"/>
              <a:t> et. </a:t>
            </a:r>
            <a:r>
              <a:rPr lang="en-US" sz="1600" dirty="0" err="1"/>
              <a:t>al.,“Land</a:t>
            </a:r>
            <a:r>
              <a:rPr lang="en-US" sz="1600" dirty="0"/>
              <a:t> Suitability Analysis for Agricultural Crop using Remote Sensing and GIS - A Case Study of </a:t>
            </a:r>
            <a:r>
              <a:rPr lang="en-US" sz="1600" dirty="0" err="1"/>
              <a:t>Purulia</a:t>
            </a:r>
            <a:r>
              <a:rPr lang="en-US" sz="1600" dirty="0"/>
              <a:t> District” . IJSRD - International Journal for Scientific Research &amp; Development, vol. 5(06), pp.999-1024, 2017</a:t>
            </a:r>
          </a:p>
          <a:p>
            <a:pPr marL="0" indent="0">
              <a:buNone/>
            </a:pPr>
            <a:endParaRPr lang="en-IN" sz="1600" dirty="0"/>
          </a:p>
          <a:p>
            <a:pPr marL="0" indent="0">
              <a:buNone/>
            </a:pPr>
            <a:r>
              <a:rPr lang="en-US" sz="1600" dirty="0"/>
              <a:t>[3] </a:t>
            </a:r>
            <a:r>
              <a:rPr lang="en-US" sz="1600" dirty="0" err="1"/>
              <a:t>Puntsag</a:t>
            </a:r>
            <a:r>
              <a:rPr lang="en-US" sz="1600" dirty="0"/>
              <a:t> G ,” Land suitability analysis for urban and agricultural land using GIS: Case study in </a:t>
            </a:r>
            <a:r>
              <a:rPr lang="en-US" sz="1600" dirty="0" err="1"/>
              <a:t>Hvita</a:t>
            </a:r>
            <a:r>
              <a:rPr lang="en-US" sz="1600" dirty="0"/>
              <a:t> to </a:t>
            </a:r>
            <a:r>
              <a:rPr lang="en-US" sz="1600" dirty="0" err="1"/>
              <a:t>Hvita</a:t>
            </a:r>
            <a:r>
              <a:rPr lang="en-US" sz="1600" dirty="0"/>
              <a:t>, Iceland” . United Nations University Land Restoration Training </a:t>
            </a:r>
            <a:r>
              <a:rPr lang="en-US" sz="1600" dirty="0" err="1"/>
              <a:t>Programme</a:t>
            </a:r>
            <a:r>
              <a:rPr lang="en-US" sz="1600" dirty="0"/>
              <a:t>, 2014 </a:t>
            </a:r>
            <a:r>
              <a:rPr lang="en-US" sz="1600" dirty="0">
                <a:hlinkClick r:id="rId2"/>
              </a:rPr>
              <a:t>http://www.unulrt.is/static/fellows/document/Puntsag2014.pdf</a:t>
            </a:r>
            <a:endParaRPr lang="en-US" sz="1600" dirty="0"/>
          </a:p>
          <a:p>
            <a:pPr marL="0" indent="0">
              <a:buNone/>
            </a:pPr>
            <a:endParaRPr lang="en-IN" sz="1600" dirty="0"/>
          </a:p>
          <a:p>
            <a:pPr marL="0" indent="0">
              <a:buNone/>
            </a:pPr>
            <a:r>
              <a:rPr lang="en-US" sz="1600" dirty="0"/>
              <a:t>[4] Prakash T.N., “ Land Suitability Analysis for Agricultural Crops: A Fuzzy </a:t>
            </a:r>
            <a:r>
              <a:rPr lang="en-US" sz="1600" dirty="0" err="1"/>
              <a:t>Multicriteria</a:t>
            </a:r>
            <a:r>
              <a:rPr lang="en-US" sz="1600" dirty="0"/>
              <a:t> Decision Making Approach” , 2019 [Thesis] (Last accessed 15 September 2019)</a:t>
            </a:r>
          </a:p>
          <a:p>
            <a:pPr marL="0" indent="0">
              <a:buNone/>
            </a:pPr>
            <a:endParaRPr lang="en-IN" sz="1600" dirty="0"/>
          </a:p>
          <a:p>
            <a:pPr marL="0" indent="0">
              <a:buNone/>
            </a:pPr>
            <a:r>
              <a:rPr lang="en-US" sz="1600" dirty="0"/>
              <a:t>[5] R. N. </a:t>
            </a:r>
            <a:r>
              <a:rPr lang="en-US" sz="1600" dirty="0" err="1"/>
              <a:t>Bhimanpallewar</a:t>
            </a:r>
            <a:r>
              <a:rPr lang="en-US" sz="1600" dirty="0"/>
              <a:t>, M. R. </a:t>
            </a:r>
            <a:r>
              <a:rPr lang="en-US" sz="1600" dirty="0" err="1"/>
              <a:t>Narasinagrao</a:t>
            </a:r>
            <a:r>
              <a:rPr lang="en-US" sz="1600" dirty="0"/>
              <a:t>, “ A Survey of Automated Advisory Systems in,” Int. J. Adv. Res. </a:t>
            </a:r>
            <a:r>
              <a:rPr lang="en-US" sz="1600" dirty="0" err="1"/>
              <a:t>Electr.Electron</a:t>
            </a:r>
            <a:r>
              <a:rPr lang="en-US" sz="1600" dirty="0"/>
              <a:t>. </a:t>
            </a:r>
            <a:r>
              <a:rPr lang="en-US" sz="1600" dirty="0" err="1"/>
              <a:t>Instrum</a:t>
            </a:r>
            <a:r>
              <a:rPr lang="en-US" sz="1600" dirty="0"/>
              <a:t>. Eng., vol. 4, no. 2, pp. 1022-1030, 2015</a:t>
            </a:r>
            <a:endParaRPr lang="en-IN" sz="1600" dirty="0"/>
          </a:p>
          <a:p>
            <a:pPr marL="0" indent="0" algn="just">
              <a:buNone/>
            </a:pPr>
            <a:endParaRPr lang="en-US" sz="1600" dirty="0"/>
          </a:p>
        </p:txBody>
      </p:sp>
    </p:spTree>
    <p:extLst>
      <p:ext uri="{BB962C8B-B14F-4D97-AF65-F5344CB8AC3E}">
        <p14:creationId xmlns:p14="http://schemas.microsoft.com/office/powerpoint/2010/main" val="159085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183"/>
            <a:ext cx="10972800" cy="1143000"/>
          </a:xfrm>
        </p:spPr>
        <p:txBody>
          <a:bodyPr/>
          <a:lstStyle/>
          <a:p>
            <a:pPr algn="ctr"/>
            <a:r>
              <a:rPr lang="en-US" sz="4800" b="1" dirty="0">
                <a:solidFill>
                  <a:srgbClr val="FF0000"/>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sz="half" idx="1"/>
          </p:nvPr>
        </p:nvSpPr>
        <p:spPr>
          <a:xfrm>
            <a:off x="609599" y="1174750"/>
            <a:ext cx="11055927" cy="4948959"/>
          </a:xfrm>
        </p:spPr>
        <p:txBody>
          <a:bodyPr/>
          <a:lstStyle/>
          <a:p>
            <a:pPr algn="just"/>
            <a:r>
              <a:rPr lang="en-US" sz="2000" dirty="0"/>
              <a:t>It is crucial for the farmers to know what all different types of crops can be cultivated in his/her land so as to get good crop quality and yield. </a:t>
            </a:r>
          </a:p>
          <a:p>
            <a:pPr algn="just"/>
            <a:endParaRPr lang="en-US" sz="2000" dirty="0"/>
          </a:p>
          <a:p>
            <a:pPr algn="just"/>
            <a:r>
              <a:rPr lang="en-US" sz="2000" dirty="0"/>
              <a:t>As current system is the manual system which needs more time, experience and proper judgements which may lead to less crop yield and loss to farmers. </a:t>
            </a:r>
          </a:p>
          <a:p>
            <a:pPr algn="just"/>
            <a:endParaRPr lang="en-US" sz="2000" dirty="0"/>
          </a:p>
          <a:p>
            <a:pPr algn="just"/>
            <a:r>
              <a:rPr lang="en-US" sz="2000" dirty="0"/>
              <a:t>There are important relationship between different types of crops so as to get better crop yields. As we do not have the proper system to find the cropping patters, we require a automation for cropping patterns prediction to help farmers to grow better crops types for better yield and profits.</a:t>
            </a:r>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sz="half" idx="1"/>
          </p:nvPr>
        </p:nvSpPr>
        <p:spPr>
          <a:xfrm>
            <a:off x="609599" y="1174750"/>
            <a:ext cx="11055927" cy="4948959"/>
          </a:xfrm>
        </p:spPr>
        <p:txBody>
          <a:bodyPr/>
          <a:lstStyle/>
          <a:p>
            <a:pPr lvl="0"/>
            <a:r>
              <a:rPr lang="en-US" sz="2000" dirty="0"/>
              <a:t>Different types of Crops.</a:t>
            </a:r>
          </a:p>
          <a:p>
            <a:pPr lvl="0"/>
            <a:endParaRPr lang="en-IN" sz="2000" dirty="0"/>
          </a:p>
          <a:p>
            <a:pPr lvl="0"/>
            <a:r>
              <a:rPr lang="en-US" sz="2000" dirty="0"/>
              <a:t>Farmers Problems.</a:t>
            </a:r>
          </a:p>
          <a:p>
            <a:pPr lvl="0"/>
            <a:endParaRPr lang="en-IN" sz="2000" dirty="0"/>
          </a:p>
          <a:p>
            <a:pPr lvl="0"/>
            <a:r>
              <a:rPr lang="en-US" sz="2000" dirty="0"/>
              <a:t>Cropping Patterns.</a:t>
            </a:r>
          </a:p>
          <a:p>
            <a:pPr lvl="0"/>
            <a:endParaRPr lang="en-IN" sz="2000" dirty="0"/>
          </a:p>
          <a:p>
            <a:pPr lvl="0"/>
            <a:r>
              <a:rPr lang="en-US" sz="2000" dirty="0"/>
              <a:t>Agricultural Factors for Crop </a:t>
            </a:r>
          </a:p>
          <a:p>
            <a:pPr marL="0" lvl="0" indent="0">
              <a:buNone/>
            </a:pPr>
            <a:r>
              <a:rPr lang="en-US" sz="2000" dirty="0"/>
              <a:t>     Cultivation</a:t>
            </a:r>
          </a:p>
          <a:p>
            <a:pPr lvl="0"/>
            <a:endParaRPr lang="en-US" sz="2000" dirty="0"/>
          </a:p>
          <a:p>
            <a:pPr lvl="0"/>
            <a:r>
              <a:rPr lang="en-US" sz="2000" dirty="0"/>
              <a:t>Solutions for Farmers Problems.</a:t>
            </a:r>
            <a:endParaRPr lang="en-IN" sz="2000" dirty="0"/>
          </a:p>
        </p:txBody>
      </p:sp>
      <p:pic>
        <p:nvPicPr>
          <p:cNvPr id="4" name="Picture 3" descr="C:\Users\DELL\Desktop\cropping-pattern-in-india.jpg"/>
          <p:cNvPicPr/>
          <p:nvPr/>
        </p:nvPicPr>
        <p:blipFill>
          <a:blip r:embed="rId2">
            <a:extLst>
              <a:ext uri="{28A0092B-C50C-407E-A947-70E740481C1C}">
                <a14:useLocalDpi xmlns:a14="http://schemas.microsoft.com/office/drawing/2010/main" val="0"/>
              </a:ext>
            </a:extLst>
          </a:blip>
          <a:srcRect/>
          <a:stretch>
            <a:fillRect/>
          </a:stretch>
        </p:blipFill>
        <p:spPr bwMode="auto">
          <a:xfrm>
            <a:off x="5285826" y="858981"/>
            <a:ext cx="5942965" cy="4361584"/>
          </a:xfrm>
          <a:prstGeom prst="rect">
            <a:avLst/>
          </a:prstGeom>
          <a:noFill/>
          <a:ln>
            <a:noFill/>
          </a:ln>
        </p:spPr>
      </p:pic>
    </p:spTree>
    <p:extLst>
      <p:ext uri="{BB962C8B-B14F-4D97-AF65-F5344CB8AC3E}">
        <p14:creationId xmlns:p14="http://schemas.microsoft.com/office/powerpoint/2010/main" val="3142958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sz="half" idx="1"/>
          </p:nvPr>
        </p:nvSpPr>
        <p:spPr>
          <a:xfrm>
            <a:off x="432618" y="1223911"/>
            <a:ext cx="11055927" cy="4948959"/>
          </a:xfrm>
        </p:spPr>
        <p:txBody>
          <a:bodyPr/>
          <a:lstStyle/>
          <a:p>
            <a:pPr lvl="0"/>
            <a:r>
              <a:rPr lang="en-US" sz="2000" b="1" dirty="0"/>
              <a:t>Cropping Patterns.</a:t>
            </a:r>
          </a:p>
          <a:p>
            <a:pPr lvl="0"/>
            <a:endParaRPr lang="en-IN"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1813543"/>
            <a:ext cx="10264877" cy="4810125"/>
          </a:xfrm>
          <a:prstGeom prst="rect">
            <a:avLst/>
          </a:prstGeom>
        </p:spPr>
      </p:pic>
    </p:spTree>
    <p:extLst>
      <p:ext uri="{BB962C8B-B14F-4D97-AF65-F5344CB8AC3E}">
        <p14:creationId xmlns:p14="http://schemas.microsoft.com/office/powerpoint/2010/main" val="119867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a:t>
            </a:r>
          </a:p>
        </p:txBody>
      </p:sp>
      <p:sp>
        <p:nvSpPr>
          <p:cNvPr id="3" name="Content Placeholder 2"/>
          <p:cNvSpPr>
            <a:spLocks noGrp="1"/>
          </p:cNvSpPr>
          <p:nvPr>
            <p:ph idx="1"/>
          </p:nvPr>
        </p:nvSpPr>
        <p:spPr>
          <a:xfrm>
            <a:off x="609600" y="906145"/>
            <a:ext cx="10972800" cy="5412740"/>
          </a:xfrm>
        </p:spPr>
        <p:txBody>
          <a:bodyPr/>
          <a:lstStyle/>
          <a:p>
            <a:pPr marL="0" lvl="0" indent="0">
              <a:buNone/>
            </a:pPr>
            <a:r>
              <a:rPr lang="en-US" sz="2000" b="1" dirty="0"/>
              <a:t>IEEE PAPER TITLE 1: Prediction of Crop Cultivation</a:t>
            </a:r>
            <a:endParaRPr lang="en-IN" sz="2000" dirty="0"/>
          </a:p>
          <a:p>
            <a:pPr marL="0" indent="0">
              <a:buNone/>
            </a:pPr>
            <a:r>
              <a:rPr lang="en-US" sz="2000" dirty="0"/>
              <a:t>YEAR OF PUBLICATION: 2020</a:t>
            </a:r>
            <a:endParaRPr lang="en-IN" sz="2000" dirty="0"/>
          </a:p>
          <a:p>
            <a:pPr marL="0" indent="0">
              <a:buNone/>
            </a:pPr>
            <a:r>
              <a:rPr lang="en-US" sz="2000" dirty="0"/>
              <a:t>AUTHORS: Neha Rale, </a:t>
            </a:r>
            <a:r>
              <a:rPr lang="en-US" sz="2000" dirty="0" err="1"/>
              <a:t>Raxitkumar</a:t>
            </a:r>
            <a:r>
              <a:rPr lang="en-US" sz="2000" dirty="0"/>
              <a:t> Solanki, </a:t>
            </a:r>
            <a:r>
              <a:rPr lang="en-US" sz="2000" dirty="0" err="1"/>
              <a:t>Doina</a:t>
            </a:r>
            <a:r>
              <a:rPr lang="en-US" sz="2000" dirty="0"/>
              <a:t> </a:t>
            </a:r>
            <a:r>
              <a:rPr lang="en-US" sz="2000" dirty="0" err="1"/>
              <a:t>Bein</a:t>
            </a:r>
            <a:r>
              <a:rPr lang="en-US" sz="2000" dirty="0"/>
              <a:t>, James </a:t>
            </a:r>
            <a:r>
              <a:rPr lang="en-US" sz="2000" dirty="0" err="1"/>
              <a:t>Andro-Vasko</a:t>
            </a:r>
            <a:r>
              <a:rPr lang="en-US" sz="2000" dirty="0"/>
              <a:t>, Wolfgang </a:t>
            </a:r>
            <a:r>
              <a:rPr lang="en-US" sz="2000" dirty="0" err="1"/>
              <a:t>Bein</a:t>
            </a:r>
            <a:r>
              <a:rPr lang="en-US" sz="2000" dirty="0"/>
              <a:t>.</a:t>
            </a:r>
            <a:endParaRPr lang="en-IN" sz="2000" dirty="0"/>
          </a:p>
          <a:p>
            <a:pPr marL="0" indent="0">
              <a:buNone/>
            </a:pPr>
            <a:endParaRPr lang="en-US" sz="2000" dirty="0"/>
          </a:p>
          <a:p>
            <a:pPr marL="0" indent="0">
              <a:buNone/>
            </a:pPr>
            <a:r>
              <a:rPr lang="en-US" sz="2000" dirty="0"/>
              <a:t>METHODOLOGY: linear regression with polynomial features, and support-vector regression using a Radial Basis Function (RBF) kernel.</a:t>
            </a:r>
            <a:endParaRPr lang="en-IN" sz="2000" dirty="0"/>
          </a:p>
          <a:p>
            <a:pPr marL="0" indent="0">
              <a:buNone/>
            </a:pPr>
            <a:endParaRPr lang="en-US" sz="2000" dirty="0"/>
          </a:p>
          <a:p>
            <a:pPr marL="0" indent="0">
              <a:buNone/>
            </a:pPr>
            <a:r>
              <a:rPr lang="en-US" sz="2000" dirty="0"/>
              <a:t>LIMITATIONS: </a:t>
            </a:r>
            <a:endParaRPr lang="en-IN" sz="2000" dirty="0"/>
          </a:p>
          <a:p>
            <a:pPr lvl="0"/>
            <a:r>
              <a:rPr lang="en-US" sz="2000" dirty="0"/>
              <a:t>Linear regression and support vector regression generates outputs graphically which is difficult to analyze. </a:t>
            </a:r>
            <a:endParaRPr lang="en-IN" sz="2000" dirty="0"/>
          </a:p>
          <a:p>
            <a:pPr lvl="0"/>
            <a:r>
              <a:rPr lang="en-US" sz="2000" dirty="0"/>
              <a:t>Not suitable in real time.</a:t>
            </a:r>
            <a:endParaRPr lang="en-IN" sz="2000" dirty="0"/>
          </a:p>
          <a:p>
            <a:pPr lvl="0"/>
            <a:r>
              <a:rPr lang="en-US" sz="2000" dirty="0"/>
              <a:t>Small Data-set used for prediction.</a:t>
            </a:r>
          </a:p>
          <a:p>
            <a:r>
              <a:rPr lang="en-US" sz="2000" dirty="0"/>
              <a:t>Cropping patterns not predicted.</a:t>
            </a:r>
            <a:endParaRPr lang="en-IN" sz="2000" dirty="0"/>
          </a:p>
          <a:p>
            <a:pPr lvl="0"/>
            <a:endParaRPr lang="en-IN" sz="2000" dirty="0"/>
          </a:p>
          <a:p>
            <a:pPr algn="just"/>
            <a:endParaRPr lang="en-IN"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a:t>
            </a:r>
          </a:p>
        </p:txBody>
      </p:sp>
      <p:sp>
        <p:nvSpPr>
          <p:cNvPr id="3" name="Content Placeholder 2"/>
          <p:cNvSpPr>
            <a:spLocks noGrp="1"/>
          </p:cNvSpPr>
          <p:nvPr>
            <p:ph idx="1"/>
          </p:nvPr>
        </p:nvSpPr>
        <p:spPr>
          <a:xfrm>
            <a:off x="609600" y="906145"/>
            <a:ext cx="10972800" cy="5412740"/>
          </a:xfrm>
        </p:spPr>
        <p:txBody>
          <a:bodyPr/>
          <a:lstStyle/>
          <a:p>
            <a:pPr marL="0" lvl="0" indent="0">
              <a:buNone/>
            </a:pPr>
            <a:r>
              <a:rPr lang="en-US" sz="2000" b="1" dirty="0"/>
              <a:t>IEEE PAPER TITLE 2: Crop Yield Prediction and Efficient use of  Fertilizers.</a:t>
            </a:r>
            <a:endParaRPr lang="en-IN" sz="2000" dirty="0"/>
          </a:p>
          <a:p>
            <a:pPr marL="0" indent="0">
              <a:buNone/>
            </a:pPr>
            <a:r>
              <a:rPr lang="en-US" sz="2000" dirty="0"/>
              <a:t>YEAR OF PUBLICATION: 2021</a:t>
            </a:r>
            <a:endParaRPr lang="en-IN" sz="2000" dirty="0"/>
          </a:p>
          <a:p>
            <a:pPr marL="0" indent="0">
              <a:buNone/>
            </a:pPr>
            <a:r>
              <a:rPr lang="en-US" sz="2000" dirty="0"/>
              <a:t>AUTHORS: </a:t>
            </a:r>
            <a:r>
              <a:rPr lang="en-US" sz="2000" dirty="0" err="1"/>
              <a:t>S.Bhanumathi</a:t>
            </a:r>
            <a:r>
              <a:rPr lang="en-US" sz="2000" dirty="0"/>
              <a:t>, </a:t>
            </a:r>
            <a:r>
              <a:rPr lang="en-US" sz="2000" dirty="0" err="1"/>
              <a:t>M.Vineeth</a:t>
            </a:r>
            <a:r>
              <a:rPr lang="en-US" sz="2000" dirty="0"/>
              <a:t> and </a:t>
            </a:r>
            <a:r>
              <a:rPr lang="en-US" sz="2000" dirty="0" err="1"/>
              <a:t>N.Rohit</a:t>
            </a:r>
            <a:r>
              <a:rPr lang="en-US" sz="2000" dirty="0"/>
              <a:t>.</a:t>
            </a:r>
            <a:endParaRPr lang="en-IN" sz="2000" dirty="0"/>
          </a:p>
          <a:p>
            <a:endParaRPr lang="en-US" sz="2000" dirty="0"/>
          </a:p>
          <a:p>
            <a:pPr marL="0" indent="0">
              <a:buNone/>
            </a:pPr>
            <a:r>
              <a:rPr lang="en-US" sz="2000" dirty="0"/>
              <a:t>METHODOLOGY:  Random Forest and Back propagation algorithm used for implementation.</a:t>
            </a:r>
            <a:endParaRPr lang="en-IN" sz="2000" dirty="0"/>
          </a:p>
          <a:p>
            <a:pPr marL="0" indent="0">
              <a:buNone/>
            </a:pPr>
            <a:endParaRPr lang="en-US" sz="2000" dirty="0"/>
          </a:p>
          <a:p>
            <a:pPr marL="0" indent="0">
              <a:buNone/>
            </a:pPr>
            <a:r>
              <a:rPr lang="en-US" sz="2000" dirty="0"/>
              <a:t>LIMITATIONS: </a:t>
            </a:r>
            <a:endParaRPr lang="en-IN" sz="2000" dirty="0"/>
          </a:p>
          <a:p>
            <a:pPr lvl="0"/>
            <a:r>
              <a:rPr lang="en-US" sz="2000" dirty="0"/>
              <a:t>Less parameters used for crop and yield prediction</a:t>
            </a:r>
            <a:endParaRPr lang="en-IN" sz="2000" dirty="0"/>
          </a:p>
          <a:p>
            <a:pPr lvl="0"/>
            <a:r>
              <a:rPr lang="en-US" sz="2000" dirty="0"/>
              <a:t>Based on fertilizers , system predicts crop yield , but not considering all agriculture parameters.</a:t>
            </a:r>
          </a:p>
          <a:p>
            <a:pPr lvl="0"/>
            <a:r>
              <a:rPr lang="en-US" sz="2000" dirty="0"/>
              <a:t>Cropping patterns not predicted.</a:t>
            </a:r>
            <a:endParaRPr lang="en-IN" sz="2000" dirty="0"/>
          </a:p>
          <a:p>
            <a:pPr algn="just"/>
            <a:endParaRPr lang="en-IN" sz="1800" dirty="0"/>
          </a:p>
        </p:txBody>
      </p:sp>
    </p:spTree>
    <p:extLst>
      <p:ext uri="{BB962C8B-B14F-4D97-AF65-F5344CB8AC3E}">
        <p14:creationId xmlns:p14="http://schemas.microsoft.com/office/powerpoint/2010/main" val="3994705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a:t>
            </a:r>
          </a:p>
        </p:txBody>
      </p:sp>
      <p:pic>
        <p:nvPicPr>
          <p:cNvPr id="4" name="table"/>
          <p:cNvPicPr>
            <a:picLocks noGrp="1" noChangeAspect="1"/>
          </p:cNvPicPr>
          <p:nvPr>
            <p:ph idx="1"/>
          </p:nvPr>
        </p:nvPicPr>
        <p:blipFill>
          <a:blip r:embed="rId2"/>
          <a:stretch>
            <a:fillRect/>
          </a:stretch>
        </p:blipFill>
        <p:spPr>
          <a:xfrm>
            <a:off x="609600" y="1135788"/>
            <a:ext cx="10972800" cy="5012128"/>
          </a:xfrm>
          <a:prstGeom prst="rect">
            <a:avLst/>
          </a:prstGeom>
        </p:spPr>
      </p:pic>
    </p:spTree>
    <p:extLst>
      <p:ext uri="{BB962C8B-B14F-4D97-AF65-F5344CB8AC3E}">
        <p14:creationId xmlns:p14="http://schemas.microsoft.com/office/powerpoint/2010/main" val="302856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LITERATURE SURVEY SUMMARY</a:t>
            </a:r>
          </a:p>
        </p:txBody>
      </p:sp>
      <p:sp>
        <p:nvSpPr>
          <p:cNvPr id="3" name="Content Placeholder 2"/>
          <p:cNvSpPr>
            <a:spLocks noGrp="1"/>
          </p:cNvSpPr>
          <p:nvPr>
            <p:ph idx="1"/>
          </p:nvPr>
        </p:nvSpPr>
        <p:spPr>
          <a:xfrm>
            <a:off x="609600" y="906145"/>
            <a:ext cx="10972800" cy="5412740"/>
          </a:xfrm>
        </p:spPr>
        <p:txBody>
          <a:bodyPr/>
          <a:lstStyle/>
          <a:p>
            <a:pPr algn="just"/>
            <a:r>
              <a:rPr lang="en-US" sz="2000" dirty="0"/>
              <a:t>In real time it is very important to know the cropping patterns for the farmers to earn good profits. Current system is manual system where based on the previous crop cultivations and experience farmers will decide the crop types to grow. Sometimes farmers may get good crop yield and profits but sometimes crop selection may lead to poor crop yield and loss to the farmers. Many research papers worked on this topic where they mainly concentrated on crop prediction using machine learning but not cropping patterns prediction which proposed system does. All existing works are just models but not real time implementation. We require a system that can automatically predicts the cropping patters and helps farmers to know the right crop types to grow to get better yield and profits.</a:t>
            </a:r>
            <a:endParaRPr lang="en-IN" sz="2000" dirty="0"/>
          </a:p>
          <a:p>
            <a:pPr algn="just"/>
            <a:endParaRPr lang="en-US" sz="1800" dirty="0"/>
          </a:p>
          <a:p>
            <a:pPr marL="0" indent="0">
              <a:buNone/>
            </a:pPr>
            <a:r>
              <a:rPr lang="en-US" sz="1800" b="1" dirty="0"/>
              <a:t>       </a:t>
            </a:r>
            <a:endParaRPr lang="en-IN" sz="1800" dirty="0"/>
          </a:p>
        </p:txBody>
      </p:sp>
    </p:spTree>
    <p:extLst>
      <p:ext uri="{BB962C8B-B14F-4D97-AF65-F5344CB8AC3E}">
        <p14:creationId xmlns:p14="http://schemas.microsoft.com/office/powerpoint/2010/main" val="3722963378"/>
      </p:ext>
    </p:extLst>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1363</Words>
  <Application>Microsoft Office PowerPoint</Application>
  <PresentationFormat>Widescreen</PresentationFormat>
  <Paragraphs>151</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SimSun</vt:lpstr>
      <vt:lpstr>Arial</vt:lpstr>
      <vt:lpstr>Arial Unicode MS</vt:lpstr>
      <vt:lpstr>Calibri</vt:lpstr>
      <vt:lpstr>Times New Roman</vt:lpstr>
      <vt:lpstr>Wingdings</vt:lpstr>
      <vt:lpstr>Communications and Dialogues</vt:lpstr>
      <vt:lpstr>FIRST PHASE PRESENTATION</vt:lpstr>
      <vt:lpstr>AGENDA</vt:lpstr>
      <vt:lpstr>INTRODUCTION</vt:lpstr>
      <vt:lpstr>INTRODUCTION</vt:lpstr>
      <vt:lpstr>INTRODUCTION</vt:lpstr>
      <vt:lpstr>LITERATURE SURVEY</vt:lpstr>
      <vt:lpstr>LITERATURE SURVEY</vt:lpstr>
      <vt:lpstr>LITERATURE SURVEY</vt:lpstr>
      <vt:lpstr>LITERATURE SURVEY SUMMARY</vt:lpstr>
      <vt:lpstr>LITERATURE SURVEY SUMMARY</vt:lpstr>
      <vt:lpstr>OVERALL ARCHITECTURE</vt:lpstr>
      <vt:lpstr>Users</vt:lpstr>
      <vt:lpstr>Proposed System</vt:lpstr>
      <vt:lpstr>System Requirements</vt:lpstr>
      <vt:lpstr>PROPOSED METHODOLOGY</vt:lpstr>
      <vt:lpstr>PROPOSED METHODOLOGY</vt:lpstr>
      <vt:lpstr>PROPOSED METHODOLOGY</vt:lpstr>
      <vt:lpstr>PROPOSED PLAN OF ACTION</vt:lpstr>
      <vt:lpstr>EXPECTED OUTCOME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Deepak</dc:creator>
  <cp:lastModifiedBy>Deepak</cp:lastModifiedBy>
  <cp:revision>463</cp:revision>
  <dcterms:created xsi:type="dcterms:W3CDTF">2021-06-22T08:14:00Z</dcterms:created>
  <dcterms:modified xsi:type="dcterms:W3CDTF">2024-11-12T15:29:59Z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