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swald Bold" charset="1" panose="00000800000000000000"/>
      <p:regular r:id="rId13"/>
    </p:embeddedFont>
    <p:embeddedFont>
      <p:font typeface="Oswald"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786288" y="-4629150"/>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122836" y="88175"/>
            <a:ext cx="8042328" cy="2340262"/>
          </a:xfrm>
          <a:custGeom>
            <a:avLst/>
            <a:gdLst/>
            <a:ahLst/>
            <a:cxnLst/>
            <a:rect r="r" b="b" t="t" l="l"/>
            <a:pathLst>
              <a:path h="2340262" w="8042328">
                <a:moveTo>
                  <a:pt x="0" y="0"/>
                </a:moveTo>
                <a:lnTo>
                  <a:pt x="8042328" y="0"/>
                </a:lnTo>
                <a:lnTo>
                  <a:pt x="8042328" y="2340262"/>
                </a:lnTo>
                <a:lnTo>
                  <a:pt x="0" y="2340262"/>
                </a:lnTo>
                <a:lnTo>
                  <a:pt x="0" y="0"/>
                </a:lnTo>
                <a:close/>
              </a:path>
            </a:pathLst>
          </a:custGeom>
          <a:blipFill>
            <a:blip r:embed="rId5"/>
            <a:stretch>
              <a:fillRect l="0" t="0" r="0" b="0"/>
            </a:stretch>
          </a:blipFill>
        </p:spPr>
      </p:sp>
      <p:grpSp>
        <p:nvGrpSpPr>
          <p:cNvPr name="Group 6" id="6"/>
          <p:cNvGrpSpPr/>
          <p:nvPr/>
        </p:nvGrpSpPr>
        <p:grpSpPr>
          <a:xfrm rot="0">
            <a:off x="4236347" y="2701801"/>
            <a:ext cx="9815307" cy="5932636"/>
            <a:chOff x="0" y="0"/>
            <a:chExt cx="13087076" cy="7910181"/>
          </a:xfrm>
        </p:grpSpPr>
        <p:grpSp>
          <p:nvGrpSpPr>
            <p:cNvPr name="Group 7" id="7"/>
            <p:cNvGrpSpPr/>
            <p:nvPr/>
          </p:nvGrpSpPr>
          <p:grpSpPr>
            <a:xfrm rot="0">
              <a:off x="0" y="0"/>
              <a:ext cx="13087076" cy="7910181"/>
              <a:chOff x="0" y="0"/>
              <a:chExt cx="1895495" cy="1145688"/>
            </a:xfrm>
          </p:grpSpPr>
          <p:sp>
            <p:nvSpPr>
              <p:cNvPr name="Freeform 8" id="8"/>
              <p:cNvSpPr/>
              <p:nvPr/>
            </p:nvSpPr>
            <p:spPr>
              <a:xfrm flipH="false" flipV="false" rot="0">
                <a:off x="0" y="0"/>
                <a:ext cx="1895495" cy="1145688"/>
              </a:xfrm>
              <a:custGeom>
                <a:avLst/>
                <a:gdLst/>
                <a:ahLst/>
                <a:cxnLst/>
                <a:rect r="r" b="b" t="t" l="l"/>
                <a:pathLst>
                  <a:path h="1145688" w="1895495">
                    <a:moveTo>
                      <a:pt x="0" y="0"/>
                    </a:moveTo>
                    <a:lnTo>
                      <a:pt x="1895495" y="0"/>
                    </a:lnTo>
                    <a:lnTo>
                      <a:pt x="1895495" y="1145688"/>
                    </a:lnTo>
                    <a:lnTo>
                      <a:pt x="0" y="1145688"/>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1895495" cy="1164738"/>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0" y="584526"/>
              <a:ext cx="13087076" cy="2540762"/>
            </a:xfrm>
            <a:prstGeom prst="rect">
              <a:avLst/>
            </a:prstGeom>
          </p:spPr>
          <p:txBody>
            <a:bodyPr anchor="t" rtlCol="false" tIns="0" lIns="0" bIns="0" rIns="0">
              <a:spAutoFit/>
            </a:bodyPr>
            <a:lstStyle/>
            <a:p>
              <a:pPr algn="ctr">
                <a:lnSpc>
                  <a:spcPts val="7728"/>
                </a:lnSpc>
              </a:pPr>
              <a:r>
                <a:rPr lang="en-US" b="true" sz="5600" spc="548">
                  <a:solidFill>
                    <a:srgbClr val="231F20"/>
                  </a:solidFill>
                  <a:latin typeface="Oswald Bold"/>
                  <a:ea typeface="Oswald Bold"/>
                  <a:cs typeface="Oswald Bold"/>
                  <a:sym typeface="Oswald Bold"/>
                </a:rPr>
                <a:t>SENTIMENT ANALYSIS OF RESTAURANT REVIEWS</a:t>
              </a:r>
            </a:p>
          </p:txBody>
        </p:sp>
        <p:sp>
          <p:nvSpPr>
            <p:cNvPr name="TextBox 11" id="11"/>
            <p:cNvSpPr txBox="true"/>
            <p:nvPr/>
          </p:nvSpPr>
          <p:spPr>
            <a:xfrm rot="0">
              <a:off x="1004602" y="3822415"/>
              <a:ext cx="11077873" cy="1248156"/>
            </a:xfrm>
            <a:prstGeom prst="rect">
              <a:avLst/>
            </a:prstGeom>
          </p:spPr>
          <p:txBody>
            <a:bodyPr anchor="t" rtlCol="false" tIns="0" lIns="0" bIns="0" rIns="0">
              <a:spAutoFit/>
            </a:bodyPr>
            <a:lstStyle/>
            <a:p>
              <a:pPr algn="ctr">
                <a:lnSpc>
                  <a:spcPts val="3863"/>
                </a:lnSpc>
                <a:spcBef>
                  <a:spcPct val="0"/>
                </a:spcBef>
              </a:pPr>
              <a:r>
                <a:rPr lang="en-US" sz="2799" spc="274">
                  <a:solidFill>
                    <a:srgbClr val="231F20"/>
                  </a:solidFill>
                  <a:latin typeface="Oswald"/>
                  <a:ea typeface="Oswald"/>
                  <a:cs typeface="Oswald"/>
                  <a:sym typeface="Oswald"/>
                </a:rPr>
                <a:t>Natural Language Processing and </a:t>
              </a:r>
            </a:p>
            <a:p>
              <a:pPr algn="ctr">
                <a:lnSpc>
                  <a:spcPts val="3863"/>
                </a:lnSpc>
                <a:spcBef>
                  <a:spcPct val="0"/>
                </a:spcBef>
              </a:pPr>
              <a:r>
                <a:rPr lang="en-US" sz="2799" spc="274">
                  <a:solidFill>
                    <a:srgbClr val="231F20"/>
                  </a:solidFill>
                  <a:latin typeface="Oswald"/>
                  <a:ea typeface="Oswald"/>
                  <a:cs typeface="Oswald"/>
                  <a:sym typeface="Oswald"/>
                </a:rPr>
                <a:t>Machine Learning for Text Sentiment Classification</a:t>
              </a:r>
            </a:p>
          </p:txBody>
        </p:sp>
        <p:sp>
          <p:nvSpPr>
            <p:cNvPr name="TextBox 12" id="12"/>
            <p:cNvSpPr txBox="true"/>
            <p:nvPr/>
          </p:nvSpPr>
          <p:spPr>
            <a:xfrm rot="0">
              <a:off x="4887031" y="5564193"/>
              <a:ext cx="3313013" cy="1933998"/>
            </a:xfrm>
            <a:prstGeom prst="rect">
              <a:avLst/>
            </a:prstGeom>
          </p:spPr>
          <p:txBody>
            <a:bodyPr anchor="t" rtlCol="false" tIns="0" lIns="0" bIns="0" rIns="0">
              <a:spAutoFit/>
            </a:bodyPr>
            <a:lstStyle/>
            <a:p>
              <a:pPr algn="ctr">
                <a:lnSpc>
                  <a:spcPts val="3919"/>
                </a:lnSpc>
                <a:spcBef>
                  <a:spcPct val="0"/>
                </a:spcBef>
              </a:pPr>
              <a:r>
                <a:rPr lang="en-US" sz="2799">
                  <a:solidFill>
                    <a:srgbClr val="231F20"/>
                  </a:solidFill>
                  <a:latin typeface="Oswald"/>
                  <a:ea typeface="Oswald"/>
                  <a:cs typeface="Oswald"/>
                  <a:sym typeface="Oswald"/>
                </a:rPr>
                <a:t>Akshay Gurnani ,22</a:t>
              </a:r>
            </a:p>
            <a:p>
              <a:pPr algn="ctr">
                <a:lnSpc>
                  <a:spcPts val="3919"/>
                </a:lnSpc>
                <a:spcBef>
                  <a:spcPct val="0"/>
                </a:spcBef>
              </a:pPr>
              <a:r>
                <a:rPr lang="en-US" sz="2799">
                  <a:solidFill>
                    <a:srgbClr val="231F20"/>
                  </a:solidFill>
                  <a:latin typeface="Oswald"/>
                  <a:ea typeface="Oswald"/>
                  <a:cs typeface="Oswald"/>
                  <a:sym typeface="Oswald"/>
                </a:rPr>
                <a:t>Deepak Rajani ,53</a:t>
              </a:r>
            </a:p>
            <a:p>
              <a:pPr algn="ctr">
                <a:lnSpc>
                  <a:spcPts val="3919"/>
                </a:lnSpc>
                <a:spcBef>
                  <a:spcPct val="0"/>
                </a:spcBef>
              </a:pPr>
              <a:r>
                <a:rPr lang="en-US" sz="2799">
                  <a:solidFill>
                    <a:srgbClr val="231F20"/>
                  </a:solidFill>
                  <a:latin typeface="Oswald"/>
                  <a:ea typeface="Oswald"/>
                  <a:cs typeface="Oswald"/>
                  <a:sym typeface="Oswald"/>
                </a:rPr>
                <a:t>Piyush Batheja ,70</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786288" y="-4629150"/>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07630" y="3397885"/>
            <a:ext cx="13672739" cy="3443605"/>
          </a:xfrm>
          <a:prstGeom prst="rect">
            <a:avLst/>
          </a:prstGeom>
        </p:spPr>
        <p:txBody>
          <a:bodyPr anchor="t" rtlCol="false" tIns="0" lIns="0" bIns="0" rIns="0">
            <a:spAutoFit/>
          </a:bodyPr>
          <a:lstStyle/>
          <a:p>
            <a:pPr algn="just">
              <a:lnSpc>
                <a:spcPts val="3919"/>
              </a:lnSpc>
            </a:pPr>
            <a:r>
              <a:rPr lang="en-US" sz="2799" spc="95">
                <a:solidFill>
                  <a:srgbClr val="000000"/>
                </a:solidFill>
                <a:latin typeface="Oswald"/>
                <a:ea typeface="Oswald"/>
                <a:cs typeface="Oswald"/>
                <a:sym typeface="Oswald"/>
              </a:rPr>
              <a:t>The objective of this Natural Language Processing (NLP) project is to develop a system that can automatically predict restaurant ratings based on customer reviews. By analyzing the textual content of reviews using various NLP techniques, the system aims to accurately estimate the corresponding numerical rating (1-5 stars) that a customer would give. The project involves transforming textual data into features that can be used by machine learning models to predict ratings.</a:t>
            </a:r>
          </a:p>
          <a:p>
            <a:pPr algn="just">
              <a:lnSpc>
                <a:spcPts val="3919"/>
              </a:lnSpc>
            </a:pPr>
          </a:p>
        </p:txBody>
      </p:sp>
      <p:sp>
        <p:nvSpPr>
          <p:cNvPr name="TextBox 5" id="5"/>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6" id="6"/>
          <p:cNvSpPr txBox="true"/>
          <p:nvPr/>
        </p:nvSpPr>
        <p:spPr>
          <a:xfrm rot="0">
            <a:off x="5909370" y="1658123"/>
            <a:ext cx="6459736"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Oswald Bold"/>
                <a:ea typeface="Oswald Bold"/>
                <a:cs typeface="Oswald Bold"/>
                <a:sym typeface="Oswald Bold"/>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064315" y="-537055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5369059" y="637271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6699" y="2113861"/>
            <a:ext cx="17254602" cy="6059279"/>
          </a:xfrm>
          <a:custGeom>
            <a:avLst/>
            <a:gdLst/>
            <a:ahLst/>
            <a:cxnLst/>
            <a:rect r="r" b="b" t="t" l="l"/>
            <a:pathLst>
              <a:path h="6059279" w="17254602">
                <a:moveTo>
                  <a:pt x="0" y="0"/>
                </a:moveTo>
                <a:lnTo>
                  <a:pt x="17254602" y="0"/>
                </a:lnTo>
                <a:lnTo>
                  <a:pt x="17254602" y="6059278"/>
                </a:lnTo>
                <a:lnTo>
                  <a:pt x="0" y="6059278"/>
                </a:lnTo>
                <a:lnTo>
                  <a:pt x="0" y="0"/>
                </a:lnTo>
                <a:close/>
              </a:path>
            </a:pathLst>
          </a:custGeom>
          <a:blipFill>
            <a:blip r:embed="rId4"/>
            <a:stretch>
              <a:fillRect l="0" t="0" r="-5614" b="0"/>
            </a:stretch>
          </a:blipFill>
        </p:spPr>
      </p:sp>
      <p:sp>
        <p:nvSpPr>
          <p:cNvPr name="TextBox 5" id="5"/>
          <p:cNvSpPr txBox="true"/>
          <p:nvPr/>
        </p:nvSpPr>
        <p:spPr>
          <a:xfrm rot="0">
            <a:off x="5763488" y="567699"/>
            <a:ext cx="6825630"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Oswald Bold"/>
                <a:ea typeface="Oswald Bold"/>
                <a:cs typeface="Oswald Bold"/>
                <a:sym typeface="Oswald Bold"/>
              </a:rPr>
              <a:t>System Architecture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064315" y="-537055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5369059" y="637271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168184" y="-66040"/>
            <a:ext cx="3655070"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Oswald Bold"/>
                <a:ea typeface="Oswald Bold"/>
                <a:cs typeface="Oswald Bold"/>
                <a:sym typeface="Oswald Bold"/>
              </a:rPr>
              <a:t>Algorithms</a:t>
            </a:r>
          </a:p>
        </p:txBody>
      </p:sp>
      <p:sp>
        <p:nvSpPr>
          <p:cNvPr name="TextBox 5" id="5"/>
          <p:cNvSpPr txBox="true"/>
          <p:nvPr/>
        </p:nvSpPr>
        <p:spPr>
          <a:xfrm rot="0">
            <a:off x="2511517" y="1255585"/>
            <a:ext cx="13264965" cy="8756650"/>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Oswald"/>
                <a:ea typeface="Oswald"/>
                <a:cs typeface="Oswald"/>
                <a:sym typeface="Oswald"/>
              </a:rPr>
              <a:t>Models for Rating Prediction:</a:t>
            </a:r>
          </a:p>
          <a:p>
            <a:pPr algn="just" marL="539751" indent="-269876" lvl="1">
              <a:lnSpc>
                <a:spcPts val="3500"/>
              </a:lnSpc>
              <a:buFont typeface="Arial"/>
              <a:buChar char="•"/>
            </a:pPr>
            <a:r>
              <a:rPr lang="en-US" sz="2500">
                <a:solidFill>
                  <a:srgbClr val="000000"/>
                </a:solidFill>
                <a:latin typeface="Oswald"/>
                <a:ea typeface="Oswald"/>
                <a:cs typeface="Oswald"/>
                <a:sym typeface="Oswald"/>
              </a:rPr>
              <a:t>Random Forest Regressor: An ensemble learning method that combines multiple decision trees to improve prediction accuracy and control overfitting.</a:t>
            </a:r>
          </a:p>
          <a:p>
            <a:pPr algn="just" marL="539751" indent="-269876" lvl="1">
              <a:lnSpc>
                <a:spcPts val="3500"/>
              </a:lnSpc>
              <a:buFont typeface="Arial"/>
              <a:buChar char="•"/>
            </a:pPr>
            <a:r>
              <a:rPr lang="en-US" sz="2500">
                <a:solidFill>
                  <a:srgbClr val="000000"/>
                </a:solidFill>
                <a:latin typeface="Oswald"/>
                <a:ea typeface="Oswald"/>
                <a:cs typeface="Oswald"/>
                <a:sym typeface="Oswald"/>
              </a:rPr>
              <a:t>Ridge Regression: A type of linear regression that includes L2 regularization to prevent overfitting by penalizing large coefficients.</a:t>
            </a:r>
          </a:p>
          <a:p>
            <a:pPr algn="just" marL="539751" indent="-269876" lvl="1">
              <a:lnSpc>
                <a:spcPts val="3500"/>
              </a:lnSpc>
              <a:buFont typeface="Arial"/>
              <a:buChar char="•"/>
            </a:pPr>
            <a:r>
              <a:rPr lang="en-US" sz="2500">
                <a:solidFill>
                  <a:srgbClr val="000000"/>
                </a:solidFill>
                <a:latin typeface="Oswald"/>
                <a:ea typeface="Oswald"/>
                <a:cs typeface="Oswald"/>
                <a:sym typeface="Oswald"/>
              </a:rPr>
              <a:t>Bayesian Regression: A probabilistic model that incorporates prior beliefs about parameters and updates them based on observed data.</a:t>
            </a:r>
          </a:p>
          <a:p>
            <a:pPr algn="just">
              <a:lnSpc>
                <a:spcPts val="3500"/>
              </a:lnSpc>
            </a:pPr>
          </a:p>
          <a:p>
            <a:pPr algn="just">
              <a:lnSpc>
                <a:spcPts val="3500"/>
              </a:lnSpc>
            </a:pPr>
            <a:r>
              <a:rPr lang="en-US" sz="2500">
                <a:solidFill>
                  <a:srgbClr val="000000"/>
                </a:solidFill>
                <a:latin typeface="Oswald"/>
                <a:ea typeface="Oswald"/>
                <a:cs typeface="Oswald"/>
                <a:sym typeface="Oswald"/>
              </a:rPr>
              <a:t>Sentiment Analysis Tools:</a:t>
            </a:r>
          </a:p>
          <a:p>
            <a:pPr algn="just" marL="539751" indent="-269876" lvl="1">
              <a:lnSpc>
                <a:spcPts val="3500"/>
              </a:lnSpc>
              <a:buFont typeface="Arial"/>
              <a:buChar char="•"/>
            </a:pPr>
            <a:r>
              <a:rPr lang="en-US" sz="2500">
                <a:solidFill>
                  <a:srgbClr val="000000"/>
                </a:solidFill>
                <a:latin typeface="Oswald"/>
                <a:ea typeface="Oswald"/>
                <a:cs typeface="Oswald"/>
                <a:sym typeface="Oswald"/>
              </a:rPr>
              <a:t>VADER (Valence Aware Dictionary and sEntiment Reasoner): A rule-based model designed for sentiment analysis in short texts. It assigns sentiment scores to words and combines them to evaluate overall sentiment.</a:t>
            </a:r>
          </a:p>
          <a:p>
            <a:pPr algn="just">
              <a:lnSpc>
                <a:spcPts val="3500"/>
              </a:lnSpc>
            </a:pPr>
          </a:p>
          <a:p>
            <a:pPr algn="just">
              <a:lnSpc>
                <a:spcPts val="3500"/>
              </a:lnSpc>
            </a:pPr>
            <a:r>
              <a:rPr lang="en-US" sz="2500">
                <a:solidFill>
                  <a:srgbClr val="000000"/>
                </a:solidFill>
                <a:latin typeface="Oswald"/>
                <a:ea typeface="Oswald"/>
                <a:cs typeface="Oswald"/>
                <a:sym typeface="Oswald"/>
              </a:rPr>
              <a:t>Feature Extraction Methods:</a:t>
            </a:r>
          </a:p>
          <a:p>
            <a:pPr algn="just" marL="539751" indent="-269876" lvl="1">
              <a:lnSpc>
                <a:spcPts val="3500"/>
              </a:lnSpc>
              <a:buFont typeface="Arial"/>
              <a:buChar char="•"/>
            </a:pPr>
            <a:r>
              <a:rPr lang="en-US" sz="2500">
                <a:solidFill>
                  <a:srgbClr val="000000"/>
                </a:solidFill>
                <a:latin typeface="Oswald"/>
                <a:ea typeface="Oswald"/>
                <a:cs typeface="Oswald"/>
                <a:sym typeface="Oswald"/>
              </a:rPr>
              <a:t>Bag of Words (CountVectorizer): Represents text as a matrix of word counts, disregarding grammar and word order.</a:t>
            </a:r>
          </a:p>
          <a:p>
            <a:pPr algn="just" marL="539751" indent="-269876" lvl="1">
              <a:lnSpc>
                <a:spcPts val="3500"/>
              </a:lnSpc>
              <a:buFont typeface="Arial"/>
              <a:buChar char="•"/>
            </a:pPr>
            <a:r>
              <a:rPr lang="en-US" sz="2500">
                <a:solidFill>
                  <a:srgbClr val="000000"/>
                </a:solidFill>
                <a:latin typeface="Oswald"/>
                <a:ea typeface="Oswald"/>
                <a:cs typeface="Oswald"/>
                <a:sym typeface="Oswald"/>
              </a:rPr>
              <a:t>TF-IDF (Term Frequency-Inverse Document Frequency): Measures the importance of a word in a document relative to a corpus, reducing the weight of common words.</a:t>
            </a:r>
          </a:p>
          <a:p>
            <a:pPr algn="just" marL="539751" indent="-269876" lvl="1">
              <a:lnSpc>
                <a:spcPts val="3500"/>
              </a:lnSpc>
              <a:buFont typeface="Arial"/>
              <a:buChar char="•"/>
            </a:pPr>
            <a:r>
              <a:rPr lang="en-US" sz="2500">
                <a:solidFill>
                  <a:srgbClr val="000000"/>
                </a:solidFill>
                <a:latin typeface="Oswald"/>
                <a:ea typeface="Oswald"/>
                <a:cs typeface="Oswald"/>
                <a:sym typeface="Oswald"/>
              </a:rPr>
              <a:t>Word Embeddings (Word2Vec): Transforms words into numerical vectors that capture semantic relationships and context.</a:t>
            </a:r>
          </a:p>
          <a:p>
            <a:pPr algn="just">
              <a:lnSpc>
                <a:spcPts val="35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934569" y="-525934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4757398" y="594640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77806" y="2328920"/>
            <a:ext cx="10332387" cy="1999817"/>
          </a:xfrm>
          <a:custGeom>
            <a:avLst/>
            <a:gdLst/>
            <a:ahLst/>
            <a:cxnLst/>
            <a:rect r="r" b="b" t="t" l="l"/>
            <a:pathLst>
              <a:path h="1999817" w="10332387">
                <a:moveTo>
                  <a:pt x="0" y="0"/>
                </a:moveTo>
                <a:lnTo>
                  <a:pt x="10332388" y="0"/>
                </a:lnTo>
                <a:lnTo>
                  <a:pt x="10332388" y="1999817"/>
                </a:lnTo>
                <a:lnTo>
                  <a:pt x="0" y="1999817"/>
                </a:lnTo>
                <a:lnTo>
                  <a:pt x="0" y="0"/>
                </a:lnTo>
                <a:close/>
              </a:path>
            </a:pathLst>
          </a:custGeom>
          <a:blipFill>
            <a:blip r:embed="rId4"/>
            <a:stretch>
              <a:fillRect l="0" t="0" r="0" b="0"/>
            </a:stretch>
          </a:blipFill>
        </p:spPr>
      </p:sp>
      <p:sp>
        <p:nvSpPr>
          <p:cNvPr name="TextBox 5" id="5"/>
          <p:cNvSpPr txBox="true"/>
          <p:nvPr/>
        </p:nvSpPr>
        <p:spPr>
          <a:xfrm rot="0">
            <a:off x="8003270" y="419417"/>
            <a:ext cx="2281461"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Oswald Bold"/>
                <a:ea typeface="Oswald Bold"/>
                <a:cs typeface="Oswald Bold"/>
                <a:sym typeface="Oswald Bold"/>
              </a:rPr>
              <a:t>Output</a:t>
            </a:r>
          </a:p>
        </p:txBody>
      </p:sp>
      <p:sp>
        <p:nvSpPr>
          <p:cNvPr name="TextBox 6" id="6"/>
          <p:cNvSpPr txBox="true"/>
          <p:nvPr/>
        </p:nvSpPr>
        <p:spPr>
          <a:xfrm rot="0">
            <a:off x="3194268" y="5191125"/>
            <a:ext cx="11829912" cy="2173686"/>
          </a:xfrm>
          <a:prstGeom prst="rect">
            <a:avLst/>
          </a:prstGeom>
        </p:spPr>
        <p:txBody>
          <a:bodyPr anchor="t" rtlCol="false" tIns="0" lIns="0" bIns="0" rIns="0">
            <a:spAutoFit/>
          </a:bodyPr>
          <a:lstStyle/>
          <a:p>
            <a:pPr algn="l" marL="597396" indent="-298698" lvl="1">
              <a:lnSpc>
                <a:spcPts val="2767"/>
              </a:lnSpc>
              <a:buFont typeface="Arial"/>
              <a:buChar char="•"/>
            </a:pPr>
            <a:r>
              <a:rPr lang="en-US" sz="2767">
                <a:solidFill>
                  <a:srgbClr val="000000"/>
                </a:solidFill>
                <a:latin typeface="Oswald"/>
                <a:ea typeface="Oswald"/>
                <a:cs typeface="Oswald"/>
                <a:sym typeface="Oswald"/>
              </a:rPr>
              <a:t>Random Forest outperforms the others with the lowest Mean Squared Error (MSE) of 0.742006 and the highest R² score of 0.656 Interpretation of Results:</a:t>
            </a:r>
          </a:p>
          <a:p>
            <a:pPr algn="l" marL="597396" indent="-298698" lvl="1">
              <a:lnSpc>
                <a:spcPts val="2767"/>
              </a:lnSpc>
              <a:buFont typeface="Arial"/>
              <a:buChar char="•"/>
            </a:pPr>
            <a:r>
              <a:rPr lang="en-US" sz="2767">
                <a:solidFill>
                  <a:srgbClr val="000000"/>
                </a:solidFill>
                <a:latin typeface="Oswald"/>
                <a:ea typeface="Oswald"/>
                <a:cs typeface="Oswald"/>
                <a:sym typeface="Oswald"/>
              </a:rPr>
              <a:t>MSE: A low value for Random Forest indicates accurate predictions close to actual ratings. R² Score: An R² score of 0.656 suggests that 65.67% of the variance in ratings is explained by the model, indicating a good fit. Why Random Forest is Preferred:</a:t>
            </a:r>
          </a:p>
          <a:p>
            <a:pPr algn="l">
              <a:lnSpc>
                <a:spcPts val="401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285277" y="1426596"/>
            <a:ext cx="11717447" cy="7433807"/>
          </a:xfrm>
          <a:custGeom>
            <a:avLst/>
            <a:gdLst/>
            <a:ahLst/>
            <a:cxnLst/>
            <a:rect r="r" b="b" t="t" l="l"/>
            <a:pathLst>
              <a:path h="7433807" w="11717447">
                <a:moveTo>
                  <a:pt x="0" y="0"/>
                </a:moveTo>
                <a:lnTo>
                  <a:pt x="11717446" y="0"/>
                </a:lnTo>
                <a:lnTo>
                  <a:pt x="11717446" y="7433808"/>
                </a:lnTo>
                <a:lnTo>
                  <a:pt x="0" y="743380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934569" y="-525934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4757398" y="594640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220215" y="1709388"/>
            <a:ext cx="3847571"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Oswald Bold"/>
                <a:ea typeface="Oswald Bold"/>
                <a:cs typeface="Oswald Bold"/>
                <a:sym typeface="Oswald Bold"/>
              </a:rPr>
              <a:t>Conclusion </a:t>
            </a:r>
          </a:p>
        </p:txBody>
      </p:sp>
      <p:sp>
        <p:nvSpPr>
          <p:cNvPr name="TextBox 5" id="5"/>
          <p:cNvSpPr txBox="true"/>
          <p:nvPr/>
        </p:nvSpPr>
        <p:spPr>
          <a:xfrm rot="0">
            <a:off x="3193785" y="3654384"/>
            <a:ext cx="11899463" cy="2285365"/>
          </a:xfrm>
          <a:prstGeom prst="rect">
            <a:avLst/>
          </a:prstGeom>
        </p:spPr>
        <p:txBody>
          <a:bodyPr anchor="t" rtlCol="false" tIns="0" lIns="0" bIns="0" rIns="0">
            <a:spAutoFit/>
          </a:bodyPr>
          <a:lstStyle/>
          <a:p>
            <a:pPr algn="l" marL="561341" indent="-280670" lvl="1">
              <a:lnSpc>
                <a:spcPts val="2600"/>
              </a:lnSpc>
              <a:buFont typeface="Arial"/>
              <a:buChar char="•"/>
            </a:pPr>
            <a:r>
              <a:rPr lang="en-US" sz="2600">
                <a:solidFill>
                  <a:srgbClr val="000000"/>
                </a:solidFill>
                <a:latin typeface="Oswald"/>
                <a:ea typeface="Oswald"/>
                <a:cs typeface="Oswald"/>
                <a:sym typeface="Oswald"/>
              </a:rPr>
              <a:t>Sentiment analysis helps extract valuable insights from restaurant reviews.</a:t>
            </a:r>
          </a:p>
          <a:p>
            <a:pPr algn="l">
              <a:lnSpc>
                <a:spcPts val="2600"/>
              </a:lnSpc>
            </a:pPr>
          </a:p>
          <a:p>
            <a:pPr algn="l" marL="561341" indent="-280670" lvl="1">
              <a:lnSpc>
                <a:spcPts val="2600"/>
              </a:lnSpc>
              <a:buFont typeface="Arial"/>
              <a:buChar char="•"/>
            </a:pPr>
            <a:r>
              <a:rPr lang="en-US" sz="2600">
                <a:solidFill>
                  <a:srgbClr val="000000"/>
                </a:solidFill>
                <a:latin typeface="Oswald"/>
                <a:ea typeface="Oswald"/>
                <a:cs typeface="Oswald"/>
                <a:sym typeface="Oswald"/>
              </a:rPr>
              <a:t>Preprocessing and feature extraction are essential for converting text into usable data.</a:t>
            </a:r>
          </a:p>
          <a:p>
            <a:pPr algn="l">
              <a:lnSpc>
                <a:spcPts val="2600"/>
              </a:lnSpc>
            </a:pPr>
          </a:p>
          <a:p>
            <a:pPr algn="l" marL="561341" indent="-280670" lvl="1">
              <a:lnSpc>
                <a:spcPts val="2600"/>
              </a:lnSpc>
              <a:buFont typeface="Arial"/>
              <a:buChar char="•"/>
            </a:pPr>
            <a:r>
              <a:rPr lang="en-US" sz="2600">
                <a:solidFill>
                  <a:srgbClr val="000000"/>
                </a:solidFill>
                <a:latin typeface="Oswald"/>
                <a:ea typeface="Oswald"/>
                <a:cs typeface="Oswald"/>
                <a:sym typeface="Oswald"/>
              </a:rPr>
              <a:t>Models like Random Forest and Bayesian Linear Regression predict ratings with good accuracy.</a:t>
            </a:r>
          </a:p>
          <a:p>
            <a:pPr algn="l">
              <a:lnSpc>
                <a:spcPts val="2600"/>
              </a:lnSpc>
            </a:pPr>
          </a:p>
          <a:p>
            <a:pPr algn="l" marL="561341" indent="-280670" lvl="1">
              <a:lnSpc>
                <a:spcPts val="2600"/>
              </a:lnSpc>
              <a:buFont typeface="Arial"/>
              <a:buChar char="•"/>
            </a:pPr>
            <a:r>
              <a:rPr lang="en-US" sz="2600">
                <a:solidFill>
                  <a:srgbClr val="000000"/>
                </a:solidFill>
                <a:latin typeface="Oswald"/>
                <a:ea typeface="Oswald"/>
                <a:cs typeface="Oswald"/>
                <a:sym typeface="Oswald"/>
              </a:rPr>
              <a:t>Evaluated using MSE and R², these models help automate review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DAGT5cFCC3w</dc:identifier>
  <dcterms:modified xsi:type="dcterms:W3CDTF">2011-08-01T06:04:30Z</dcterms:modified>
  <cp:revision>1</cp:revision>
  <dc:title>Copy of Sentiment Analysis of Restaurant Reviews</dc:title>
</cp:coreProperties>
</file>