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media/image10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0" r:id="rId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handilya" initials="ds" lastIdx="1" clrIdx="0">
    <p:extLst>
      <p:ext uri="{19B8F6BF-5375-455C-9EA6-DF929625EA0E}">
        <p15:presenceInfo xmlns:p15="http://schemas.microsoft.com/office/powerpoint/2012/main" userId="4382178080a89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2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61B55-5586-4CD0-B7A9-BB6189199350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7FAC4-FC0B-4962-9022-92FE6959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2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7FAC4-FC0B-4962-9022-92FE6959A6A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50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1278" y="1853273"/>
            <a:ext cx="15105442" cy="79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080" y="3026653"/>
            <a:ext cx="15539839" cy="542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17143" y="373605"/>
            <a:ext cx="6165215" cy="9913620"/>
            <a:chOff x="12122945" y="373605"/>
            <a:chExt cx="6165215" cy="9913620"/>
          </a:xfrm>
        </p:grpSpPr>
        <p:sp>
          <p:nvSpPr>
            <p:cNvPr id="3" name="object 3"/>
            <p:cNvSpPr/>
            <p:nvPr/>
          </p:nvSpPr>
          <p:spPr>
            <a:xfrm>
              <a:off x="14328901" y="2317172"/>
              <a:ext cx="3959225" cy="6340475"/>
            </a:xfrm>
            <a:custGeom>
              <a:avLst/>
              <a:gdLst/>
              <a:ahLst/>
              <a:cxnLst/>
              <a:rect l="l" t="t" r="r" b="b"/>
              <a:pathLst>
                <a:path w="3959225" h="6340475">
                  <a:moveTo>
                    <a:pt x="3959097" y="6340048"/>
                  </a:moveTo>
                  <a:lnTo>
                    <a:pt x="1830194" y="6340048"/>
                  </a:lnTo>
                  <a:lnTo>
                    <a:pt x="0" y="3170024"/>
                  </a:lnTo>
                  <a:lnTo>
                    <a:pt x="1830193" y="0"/>
                  </a:lnTo>
                  <a:lnTo>
                    <a:pt x="3959097" y="0"/>
                  </a:lnTo>
                  <a:lnTo>
                    <a:pt x="3959097" y="6340048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22945" y="7035126"/>
              <a:ext cx="4970780" cy="3252470"/>
            </a:xfrm>
            <a:custGeom>
              <a:avLst/>
              <a:gdLst/>
              <a:ahLst/>
              <a:cxnLst/>
              <a:rect l="l" t="t" r="r" b="b"/>
              <a:pathLst>
                <a:path w="4970780" h="3252470">
                  <a:moveTo>
                    <a:pt x="4335198" y="3251873"/>
                  </a:moveTo>
                  <a:lnTo>
                    <a:pt x="634953" y="3251873"/>
                  </a:lnTo>
                  <a:lnTo>
                    <a:pt x="0" y="2152086"/>
                  </a:lnTo>
                  <a:lnTo>
                    <a:pt x="1242493" y="0"/>
                  </a:lnTo>
                  <a:lnTo>
                    <a:pt x="3727484" y="0"/>
                  </a:lnTo>
                  <a:lnTo>
                    <a:pt x="4970151" y="2152088"/>
                  </a:lnTo>
                  <a:lnTo>
                    <a:pt x="4335198" y="325187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36341" y="5954841"/>
              <a:ext cx="2272030" cy="1967864"/>
            </a:xfrm>
            <a:custGeom>
              <a:avLst/>
              <a:gdLst/>
              <a:ahLst/>
              <a:cxnLst/>
              <a:rect l="l" t="t" r="r" b="b"/>
              <a:pathLst>
                <a:path w="2272030" h="1967865">
                  <a:moveTo>
                    <a:pt x="1703779" y="1967284"/>
                  </a:moveTo>
                  <a:lnTo>
                    <a:pt x="567899" y="1967284"/>
                  </a:lnTo>
                  <a:lnTo>
                    <a:pt x="0" y="983641"/>
                  </a:lnTo>
                  <a:lnTo>
                    <a:pt x="567899" y="0"/>
                  </a:lnTo>
                  <a:lnTo>
                    <a:pt x="1703699" y="0"/>
                  </a:lnTo>
                  <a:lnTo>
                    <a:pt x="2271678" y="983642"/>
                  </a:lnTo>
                  <a:lnTo>
                    <a:pt x="1703779" y="1967284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37768" y="373605"/>
              <a:ext cx="3799840" cy="3290570"/>
            </a:xfrm>
            <a:custGeom>
              <a:avLst/>
              <a:gdLst/>
              <a:ahLst/>
              <a:cxnLst/>
              <a:rect l="l" t="t" r="r" b="b"/>
              <a:pathLst>
                <a:path w="3799840" h="3290570">
                  <a:moveTo>
                    <a:pt x="2849747" y="3290487"/>
                  </a:moveTo>
                  <a:lnTo>
                    <a:pt x="949870" y="3290487"/>
                  </a:lnTo>
                  <a:lnTo>
                    <a:pt x="0" y="1645242"/>
                  </a:lnTo>
                  <a:lnTo>
                    <a:pt x="949871" y="0"/>
                  </a:lnTo>
                  <a:lnTo>
                    <a:pt x="2849613" y="0"/>
                  </a:lnTo>
                  <a:lnTo>
                    <a:pt x="3799617" y="1645244"/>
                  </a:lnTo>
                  <a:lnTo>
                    <a:pt x="2849747" y="329048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A0BF44-24B1-08AF-DC55-69EF98D55BA7}"/>
              </a:ext>
            </a:extLst>
          </p:cNvPr>
          <p:cNvGrpSpPr/>
          <p:nvPr/>
        </p:nvGrpSpPr>
        <p:grpSpPr>
          <a:xfrm>
            <a:off x="434209" y="0"/>
            <a:ext cx="11682933" cy="1451366"/>
            <a:chOff x="1028700" y="2018848"/>
            <a:chExt cx="9304075" cy="891248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8724" y="2188050"/>
              <a:ext cx="1058901" cy="6937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4183" y="2194029"/>
              <a:ext cx="1326669" cy="6329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0847" y="2018848"/>
              <a:ext cx="486851" cy="8641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220100"/>
              <a:ext cx="1618780" cy="5720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5928" y="2194061"/>
              <a:ext cx="73027" cy="6694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8019" y="2194061"/>
              <a:ext cx="73027" cy="6694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4202" y="2219754"/>
              <a:ext cx="73027" cy="6694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9778" y="2171911"/>
              <a:ext cx="73027" cy="6694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3154" y="2162160"/>
              <a:ext cx="73027" cy="6694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5941" y="2136507"/>
              <a:ext cx="1290155" cy="742448"/>
            </a:xfrm>
            <a:prstGeom prst="rect">
              <a:avLst/>
            </a:prstGeom>
          </p:spPr>
        </p:pic>
        <p:grpSp>
          <p:nvGrpSpPr>
            <p:cNvPr id="17" name="object 17"/>
            <p:cNvGrpSpPr/>
            <p:nvPr/>
          </p:nvGrpSpPr>
          <p:grpSpPr>
            <a:xfrm>
              <a:off x="4347662" y="2179211"/>
              <a:ext cx="1608455" cy="730885"/>
              <a:chOff x="4347662" y="2179211"/>
              <a:chExt cx="1608455" cy="730885"/>
            </a:xfrm>
          </p:grpSpPr>
          <p:pic>
            <p:nvPicPr>
              <p:cNvPr id="18" name="object 18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82513" y="2194365"/>
                <a:ext cx="73027" cy="669420"/>
              </a:xfrm>
              <a:prstGeom prst="rect">
                <a:avLst/>
              </a:prstGeom>
            </p:spPr>
          </p:pic>
          <p:pic>
            <p:nvPicPr>
              <p:cNvPr id="19" name="object 19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47662" y="2179211"/>
                <a:ext cx="1545752" cy="730277"/>
              </a:xfrm>
              <a:prstGeom prst="rect">
                <a:avLst/>
              </a:prstGeom>
            </p:spPr>
          </p:pic>
        </p:grp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976" y="2128896"/>
              <a:ext cx="685799" cy="771524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4210" y="1825046"/>
            <a:ext cx="1343419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55" dirty="0"/>
              <a:t>T</a:t>
            </a:r>
            <a:r>
              <a:rPr sz="8000" spc="-215" dirty="0"/>
              <a:t>e</a:t>
            </a:r>
            <a:r>
              <a:rPr sz="8000" spc="130" dirty="0"/>
              <a:t>a</a:t>
            </a:r>
            <a:r>
              <a:rPr sz="8000" spc="-135" dirty="0"/>
              <a:t>m</a:t>
            </a:r>
            <a:r>
              <a:rPr sz="8000" spc="-585" dirty="0"/>
              <a:t> </a:t>
            </a:r>
            <a:r>
              <a:rPr sz="8000" spc="-50" dirty="0"/>
              <a:t>N</a:t>
            </a:r>
            <a:r>
              <a:rPr sz="8000" spc="130" dirty="0"/>
              <a:t>a</a:t>
            </a:r>
            <a:r>
              <a:rPr sz="8000" spc="-140" dirty="0"/>
              <a:t>m</a:t>
            </a:r>
            <a:r>
              <a:rPr sz="8000" spc="-215" dirty="0"/>
              <a:t>e</a:t>
            </a:r>
            <a:r>
              <a:rPr sz="8000" spc="-1150" dirty="0"/>
              <a:t>:</a:t>
            </a:r>
            <a:r>
              <a:rPr lang="en-US" sz="8000" spc="-1150" dirty="0"/>
              <a:t> </a:t>
            </a:r>
            <a:r>
              <a:rPr lang="en-US" sz="8000" dirty="0">
                <a:solidFill>
                  <a:schemeClr val="tx1"/>
                </a:solidFill>
                <a:latin typeface="Trebuchet MS" panose="020B0603020202020204" pitchFamily="34" charset="0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8000" i="1" u="sng" dirty="0">
                <a:solidFill>
                  <a:schemeClr val="tx1"/>
                </a:solidFill>
                <a:latin typeface="Trebuchet MS" panose="020B0603020202020204" pitchFamily="34" charset="0"/>
                <a:ea typeface="Franklin Gothic"/>
                <a:cs typeface="Franklin Gothic"/>
                <a:sym typeface="Franklin Gothic"/>
              </a:rPr>
              <a:t>Him-Sarthi</a:t>
            </a:r>
            <a:endParaRPr sz="8000" i="1" u="sng" dirty="0">
              <a:latin typeface="+mj-l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4210" y="3924300"/>
            <a:ext cx="12595990" cy="420512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40"/>
              </a:spcBef>
            </a:pPr>
            <a:r>
              <a:rPr sz="3400" b="1" spc="10" dirty="0">
                <a:latin typeface="Trebuchet MS" panose="020B0603020202020204" pitchFamily="34" charset="0"/>
                <a:cs typeface="Trebuchet MS"/>
              </a:rPr>
              <a:t>Domain:</a:t>
            </a:r>
            <a:r>
              <a:rPr lang="en-US" sz="3400" dirty="0">
                <a:solidFill>
                  <a:schemeClr val="tx1"/>
                </a:solidFill>
                <a:latin typeface="Trebuchet MS" panose="020B0603020202020204" pitchFamily="34" charset="0"/>
                <a:ea typeface="Franklin Gothic"/>
                <a:cs typeface="Franklin Gothic"/>
                <a:sym typeface="Franklin Gothic"/>
              </a:rPr>
              <a:t> Smart Vehicle(Software)</a:t>
            </a:r>
            <a:endParaRPr sz="3400" b="1" dirty="0"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50000"/>
              </a:lnSpc>
              <a:spcBef>
                <a:spcPts val="645"/>
              </a:spcBef>
            </a:pPr>
            <a:r>
              <a:rPr lang="en-IN" sz="3400" b="1" spc="-25" dirty="0">
                <a:latin typeface="Trebuchet MS" panose="020B0603020202020204" pitchFamily="34" charset="0"/>
                <a:cs typeface="Trebuchet MS"/>
              </a:rPr>
              <a:t>P</a:t>
            </a:r>
            <a:r>
              <a:rPr lang="en-IN" sz="3400" spc="-25" dirty="0">
                <a:latin typeface="Trebuchet MS" panose="020B0603020202020204" pitchFamily="34" charset="0"/>
                <a:cs typeface="Trebuchet MS"/>
              </a:rPr>
              <a:t>S</a:t>
            </a:r>
            <a:r>
              <a:rPr lang="en-IN" sz="3400" b="1" spc="-25" dirty="0">
                <a:latin typeface="Trebuchet MS" panose="020B0603020202020204" pitchFamily="34" charset="0"/>
                <a:cs typeface="Trebuchet MS"/>
              </a:rPr>
              <a:t>ID: </a:t>
            </a:r>
            <a:r>
              <a:rPr lang="en-IN" sz="3400" spc="-25" dirty="0">
                <a:latin typeface="Trebuchet MS" panose="020B0603020202020204" pitchFamily="34" charset="0"/>
                <a:cs typeface="Trebuchet MS"/>
              </a:rPr>
              <a:t>SIH1382</a:t>
            </a:r>
            <a:endParaRPr lang="en-IN" sz="3400" dirty="0">
              <a:latin typeface="Trebuchet MS" panose="020B0603020202020204" pitchFamily="34" charset="0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lang="en-US" sz="3400" b="1" spc="-10" dirty="0">
                <a:latin typeface="Trebuchet MS" panose="020B0603020202020204" pitchFamily="34" charset="0"/>
                <a:cs typeface="Trebuchet MS"/>
              </a:rPr>
              <a:t>Problem </a:t>
            </a:r>
            <a:r>
              <a:rPr lang="en-US" sz="3400" b="1" spc="-15" dirty="0">
                <a:latin typeface="Trebuchet MS" panose="020B0603020202020204" pitchFamily="34" charset="0"/>
                <a:cs typeface="Trebuchet MS"/>
              </a:rPr>
              <a:t>Statement </a:t>
            </a:r>
            <a:r>
              <a:rPr lang="en-US" sz="3400" b="1" spc="-145" dirty="0">
                <a:latin typeface="Trebuchet MS" panose="020B0603020202020204" pitchFamily="34" charset="0"/>
                <a:cs typeface="Trebuchet MS"/>
              </a:rPr>
              <a:t>Title: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sym typeface="Libre Franklin"/>
              </a:rPr>
              <a:t>Real-Time Vehicle Tracking System</a:t>
            </a:r>
          </a:p>
          <a:p>
            <a:pPr marL="12700" marR="5080">
              <a:lnSpc>
                <a:spcPct val="150000"/>
              </a:lnSpc>
            </a:pPr>
            <a:r>
              <a:rPr lang="en-US" sz="3400" b="1" spc="140" dirty="0">
                <a:latin typeface="Trebuchet MS" panose="020B0603020202020204" pitchFamily="34" charset="0"/>
                <a:cs typeface="Trebuchet MS"/>
              </a:rPr>
              <a:t>M</a:t>
            </a:r>
            <a:r>
              <a:rPr lang="en-US" sz="3400" b="1" spc="-60" dirty="0">
                <a:latin typeface="Trebuchet MS" panose="020B0603020202020204" pitchFamily="34" charset="0"/>
                <a:cs typeface="Trebuchet MS"/>
              </a:rPr>
              <a:t>i</a:t>
            </a:r>
            <a:r>
              <a:rPr lang="en-US" sz="3400" b="1" spc="-50" dirty="0">
                <a:latin typeface="Trebuchet MS" panose="020B0603020202020204" pitchFamily="34" charset="0"/>
                <a:cs typeface="Trebuchet MS"/>
              </a:rPr>
              <a:t>n</a:t>
            </a:r>
            <a:r>
              <a:rPr lang="en-US" sz="3400" b="1" spc="-60" dirty="0">
                <a:latin typeface="Trebuchet MS" panose="020B0603020202020204" pitchFamily="34" charset="0"/>
                <a:cs typeface="Trebuchet MS"/>
              </a:rPr>
              <a:t>i</a:t>
            </a:r>
            <a:r>
              <a:rPr lang="en-US" sz="3400" b="1" spc="175" dirty="0">
                <a:latin typeface="Trebuchet MS" panose="020B0603020202020204" pitchFamily="34" charset="0"/>
                <a:cs typeface="Trebuchet MS"/>
              </a:rPr>
              <a:t>s</a:t>
            </a:r>
            <a:r>
              <a:rPr lang="en-US" sz="3400" b="1" spc="-40" dirty="0">
                <a:latin typeface="Trebuchet MS" panose="020B0603020202020204" pitchFamily="34" charset="0"/>
                <a:cs typeface="Trebuchet MS"/>
              </a:rPr>
              <a:t>t</a:t>
            </a:r>
            <a:r>
              <a:rPr lang="en-US" sz="3400" b="1" spc="-95" dirty="0">
                <a:latin typeface="Trebuchet MS" panose="020B0603020202020204" pitchFamily="34" charset="0"/>
                <a:cs typeface="Trebuchet MS"/>
              </a:rPr>
              <a:t>r</a:t>
            </a:r>
            <a:r>
              <a:rPr lang="en-US" sz="3400" b="1" spc="-55" dirty="0">
                <a:latin typeface="Trebuchet MS" panose="020B0603020202020204" pitchFamily="34" charset="0"/>
                <a:cs typeface="Trebuchet MS"/>
              </a:rPr>
              <a:t>y</a:t>
            </a:r>
            <a:r>
              <a:rPr lang="en-US" sz="3400" b="1" spc="-45" dirty="0">
                <a:latin typeface="Trebuchet MS" panose="020B0603020202020204" pitchFamily="34" charset="0"/>
                <a:cs typeface="Trebuchet MS"/>
              </a:rPr>
              <a:t>: </a:t>
            </a:r>
            <a:r>
              <a:rPr lang="en-IN" sz="3400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Government of Himachal Pradesh</a:t>
            </a:r>
            <a:endParaRPr lang="en-US" sz="3400" dirty="0"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50000"/>
              </a:lnSpc>
              <a:spcBef>
                <a:spcPts val="645"/>
              </a:spcBef>
            </a:pPr>
            <a:r>
              <a:rPr sz="3400" b="1" spc="-245" dirty="0">
                <a:latin typeface="Trebuchet MS" panose="020B0603020202020204" pitchFamily="34" charset="0"/>
                <a:cs typeface="Trebuchet MS"/>
              </a:rPr>
              <a:t>T</a:t>
            </a:r>
            <a:r>
              <a:rPr sz="3400" b="1" spc="-55" dirty="0">
                <a:latin typeface="Trebuchet MS" panose="020B0603020202020204" pitchFamily="34" charset="0"/>
                <a:cs typeface="Trebuchet MS"/>
              </a:rPr>
              <a:t>h</a:t>
            </a:r>
            <a:r>
              <a:rPr sz="3400" b="1" spc="-80" dirty="0">
                <a:latin typeface="Trebuchet MS" panose="020B0603020202020204" pitchFamily="34" charset="0"/>
                <a:cs typeface="Trebuchet MS"/>
              </a:rPr>
              <a:t>e</a:t>
            </a:r>
            <a:r>
              <a:rPr sz="3400" b="1" spc="-50" dirty="0">
                <a:latin typeface="Trebuchet MS" panose="020B0603020202020204" pitchFamily="34" charset="0"/>
                <a:cs typeface="Trebuchet MS"/>
              </a:rPr>
              <a:t>m</a:t>
            </a:r>
            <a:r>
              <a:rPr sz="3400" b="1" spc="-75" dirty="0">
                <a:latin typeface="Trebuchet MS" panose="020B0603020202020204" pitchFamily="34" charset="0"/>
                <a:cs typeface="Trebuchet MS"/>
              </a:rPr>
              <a:t>e</a:t>
            </a:r>
            <a:r>
              <a:rPr sz="3400" b="1" spc="-220" dirty="0">
                <a:latin typeface="Trebuchet MS" panose="020B0603020202020204" pitchFamily="34" charset="0"/>
                <a:cs typeface="Trebuchet MS"/>
              </a:rPr>
              <a:t> </a:t>
            </a:r>
            <a:r>
              <a:rPr sz="3400" b="1" spc="-15" dirty="0">
                <a:latin typeface="Trebuchet MS" panose="020B0603020202020204" pitchFamily="34" charset="0"/>
                <a:cs typeface="Trebuchet MS"/>
              </a:rPr>
              <a:t>N</a:t>
            </a:r>
            <a:r>
              <a:rPr sz="3400" b="1" spc="50" dirty="0">
                <a:latin typeface="Trebuchet MS" panose="020B0603020202020204" pitchFamily="34" charset="0"/>
                <a:cs typeface="Trebuchet MS"/>
              </a:rPr>
              <a:t>a</a:t>
            </a:r>
            <a:r>
              <a:rPr sz="3400" b="1" spc="-50" dirty="0">
                <a:latin typeface="Trebuchet MS" panose="020B0603020202020204" pitchFamily="34" charset="0"/>
                <a:cs typeface="Trebuchet MS"/>
              </a:rPr>
              <a:t>m</a:t>
            </a:r>
            <a:r>
              <a:rPr sz="3400" b="1" spc="-80" dirty="0">
                <a:latin typeface="Trebuchet MS" panose="020B0603020202020204" pitchFamily="34" charset="0"/>
                <a:cs typeface="Trebuchet MS"/>
              </a:rPr>
              <a:t>e</a:t>
            </a:r>
            <a:r>
              <a:rPr sz="3400" b="1" spc="-434" dirty="0">
                <a:latin typeface="Trebuchet MS" panose="020B0603020202020204" pitchFamily="34" charset="0"/>
                <a:cs typeface="Trebuchet MS"/>
              </a:rPr>
              <a:t>:</a:t>
            </a:r>
            <a:r>
              <a:rPr lang="en-US" sz="3400" dirty="0">
                <a:solidFill>
                  <a:schemeClr val="tx1"/>
                </a:solidFill>
                <a:latin typeface="Trebuchet MS" panose="020B0603020202020204" pitchFamily="34" charset="0"/>
                <a:ea typeface="Franklin Gothic"/>
                <a:cs typeface="Franklin Gothic"/>
                <a:sym typeface="Franklin Gothic"/>
              </a:rPr>
              <a:t> Smart Vehicle</a:t>
            </a:r>
            <a:endParaRPr sz="3400"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887082C-D611-AE97-D706-0BC9BE44D934}"/>
              </a:ext>
            </a:extLst>
          </p:cNvPr>
          <p:cNvGrpSpPr/>
          <p:nvPr/>
        </p:nvGrpSpPr>
        <p:grpSpPr>
          <a:xfrm>
            <a:off x="2456435" y="-10392"/>
            <a:ext cx="9260329" cy="890706"/>
            <a:chOff x="4674964" y="143431"/>
            <a:chExt cx="9260329" cy="890706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4989" y="312633"/>
              <a:ext cx="1058901" cy="6937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0447" y="318612"/>
              <a:ext cx="1326670" cy="6329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7112" y="143431"/>
              <a:ext cx="486851" cy="8641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4964" y="344683"/>
              <a:ext cx="1618780" cy="5720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02192" y="318644"/>
              <a:ext cx="73027" cy="669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14284" y="318644"/>
              <a:ext cx="73027" cy="669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60466" y="344338"/>
              <a:ext cx="73027" cy="669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6042" y="296494"/>
              <a:ext cx="73027" cy="669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32205" y="261090"/>
              <a:ext cx="1290155" cy="742448"/>
            </a:xfrm>
            <a:prstGeom prst="rect">
              <a:avLst/>
            </a:prstGeom>
          </p:spPr>
        </p:pic>
        <p:grpSp>
          <p:nvGrpSpPr>
            <p:cNvPr id="12" name="object 12"/>
            <p:cNvGrpSpPr/>
            <p:nvPr/>
          </p:nvGrpSpPr>
          <p:grpSpPr>
            <a:xfrm>
              <a:off x="7899418" y="286742"/>
              <a:ext cx="1702435" cy="747395"/>
              <a:chOff x="7899418" y="286742"/>
              <a:chExt cx="1702435" cy="747395"/>
            </a:xfrm>
          </p:grpSpPr>
          <p:pic>
            <p:nvPicPr>
              <p:cNvPr id="13" name="object 13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899418" y="286742"/>
                <a:ext cx="73027" cy="669420"/>
              </a:xfrm>
              <a:prstGeom prst="rect">
                <a:avLst/>
              </a:prstGeom>
            </p:spPr>
          </p:pic>
          <p:pic>
            <p:nvPicPr>
              <p:cNvPr id="14" name="object 14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528777" y="318947"/>
                <a:ext cx="73027" cy="669420"/>
              </a:xfrm>
              <a:prstGeom prst="rect">
                <a:avLst/>
              </a:prstGeom>
            </p:spPr>
          </p:pic>
          <p:pic>
            <p:nvPicPr>
              <p:cNvPr id="15" name="object 15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993926" y="303793"/>
                <a:ext cx="1545752" cy="730276"/>
              </a:xfrm>
              <a:prstGeom prst="rect">
                <a:avLst/>
              </a:prstGeom>
            </p:spPr>
          </p:pic>
        </p:grp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03438" y="253849"/>
              <a:ext cx="631855" cy="72389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0A0055-0639-DB1F-4F0F-8E848C00F9F8}"/>
              </a:ext>
            </a:extLst>
          </p:cNvPr>
          <p:cNvSpPr txBox="1"/>
          <p:nvPr/>
        </p:nvSpPr>
        <p:spPr>
          <a:xfrm>
            <a:off x="270392" y="991480"/>
            <a:ext cx="563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b="1" u="sng" spc="45" dirty="0">
                <a:latin typeface="Trebuchet MS" panose="020B0603020202020204" pitchFamily="34" charset="0"/>
              </a:rPr>
              <a:t>I</a:t>
            </a:r>
            <a:r>
              <a:rPr lang="en-IN" sz="3600" b="1" u="sng" spc="45" dirty="0">
                <a:latin typeface="Trebuchet MS" panose="020B0603020202020204" pitchFamily="34" charset="0"/>
              </a:rPr>
              <a:t>dea and </a:t>
            </a:r>
            <a:r>
              <a:rPr lang="en-US" sz="3600" b="1" u="sng" spc="45" dirty="0">
                <a:latin typeface="Trebuchet MS" panose="020B0603020202020204" pitchFamily="34" charset="0"/>
              </a:rPr>
              <a:t>Solution</a:t>
            </a:r>
            <a:endParaRPr lang="en-IN" sz="3600" b="1" u="sng" dirty="0">
              <a:latin typeface="Trebuchet MS" panose="020B06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8AD40-6B22-8F49-40DF-5F48E73D6694}"/>
              </a:ext>
            </a:extLst>
          </p:cNvPr>
          <p:cNvSpPr txBox="1"/>
          <p:nvPr/>
        </p:nvSpPr>
        <p:spPr>
          <a:xfrm>
            <a:off x="347940" y="3924300"/>
            <a:ext cx="1338349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web application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 App + Website ) tha</a:t>
            </a:r>
            <a:r>
              <a:rPr lang="en-US" sz="2400" dirty="0">
                <a:latin typeface="Aptos" panose="020B0004020202020204" pitchFamily="34" charset="0"/>
              </a:rPr>
              <a:t>t integrates all the </a:t>
            </a:r>
            <a:r>
              <a:rPr lang="en-US" sz="2400" b="1" dirty="0">
                <a:latin typeface="Aptos" panose="020B0004020202020204" pitchFamily="34" charset="0"/>
              </a:rPr>
              <a:t>User needs </a:t>
            </a:r>
            <a:r>
              <a:rPr lang="en-US" sz="2400" dirty="0">
                <a:latin typeface="Aptos" panose="020B0004020202020204" pitchFamily="34" charset="0"/>
              </a:rPr>
              <a:t>to </a:t>
            </a:r>
            <a:r>
              <a:rPr lang="en-US" sz="2400" i="1" dirty="0">
                <a:latin typeface="Aptos" panose="020B0004020202020204" pitchFamily="34" charset="0"/>
              </a:rPr>
              <a:t>track</a:t>
            </a:r>
            <a:r>
              <a:rPr lang="en-US" sz="2400" dirty="0">
                <a:latin typeface="Aptos" panose="020B0004020202020204" pitchFamily="34" charset="0"/>
              </a:rPr>
              <a:t> &amp; </a:t>
            </a:r>
            <a:r>
              <a:rPr lang="en-US" sz="2400" i="1" dirty="0">
                <a:latin typeface="Aptos" panose="020B0004020202020204" pitchFamily="34" charset="0"/>
              </a:rPr>
              <a:t>search</a:t>
            </a:r>
            <a:r>
              <a:rPr lang="en-US" sz="2400" dirty="0">
                <a:latin typeface="Aptos" panose="020B0004020202020204" pitchFamily="34" charset="0"/>
              </a:rPr>
              <a:t>, </a:t>
            </a:r>
            <a:r>
              <a:rPr lang="en-US" sz="2400" b="1" i="1" dirty="0">
                <a:latin typeface="Aptos" panose="020B0004020202020204" pitchFamily="34" charset="0"/>
              </a:rPr>
              <a:t>live bus location</a:t>
            </a:r>
            <a:r>
              <a:rPr lang="en-US" sz="2400" dirty="0">
                <a:latin typeface="Aptos" panose="020B0004020202020204" pitchFamily="34" charset="0"/>
              </a:rPr>
              <a:t>, bus </a:t>
            </a:r>
            <a:r>
              <a:rPr lang="en-US" sz="2400" b="1" dirty="0">
                <a:latin typeface="Aptos" panose="020B0004020202020204" pitchFamily="34" charset="0"/>
              </a:rPr>
              <a:t>routes</a:t>
            </a:r>
            <a:r>
              <a:rPr lang="en-US" sz="2400" dirty="0">
                <a:latin typeface="Aptos" panose="020B0004020202020204" pitchFamily="34" charset="0"/>
              </a:rPr>
              <a:t>, book and </a:t>
            </a:r>
            <a:r>
              <a:rPr lang="en-US" sz="2400" i="1" dirty="0">
                <a:latin typeface="Aptos" panose="020B0004020202020204" pitchFamily="34" charset="0"/>
              </a:rPr>
              <a:t>reserve</a:t>
            </a:r>
            <a:r>
              <a:rPr lang="en-US" sz="2400" dirty="0">
                <a:latin typeface="Aptos" panose="020B0004020202020204" pitchFamily="34" charset="0"/>
              </a:rPr>
              <a:t> seats with </a:t>
            </a:r>
            <a:r>
              <a:rPr lang="en-US" sz="2400" b="1" dirty="0">
                <a:latin typeface="Aptos" panose="020B0004020202020204" pitchFamily="34" charset="0"/>
              </a:rPr>
              <a:t>simple UI experience</a:t>
            </a:r>
            <a:r>
              <a:rPr lang="en-US" sz="2400" dirty="0">
                <a:latin typeface="Aptos" panose="020B0004020202020204" pitchFamily="34" charset="0"/>
              </a:rPr>
              <a:t>. A </a:t>
            </a:r>
            <a:r>
              <a:rPr lang="en-US" sz="2400" b="1" dirty="0">
                <a:latin typeface="Aptos" panose="020B0004020202020204" pitchFamily="34" charset="0"/>
              </a:rPr>
              <a:t>bus management system </a:t>
            </a:r>
            <a:r>
              <a:rPr lang="en-US" sz="2400" dirty="0">
                <a:latin typeface="Aptos" panose="020B0004020202020204" pitchFamily="34" charset="0"/>
              </a:rPr>
              <a:t>for the </a:t>
            </a:r>
            <a:r>
              <a:rPr lang="en-US" sz="2400" b="1" dirty="0">
                <a:latin typeface="Aptos" panose="020B0004020202020204" pitchFamily="34" charset="0"/>
              </a:rPr>
              <a:t>government</a:t>
            </a:r>
            <a:r>
              <a:rPr lang="en-US" sz="2400" dirty="0">
                <a:latin typeface="Aptos" panose="020B0004020202020204" pitchFamily="34" charset="0"/>
              </a:rPr>
              <a:t> to </a:t>
            </a:r>
            <a:r>
              <a:rPr lang="en-US" sz="2400" i="1" dirty="0">
                <a:latin typeface="Aptos" panose="020B0004020202020204" pitchFamily="34" charset="0"/>
              </a:rPr>
              <a:t>track</a:t>
            </a:r>
            <a:r>
              <a:rPr lang="en-US" sz="2400" dirty="0">
                <a:latin typeface="Aptos" panose="020B0004020202020204" pitchFamily="34" charset="0"/>
              </a:rPr>
              <a:t> all the buses, drivers, passenger, routes and other </a:t>
            </a:r>
            <a:r>
              <a:rPr lang="en-US" sz="2400" b="1" dirty="0">
                <a:latin typeface="Aptos" panose="020B0004020202020204" pitchFamily="34" charset="0"/>
              </a:rPr>
              <a:t>analytics</a:t>
            </a:r>
            <a:r>
              <a:rPr lang="en-US" sz="2400" dirty="0">
                <a:latin typeface="Aptos" panose="020B0004020202020204" pitchFamily="34" charset="0"/>
              </a:rPr>
              <a:t> with </a:t>
            </a:r>
            <a:r>
              <a:rPr lang="en-US" sz="2400" b="1" dirty="0">
                <a:latin typeface="Aptos" panose="020B0004020202020204" pitchFamily="34" charset="0"/>
              </a:rPr>
              <a:t>elevated</a:t>
            </a:r>
            <a:r>
              <a:rPr lang="en-US" sz="2400" dirty="0">
                <a:latin typeface="Aptos" panose="020B0004020202020204" pitchFamily="34" charset="0"/>
              </a:rPr>
              <a:t> </a:t>
            </a:r>
            <a:r>
              <a:rPr lang="en-US" sz="2400" b="1" dirty="0">
                <a:latin typeface="Aptos" panose="020B0004020202020204" pitchFamily="34" charset="0"/>
              </a:rPr>
              <a:t>visualization</a:t>
            </a:r>
            <a:r>
              <a:rPr lang="en-US" sz="2400" dirty="0">
                <a:latin typeface="Aptos" panose="020B0004020202020204" pitchFamily="34" charset="0"/>
              </a:rPr>
              <a:t>. Some over the top </a:t>
            </a:r>
            <a:r>
              <a:rPr lang="en-US" sz="2400" b="1" dirty="0">
                <a:latin typeface="Aptos" panose="020B0004020202020204" pitchFamily="34" charset="0"/>
              </a:rPr>
              <a:t>brief</a:t>
            </a:r>
            <a:r>
              <a:rPr lang="en-US" sz="2400" dirty="0">
                <a:latin typeface="Aptos" panose="020B0004020202020204" pitchFamily="34" charset="0"/>
              </a:rPr>
              <a:t> </a:t>
            </a:r>
            <a:r>
              <a:rPr lang="en-US" sz="2400" i="1" dirty="0">
                <a:latin typeface="Aptos" panose="020B0004020202020204" pitchFamily="34" charset="0"/>
              </a:rPr>
              <a:t>details of the solution </a:t>
            </a:r>
            <a:r>
              <a:rPr lang="en-US" sz="2400" dirty="0">
                <a:latin typeface="Aptos" panose="020B0004020202020204" pitchFamily="34" charset="0"/>
              </a:rPr>
              <a:t>includes: </a:t>
            </a:r>
            <a:endParaRPr lang="en-US" sz="2400" b="1" dirty="0">
              <a:latin typeface="Aptos" panose="020B0004020202020204" pitchFamily="34" charset="0"/>
            </a:endParaRPr>
          </a:p>
          <a:p>
            <a:pPr algn="just"/>
            <a:endParaRPr lang="en-US" sz="2400" b="1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Real-Time Bus Tracking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Accurate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bus tracking using </a:t>
            </a:r>
            <a:r>
              <a:rPr lang="en-US" sz="2400" b="1" i="0" dirty="0">
                <a:solidFill>
                  <a:srgbClr val="0F1111"/>
                </a:solidFill>
                <a:effectLst/>
                <a:latin typeface="Amazon Ember"/>
              </a:rPr>
              <a:t>Drivool 890-IN GPS Tracking</a:t>
            </a:r>
            <a:r>
              <a:rPr lang="en-US" sz="2400" b="0" i="0" dirty="0">
                <a:solidFill>
                  <a:srgbClr val="0F1111"/>
                </a:solidFill>
                <a:effectLst/>
                <a:latin typeface="Amazon Ember"/>
              </a:rPr>
              <a:t> Device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and </a:t>
            </a:r>
            <a:r>
              <a:rPr lang="en-IN" sz="2400" b="1" i="0" dirty="0">
                <a:effectLst/>
                <a:latin typeface="Söhne"/>
              </a:rPr>
              <a:t>Geofencing </a:t>
            </a:r>
            <a:r>
              <a:rPr lang="en-IN" sz="2400" b="1" dirty="0">
                <a:latin typeface="Söhne"/>
              </a:rPr>
              <a:t>integrated </a:t>
            </a:r>
            <a:r>
              <a:rPr lang="en-IN" sz="2400" dirty="0">
                <a:latin typeface="Söhne"/>
              </a:rPr>
              <a:t>with</a:t>
            </a:r>
            <a:r>
              <a:rPr lang="en-IN" sz="2400" b="1" dirty="0">
                <a:latin typeface="Söhne"/>
              </a:rPr>
              <a:t> 10+ Google API’s</a:t>
            </a:r>
            <a:r>
              <a:rPr lang="en-US" sz="2400" dirty="0">
                <a:latin typeface="Aptos" panose="020B0004020202020204" pitchFamily="34" charset="0"/>
              </a:rPr>
              <a:t> providing users and </a:t>
            </a:r>
            <a:r>
              <a:rPr lang="en-US" sz="2400" i="1" dirty="0">
                <a:latin typeface="Aptos" panose="020B0004020202020204" pitchFamily="34" charset="0"/>
              </a:rPr>
              <a:t>admin</a:t>
            </a:r>
            <a:r>
              <a:rPr lang="en-US" sz="2400" dirty="0">
                <a:latin typeface="Aptos" panose="020B00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 track live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bus locations, Speed , traffic , time , sub-stations 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etc.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for 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every route buses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of all type for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better scheduling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i="0" u="sng" dirty="0">
                <a:effectLst/>
                <a:latin typeface="Söhne"/>
              </a:rPr>
              <a:t>Reliabl</a:t>
            </a:r>
            <a:r>
              <a:rPr lang="en-IN" sz="2400" b="1" u="sng" dirty="0">
                <a:latin typeface="Söhne"/>
              </a:rPr>
              <a:t>e </a:t>
            </a:r>
            <a:r>
              <a:rPr lang="en-US" sz="2400" b="1" i="0" u="sng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Bus Management System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en-US" sz="240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Developed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New Route Algorithm 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crack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unsolved problem 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of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substation inconsistency 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 the current applications </a:t>
            </a:r>
            <a:r>
              <a:rPr lang="en-US" sz="240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streamlined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with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ACID compliance 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of </a:t>
            </a:r>
            <a:r>
              <a:rPr lang="en-US" sz="240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optimized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Heroku MySQL Database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Clean and Minimalist UI-Experience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Quick &amp; responsive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React JS  Front-end 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and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robust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1" dirty="0">
                <a:latin typeface="Aptos" panose="020B0004020202020204" pitchFamily="34" charset="0"/>
              </a:rPr>
              <a:t>B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ack-end using Angular </a:t>
            </a:r>
            <a:r>
              <a:rPr lang="en-US" sz="240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with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Flask , Google Firebase , Bootstrap </a:t>
            </a:r>
            <a:r>
              <a:rPr lang="en-US" sz="2400" b="1" dirty="0">
                <a:latin typeface="Aptos" panose="020B0004020202020204" pitchFamily="34" charset="0"/>
              </a:rPr>
              <a:t>, Node JS , Express JS and Typescript.</a:t>
            </a:r>
            <a:endParaRPr lang="en-IN" sz="2400" b="1" dirty="0">
              <a:latin typeface="Aptos" panose="020B00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54E398-D639-DD8D-9B61-02240D46C16B}"/>
              </a:ext>
            </a:extLst>
          </p:cNvPr>
          <p:cNvSpPr txBox="1"/>
          <p:nvPr/>
        </p:nvSpPr>
        <p:spPr>
          <a:xfrm>
            <a:off x="381000" y="1738653"/>
            <a:ext cx="1341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ptos" panose="020B0004020202020204" pitchFamily="34" charset="0"/>
              </a:rPr>
              <a:t>The absence of </a:t>
            </a:r>
            <a:r>
              <a:rPr lang="en-US" sz="2400" b="1" dirty="0">
                <a:latin typeface="Aptos" panose="020B0004020202020204" pitchFamily="34" charset="0"/>
              </a:rPr>
              <a:t>live bus tracking system </a:t>
            </a:r>
            <a:r>
              <a:rPr lang="en-US" sz="2400" dirty="0">
                <a:latin typeface="Aptos" panose="020B0004020202020204" pitchFamily="34" charset="0"/>
              </a:rPr>
              <a:t>for </a:t>
            </a:r>
            <a:r>
              <a:rPr lang="en-US" sz="2400" b="1" dirty="0">
                <a:latin typeface="Aptos" panose="020B0004020202020204" pitchFamily="34" charset="0"/>
              </a:rPr>
              <a:t>people</a:t>
            </a:r>
            <a:r>
              <a:rPr lang="en-US" sz="2400" dirty="0">
                <a:latin typeface="Aptos" panose="020B0004020202020204" pitchFamily="34" charset="0"/>
              </a:rPr>
              <a:t> and</a:t>
            </a:r>
            <a:r>
              <a:rPr lang="en-US" sz="2400" b="1" dirty="0">
                <a:latin typeface="Aptos" panose="020B0004020202020204" pitchFamily="34" charset="0"/>
              </a:rPr>
              <a:t> bus management system </a:t>
            </a:r>
            <a:r>
              <a:rPr lang="en-US" sz="2400" dirty="0">
                <a:latin typeface="Aptos" panose="020B0004020202020204" pitchFamily="34" charset="0"/>
              </a:rPr>
              <a:t>for </a:t>
            </a:r>
            <a:r>
              <a:rPr lang="en-US" sz="2400" b="1" dirty="0">
                <a:latin typeface="Aptos" panose="020B0004020202020204" pitchFamily="34" charset="0"/>
              </a:rPr>
              <a:t>Himachal government (HRTC)</a:t>
            </a:r>
            <a:r>
              <a:rPr lang="en-US" sz="2400" dirty="0">
                <a:latin typeface="Aptos" panose="020B0004020202020204" pitchFamily="34" charset="0"/>
              </a:rPr>
              <a:t>. 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Currently, there is no </a:t>
            </a: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reliable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means to </a:t>
            </a: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locate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Aptos" panose="020B0004020202020204" pitchFamily="34" charset="0"/>
              </a:rPr>
              <a:t>buses 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of various types at any station, </a:t>
            </a: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live track 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their positions, or </a:t>
            </a: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reserve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confirm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seats in advance. Furthermore, there is a </a:t>
            </a: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lack of a unified system 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to </a:t>
            </a: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monitor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manage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the entire </a:t>
            </a:r>
            <a:r>
              <a:rPr lang="en-US" sz="2400" i="1" dirty="0">
                <a:solidFill>
                  <a:schemeClr val="tx1"/>
                </a:solidFill>
                <a:latin typeface="Aptos" panose="020B0004020202020204" pitchFamily="34" charset="0"/>
              </a:rPr>
              <a:t>fleet of buses 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operating within the state. </a:t>
            </a:r>
            <a:endParaRPr lang="en-IN" sz="2400" dirty="0">
              <a:latin typeface="Aptos" panose="020B00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F5DD0A-8C2F-9965-C387-9DDC88F3A47F}"/>
              </a:ext>
            </a:extLst>
          </p:cNvPr>
          <p:cNvGrpSpPr/>
          <p:nvPr/>
        </p:nvGrpSpPr>
        <p:grpSpPr>
          <a:xfrm>
            <a:off x="13913319" y="-10392"/>
            <a:ext cx="4446690" cy="10297392"/>
            <a:chOff x="13913319" y="-10392"/>
            <a:chExt cx="4446690" cy="1029739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175C366-7CAA-DE27-0496-F487D68E5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00"/>
            <a:stretch/>
          </p:blipFill>
          <p:spPr>
            <a:xfrm>
              <a:off x="13948730" y="6599179"/>
              <a:ext cx="4411278" cy="368782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9266A51-A941-B07B-002E-34624E46A8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72" t="2765" r="8774" b="5370"/>
            <a:stretch/>
          </p:blipFill>
          <p:spPr>
            <a:xfrm rot="16200000">
              <a:off x="13672450" y="2641169"/>
              <a:ext cx="4928427" cy="444669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B0AF7FA-A78D-D200-4F9A-78DEBEA75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79"/>
            <a:stretch/>
          </p:blipFill>
          <p:spPr>
            <a:xfrm>
              <a:off x="13920428" y="-10392"/>
              <a:ext cx="4356256" cy="4087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16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1CD7CEA-4251-DEE4-F228-860DA3A47CF4}"/>
              </a:ext>
            </a:extLst>
          </p:cNvPr>
          <p:cNvGrpSpPr/>
          <p:nvPr/>
        </p:nvGrpSpPr>
        <p:grpSpPr>
          <a:xfrm>
            <a:off x="407756" y="30843"/>
            <a:ext cx="9329137" cy="953195"/>
            <a:chOff x="4666870" y="143431"/>
            <a:chExt cx="9329137" cy="953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4989" y="312633"/>
              <a:ext cx="1058901" cy="6937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0447" y="318612"/>
              <a:ext cx="1326670" cy="6329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7112" y="143431"/>
              <a:ext cx="486851" cy="8641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6870" y="344683"/>
              <a:ext cx="1634968" cy="5720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02192" y="318644"/>
              <a:ext cx="73027" cy="669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4284" y="318644"/>
              <a:ext cx="73027" cy="669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60466" y="344338"/>
              <a:ext cx="73027" cy="669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6042" y="296494"/>
              <a:ext cx="73027" cy="669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2205" y="261090"/>
              <a:ext cx="1290155" cy="742448"/>
            </a:xfrm>
            <a:prstGeom prst="rect">
              <a:avLst/>
            </a:prstGeom>
          </p:spPr>
        </p:pic>
        <p:grpSp>
          <p:nvGrpSpPr>
            <p:cNvPr id="12" name="object 12"/>
            <p:cNvGrpSpPr/>
            <p:nvPr/>
          </p:nvGrpSpPr>
          <p:grpSpPr>
            <a:xfrm>
              <a:off x="7899418" y="286742"/>
              <a:ext cx="1702435" cy="747395"/>
              <a:chOff x="7899418" y="286742"/>
              <a:chExt cx="1702435" cy="747395"/>
            </a:xfrm>
          </p:grpSpPr>
          <p:pic>
            <p:nvPicPr>
              <p:cNvPr id="13" name="object 13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899418" y="286742"/>
                <a:ext cx="73027" cy="669420"/>
              </a:xfrm>
              <a:prstGeom prst="rect">
                <a:avLst/>
              </a:prstGeom>
            </p:spPr>
          </p:pic>
          <p:pic>
            <p:nvPicPr>
              <p:cNvPr id="14" name="object 14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28777" y="318947"/>
                <a:ext cx="73027" cy="669420"/>
              </a:xfrm>
              <a:prstGeom prst="rect">
                <a:avLst/>
              </a:prstGeom>
            </p:spPr>
          </p:pic>
          <p:pic>
            <p:nvPicPr>
              <p:cNvPr id="15" name="object 15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93926" y="303793"/>
                <a:ext cx="1545752" cy="730276"/>
              </a:xfrm>
              <a:prstGeom prst="rect">
                <a:avLst/>
              </a:prstGeom>
            </p:spPr>
          </p:pic>
        </p:grp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57833" y="372727"/>
              <a:ext cx="638174" cy="723899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2C25F23-FECD-55B3-FA63-C88DAC35B5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12571" r="21274"/>
          <a:stretch/>
        </p:blipFill>
        <p:spPr>
          <a:xfrm>
            <a:off x="0" y="2095499"/>
            <a:ext cx="10334735" cy="816495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6D5769C-FADE-5548-5D21-15C68D730194}"/>
              </a:ext>
            </a:extLst>
          </p:cNvPr>
          <p:cNvGrpSpPr/>
          <p:nvPr/>
        </p:nvGrpSpPr>
        <p:grpSpPr>
          <a:xfrm>
            <a:off x="10338693" y="4993348"/>
            <a:ext cx="7978351" cy="4571998"/>
            <a:chOff x="10432863" y="4636618"/>
            <a:chExt cx="7800798" cy="56426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77FFA6A-04D1-4955-488C-E03DFDD49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75" b="18740"/>
            <a:stretch/>
          </p:blipFill>
          <p:spPr>
            <a:xfrm>
              <a:off x="10461261" y="7569299"/>
              <a:ext cx="7772400" cy="270995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E87AF6-7616-100E-0B0B-2548DD45A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6" r="29178" b="26319"/>
            <a:stretch/>
          </p:blipFill>
          <p:spPr>
            <a:xfrm>
              <a:off x="10432863" y="4636618"/>
              <a:ext cx="7772400" cy="300485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CBC1A3-2CE7-147D-66C5-5C54B62FB3DA}"/>
              </a:ext>
            </a:extLst>
          </p:cNvPr>
          <p:cNvGrpSpPr/>
          <p:nvPr/>
        </p:nvGrpSpPr>
        <p:grpSpPr>
          <a:xfrm>
            <a:off x="10432863" y="25948"/>
            <a:ext cx="7851508" cy="4122007"/>
            <a:chOff x="10432863" y="25948"/>
            <a:chExt cx="7851508" cy="41220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B7271E-6881-4612-62F5-27889384A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2863" y="53162"/>
              <a:ext cx="4762913" cy="408467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A222F8-C927-509B-995E-5DBE37F1F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63" t="18389" b="18514"/>
            <a:stretch/>
          </p:blipFill>
          <p:spPr>
            <a:xfrm>
              <a:off x="15167524" y="25948"/>
              <a:ext cx="3116847" cy="412200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414938C-F807-BE9C-ED86-768BFBD02825}"/>
              </a:ext>
            </a:extLst>
          </p:cNvPr>
          <p:cNvSpPr txBox="1"/>
          <p:nvPr/>
        </p:nvSpPr>
        <p:spPr>
          <a:xfrm>
            <a:off x="11201400" y="4207868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</a:rPr>
              <a:t>Tech-Stack used </a:t>
            </a:r>
            <a:endParaRPr lang="en-IN" sz="2400" b="1" dirty="0">
              <a:latin typeface="Aptos" panose="020B00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D46ED0-4C1C-0EB4-E222-87423B885706}"/>
              </a:ext>
            </a:extLst>
          </p:cNvPr>
          <p:cNvSpPr txBox="1"/>
          <p:nvPr/>
        </p:nvSpPr>
        <p:spPr>
          <a:xfrm>
            <a:off x="2116042" y="1328056"/>
            <a:ext cx="607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ptos" panose="020B0004020202020204" pitchFamily="34" charset="0"/>
              </a:rPr>
              <a:t>Flowchart of Database</a:t>
            </a:r>
            <a:endParaRPr lang="en-IN" sz="2800" b="1" dirty="0">
              <a:latin typeface="Aptos" panose="020B00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A8DEE7-0E00-F32E-6BA2-6FA081396492}"/>
              </a:ext>
            </a:extLst>
          </p:cNvPr>
          <p:cNvSpPr txBox="1"/>
          <p:nvPr/>
        </p:nvSpPr>
        <p:spPr>
          <a:xfrm>
            <a:off x="15330714" y="422156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</a:rPr>
              <a:t>User portal flow  </a:t>
            </a:r>
            <a:endParaRPr lang="en-IN" sz="2400" b="1" dirty="0">
              <a:latin typeface="Aptos" panose="020B00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A26E0F-6425-04E0-C6BE-0BBE535AD3FD}"/>
              </a:ext>
            </a:extLst>
          </p:cNvPr>
          <p:cNvSpPr txBox="1"/>
          <p:nvPr/>
        </p:nvSpPr>
        <p:spPr>
          <a:xfrm>
            <a:off x="10551341" y="9695340"/>
            <a:ext cx="853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</a:rPr>
              <a:t>Frameworks Integration flow &amp; Admin Portal access</a:t>
            </a:r>
            <a:endParaRPr lang="en-IN" sz="2400" b="1" dirty="0">
              <a:latin typeface="Aptos" panose="020B00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6BC3F4-1055-3AB9-2E59-7BA478FFC68E}"/>
              </a:ext>
            </a:extLst>
          </p:cNvPr>
          <p:cNvCxnSpPr>
            <a:cxnSpLocks/>
          </p:cNvCxnSpPr>
          <p:nvPr/>
        </p:nvCxnSpPr>
        <p:spPr>
          <a:xfrm>
            <a:off x="10334735" y="4756846"/>
            <a:ext cx="79384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186830-AA7F-252C-56A1-9FB4D4F47B15}"/>
              </a:ext>
            </a:extLst>
          </p:cNvPr>
          <p:cNvCxnSpPr>
            <a:cxnSpLocks/>
          </p:cNvCxnSpPr>
          <p:nvPr/>
        </p:nvCxnSpPr>
        <p:spPr>
          <a:xfrm>
            <a:off x="10363779" y="53162"/>
            <a:ext cx="3959" cy="102338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5F4403-36DD-206D-AB9D-E9AE3C8F6177}"/>
              </a:ext>
            </a:extLst>
          </p:cNvPr>
          <p:cNvCxnSpPr>
            <a:cxnSpLocks/>
          </p:cNvCxnSpPr>
          <p:nvPr/>
        </p:nvCxnSpPr>
        <p:spPr>
          <a:xfrm>
            <a:off x="15138769" y="-38100"/>
            <a:ext cx="0" cy="47949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0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907" y="1031602"/>
            <a:ext cx="16002000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5"/>
              </a:spcBef>
              <a:buFont typeface="Wingdings" panose="05000000000000000000" pitchFamily="2" charset="2"/>
              <a:buChar char="v"/>
            </a:pPr>
            <a:r>
              <a:rPr lang="en-US" sz="3600" u="sng" spc="50" dirty="0"/>
              <a:t>Differentiating Factor, Dependencies and Use Case </a:t>
            </a:r>
            <a:endParaRPr sz="3600" u="sng" spc="30" dirty="0"/>
          </a:p>
        </p:txBody>
      </p:sp>
      <p:sp>
        <p:nvSpPr>
          <p:cNvPr id="16" name="object 16"/>
          <p:cNvSpPr txBox="1"/>
          <p:nvPr/>
        </p:nvSpPr>
        <p:spPr>
          <a:xfrm>
            <a:off x="746760" y="1811594"/>
            <a:ext cx="12948018" cy="832234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9890" marR="614680" indent="-377825" algn="just">
              <a:lnSpc>
                <a:spcPct val="115799"/>
              </a:lnSpc>
              <a:spcBef>
                <a:spcPts val="5"/>
              </a:spcBef>
              <a:buAutoNum type="arabicPeriod"/>
              <a:tabLst>
                <a:tab pos="390525" algn="l"/>
              </a:tabLst>
            </a:pPr>
            <a:r>
              <a:rPr lang="en-US" sz="2200" b="1" u="sng" spc="-90" dirty="0" err="1">
                <a:latin typeface="Aptos" panose="020B0004020202020204" pitchFamily="34" charset="0"/>
                <a:cs typeface="Trebuchet MS"/>
              </a:rPr>
              <a:t>Drivool</a:t>
            </a:r>
            <a:r>
              <a:rPr lang="en-US" sz="2200" b="1" u="sng" spc="-90" dirty="0">
                <a:latin typeface="Aptos" panose="020B0004020202020204" pitchFamily="34" charset="0"/>
                <a:cs typeface="Trebuchet MS"/>
              </a:rPr>
              <a:t> 890-IN GPS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: The tracking device offers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affordable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optimized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tracking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designed for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reliability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in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low-network zones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including </a:t>
            </a:r>
            <a:r>
              <a:rPr lang="en-US" sz="2200" i="1" spc="-90" dirty="0">
                <a:latin typeface="Aptos" panose="020B0004020202020204" pitchFamily="34" charset="0"/>
                <a:cs typeface="Trebuchet MS"/>
              </a:rPr>
              <a:t>hilly terrain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. Its standout feature is its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precision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in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challenging weather conditions.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Our GPS device </a:t>
            </a:r>
            <a:r>
              <a:rPr lang="en-US" sz="2200" i="1" spc="-90" dirty="0">
                <a:latin typeface="Aptos" panose="020B0004020202020204" pitchFamily="34" charset="0"/>
                <a:cs typeface="Trebuchet MS"/>
              </a:rPr>
              <a:t>dependency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ensures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accurate live tracking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data with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minimum ping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supporting </a:t>
            </a:r>
            <a:r>
              <a:rPr lang="en-US" sz="2200" i="1" spc="-90" dirty="0">
                <a:latin typeface="Aptos" panose="020B0004020202020204" pitchFamily="34" charset="0"/>
                <a:cs typeface="Trebuchet MS"/>
              </a:rPr>
              <a:t>efficient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route  direction matrix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and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monitoring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within the application.</a:t>
            </a:r>
          </a:p>
          <a:p>
            <a:pPr marL="389890" marR="614680" indent="-377825" algn="just">
              <a:lnSpc>
                <a:spcPct val="115799"/>
              </a:lnSpc>
              <a:spcBef>
                <a:spcPts val="5"/>
              </a:spcBef>
              <a:buAutoNum type="arabicPeriod"/>
              <a:tabLst>
                <a:tab pos="390525" algn="l"/>
              </a:tabLst>
            </a:pPr>
            <a:endParaRPr lang="en-US" sz="2200" b="1" u="sng" spc="-90" dirty="0">
              <a:latin typeface="Aptos" panose="020B0004020202020204" pitchFamily="34" charset="0"/>
              <a:cs typeface="Trebuchet MS"/>
            </a:endParaRPr>
          </a:p>
          <a:p>
            <a:pPr marL="389890" marR="614680" indent="-377825" algn="just">
              <a:lnSpc>
                <a:spcPct val="115799"/>
              </a:lnSpc>
              <a:spcBef>
                <a:spcPts val="5"/>
              </a:spcBef>
              <a:buAutoNum type="arabicPeriod"/>
              <a:tabLst>
                <a:tab pos="390525" algn="l"/>
              </a:tabLst>
            </a:pPr>
            <a:r>
              <a:rPr lang="en-US" sz="2200" b="1" u="sng" spc="-90" dirty="0">
                <a:latin typeface="Aptos" panose="020B0004020202020204" pitchFamily="34" charset="0"/>
                <a:cs typeface="Trebuchet MS"/>
              </a:rPr>
              <a:t>Substation Inconsistency Problem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: Existing applications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lack inter-substation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result for the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user services,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but </a:t>
            </a:r>
            <a:r>
              <a:rPr lang="en-US" sz="2200" i="1" spc="-90" dirty="0">
                <a:latin typeface="Aptos" panose="020B0004020202020204" pitchFamily="34" charset="0"/>
                <a:cs typeface="Trebuchet MS"/>
              </a:rPr>
              <a:t>our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New Database Algorithm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bridges this gap by offering </a:t>
            </a:r>
            <a:r>
              <a:rPr lang="en-US" sz="2200" b="1" i="1" spc="-90" dirty="0">
                <a:latin typeface="Aptos" panose="020B0004020202020204" pitchFamily="34" charset="0"/>
                <a:cs typeface="Trebuchet MS"/>
              </a:rPr>
              <a:t>seamless transportation user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convenience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between </a:t>
            </a:r>
            <a:r>
              <a:rPr lang="en-US" sz="2200" i="1" spc="-90" dirty="0">
                <a:latin typeface="Aptos" panose="020B0004020202020204" pitchFamily="34" charset="0"/>
                <a:cs typeface="Trebuchet MS"/>
              </a:rPr>
              <a:t>any substation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. The </a:t>
            </a:r>
            <a:r>
              <a:rPr lang="en-US" sz="2200" i="1" spc="-90" dirty="0">
                <a:latin typeface="Aptos" panose="020B0004020202020204" pitchFamily="34" charset="0"/>
                <a:cs typeface="Trebuchet MS"/>
              </a:rPr>
              <a:t>algorithm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not only amplifies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the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application queries response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and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structures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the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database management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for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engineers </a:t>
            </a:r>
            <a:r>
              <a:rPr lang="en-US" sz="2200" i="1" spc="-90" dirty="0">
                <a:latin typeface="Aptos" panose="020B0004020202020204" pitchFamily="34" charset="0"/>
                <a:cs typeface="Trebuchet MS"/>
              </a:rPr>
              <a:t>but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 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also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 establishes &amp; maintains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the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 data security.</a:t>
            </a:r>
            <a:endParaRPr lang="en-US" sz="2200" spc="-90" dirty="0">
              <a:latin typeface="Aptos" panose="020B0004020202020204" pitchFamily="34" charset="0"/>
              <a:cs typeface="Trebuchet MS"/>
            </a:endParaRPr>
          </a:p>
          <a:p>
            <a:pPr marL="389890" marR="614680" indent="-377825" algn="just">
              <a:lnSpc>
                <a:spcPct val="115799"/>
              </a:lnSpc>
              <a:spcBef>
                <a:spcPts val="5"/>
              </a:spcBef>
              <a:buAutoNum type="arabicPeriod"/>
              <a:tabLst>
                <a:tab pos="390525" algn="l"/>
              </a:tabLst>
            </a:pPr>
            <a:endParaRPr lang="en-US" sz="2200" spc="-90" dirty="0">
              <a:latin typeface="Aptos" panose="020B0004020202020204" pitchFamily="34" charset="0"/>
              <a:cs typeface="Trebuchet MS"/>
            </a:endParaRPr>
          </a:p>
          <a:p>
            <a:pPr marL="389890" marR="614680" indent="-377825" algn="just">
              <a:lnSpc>
                <a:spcPct val="115799"/>
              </a:lnSpc>
              <a:spcBef>
                <a:spcPts val="5"/>
              </a:spcBef>
              <a:buAutoNum type="arabicPeriod"/>
              <a:tabLst>
                <a:tab pos="390525" algn="l"/>
              </a:tabLst>
            </a:pPr>
            <a:r>
              <a:rPr lang="en-US" sz="2200" b="1" u="sng" spc="-90" dirty="0">
                <a:latin typeface="Aptos" panose="020B0004020202020204" pitchFamily="34" charset="0"/>
                <a:cs typeface="Trebuchet MS"/>
              </a:rPr>
              <a:t>Data Management and visualization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: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The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project forks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into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2 section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;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user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and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admin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. The user level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incorporates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errorless booking , real time schedules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trip planning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cost estimation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e-ticketing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and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flexible payment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whereas the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admin level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has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added features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to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observe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the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live tracking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fuel consumption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emergency support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passengers and driver information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inferenced 3D Analytics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and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 optimizing algorithms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for all. </a:t>
            </a:r>
          </a:p>
          <a:p>
            <a:pPr marL="389890" marR="614680" indent="-377825" algn="just">
              <a:lnSpc>
                <a:spcPct val="115799"/>
              </a:lnSpc>
              <a:spcBef>
                <a:spcPts val="5"/>
              </a:spcBef>
              <a:buAutoNum type="arabicPeriod"/>
              <a:tabLst>
                <a:tab pos="390525" algn="l"/>
              </a:tabLst>
            </a:pPr>
            <a:endParaRPr lang="en-US" sz="2200" spc="-90" dirty="0">
              <a:latin typeface="Aptos" panose="020B0004020202020204" pitchFamily="34" charset="0"/>
              <a:cs typeface="Trebuchet MS"/>
            </a:endParaRPr>
          </a:p>
          <a:p>
            <a:pPr marL="389890" marR="614680" indent="-377825" algn="just">
              <a:lnSpc>
                <a:spcPct val="115799"/>
              </a:lnSpc>
              <a:spcBef>
                <a:spcPts val="5"/>
              </a:spcBef>
              <a:buAutoNum type="arabicPeriod"/>
              <a:tabLst>
                <a:tab pos="390525" algn="l"/>
              </a:tabLst>
            </a:pPr>
            <a:r>
              <a:rPr lang="en-US" sz="2200" b="1" u="sng" spc="-90" dirty="0">
                <a:latin typeface="Aptos" panose="020B0004020202020204" pitchFamily="34" charset="0"/>
                <a:cs typeface="Trebuchet MS"/>
              </a:rPr>
              <a:t>Visual Design and Layouts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: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Our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project prioritize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the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user satisfaction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by providing a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top notch interaction 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platform using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responsive frameworks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like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Material UI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Adobe XD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Hotjar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etc. It completely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optimizes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the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performance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responsiveness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gestures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personalization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in the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navigation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,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accessibility,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typography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and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buttons.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The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impression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of our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application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leaves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with positive emotion </a:t>
            </a:r>
            <a:r>
              <a:rPr lang="en-US" sz="2200" i="1" spc="-90" dirty="0">
                <a:latin typeface="Aptos" panose="020B0004020202020204" pitchFamily="34" charset="0"/>
                <a:cs typeface="Trebuchet MS"/>
              </a:rPr>
              <a:t>resulting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 in the 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increased engagement </a:t>
            </a:r>
            <a:r>
              <a:rPr lang="en-US" sz="2200" spc="-90" dirty="0">
                <a:latin typeface="Aptos" panose="020B0004020202020204" pitchFamily="34" charset="0"/>
                <a:cs typeface="Trebuchet MS"/>
              </a:rPr>
              <a:t>and</a:t>
            </a:r>
            <a:r>
              <a:rPr lang="en-US" sz="2200" b="1" spc="-90" dirty="0">
                <a:latin typeface="Aptos" panose="020B0004020202020204" pitchFamily="34" charset="0"/>
                <a:cs typeface="Trebuchet MS"/>
              </a:rPr>
              <a:t> high usability.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77431F-EE1A-79EC-DA0D-BDD029D52045}"/>
              </a:ext>
            </a:extLst>
          </p:cNvPr>
          <p:cNvGrpSpPr/>
          <p:nvPr/>
        </p:nvGrpSpPr>
        <p:grpSpPr>
          <a:xfrm>
            <a:off x="3810000" y="0"/>
            <a:ext cx="9329137" cy="953195"/>
            <a:chOff x="4666870" y="143431"/>
            <a:chExt cx="9329137" cy="953195"/>
          </a:xfrm>
        </p:grpSpPr>
        <p:pic>
          <p:nvPicPr>
            <p:cNvPr id="24" name="object 3">
              <a:extLst>
                <a:ext uri="{FF2B5EF4-FFF2-40B4-BE49-F238E27FC236}">
                  <a16:creationId xmlns:a16="http://schemas.microsoft.com/office/drawing/2014/main" id="{E3FC4701-E725-AF97-1CBC-0908FC6A695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4989" y="312633"/>
              <a:ext cx="1058901" cy="693763"/>
            </a:xfrm>
            <a:prstGeom prst="rect">
              <a:avLst/>
            </a:prstGeom>
          </p:spPr>
        </p:pic>
        <p:pic>
          <p:nvPicPr>
            <p:cNvPr id="25" name="object 4">
              <a:extLst>
                <a:ext uri="{FF2B5EF4-FFF2-40B4-BE49-F238E27FC236}">
                  <a16:creationId xmlns:a16="http://schemas.microsoft.com/office/drawing/2014/main" id="{67818915-C322-01A5-174A-3AC76E022A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0447" y="318612"/>
              <a:ext cx="1326670" cy="632906"/>
            </a:xfrm>
            <a:prstGeom prst="rect">
              <a:avLst/>
            </a:prstGeom>
          </p:spPr>
        </p:pic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DB17226C-0303-E97F-FC21-F8D751CC308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7112" y="143431"/>
              <a:ext cx="486851" cy="864161"/>
            </a:xfrm>
            <a:prstGeom prst="rect">
              <a:avLst/>
            </a:prstGeom>
          </p:spPr>
        </p:pic>
        <p:pic>
          <p:nvPicPr>
            <p:cNvPr id="27" name="object 6">
              <a:extLst>
                <a:ext uri="{FF2B5EF4-FFF2-40B4-BE49-F238E27FC236}">
                  <a16:creationId xmlns:a16="http://schemas.microsoft.com/office/drawing/2014/main" id="{724AC91B-79F8-1C06-4384-C2FDBD8E92A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6870" y="344683"/>
              <a:ext cx="1634968" cy="572050"/>
            </a:xfrm>
            <a:prstGeom prst="rect">
              <a:avLst/>
            </a:prstGeom>
          </p:spPr>
        </p:pic>
        <p:pic>
          <p:nvPicPr>
            <p:cNvPr id="28" name="object 7">
              <a:extLst>
                <a:ext uri="{FF2B5EF4-FFF2-40B4-BE49-F238E27FC236}">
                  <a16:creationId xmlns:a16="http://schemas.microsoft.com/office/drawing/2014/main" id="{A3627E73-ACE8-9910-2888-E0F5DAAD7EB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02192" y="318644"/>
              <a:ext cx="73027" cy="669420"/>
            </a:xfrm>
            <a:prstGeom prst="rect">
              <a:avLst/>
            </a:prstGeom>
          </p:spPr>
        </p:pic>
        <p:pic>
          <p:nvPicPr>
            <p:cNvPr id="29" name="object 8">
              <a:extLst>
                <a:ext uri="{FF2B5EF4-FFF2-40B4-BE49-F238E27FC236}">
                  <a16:creationId xmlns:a16="http://schemas.microsoft.com/office/drawing/2014/main" id="{245BC163-7EA1-7BCE-3300-234073B4307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4284" y="318644"/>
              <a:ext cx="73027" cy="669420"/>
            </a:xfrm>
            <a:prstGeom prst="rect">
              <a:avLst/>
            </a:prstGeom>
          </p:spPr>
        </p:pic>
        <p:pic>
          <p:nvPicPr>
            <p:cNvPr id="30" name="object 9">
              <a:extLst>
                <a:ext uri="{FF2B5EF4-FFF2-40B4-BE49-F238E27FC236}">
                  <a16:creationId xmlns:a16="http://schemas.microsoft.com/office/drawing/2014/main" id="{13D199CD-A0E9-6E1F-C03D-0F08DD35BA0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60466" y="344338"/>
              <a:ext cx="73027" cy="669420"/>
            </a:xfrm>
            <a:prstGeom prst="rect">
              <a:avLst/>
            </a:prstGeom>
          </p:spPr>
        </p:pic>
        <p:pic>
          <p:nvPicPr>
            <p:cNvPr id="31" name="object 10">
              <a:extLst>
                <a:ext uri="{FF2B5EF4-FFF2-40B4-BE49-F238E27FC236}">
                  <a16:creationId xmlns:a16="http://schemas.microsoft.com/office/drawing/2014/main" id="{B7D36E40-5ADF-4B05-DDEC-DAEDF48E029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6042" y="296494"/>
              <a:ext cx="73027" cy="669420"/>
            </a:xfrm>
            <a:prstGeom prst="rect">
              <a:avLst/>
            </a:prstGeom>
          </p:spPr>
        </p:pic>
        <p:pic>
          <p:nvPicPr>
            <p:cNvPr id="32" name="object 11">
              <a:extLst>
                <a:ext uri="{FF2B5EF4-FFF2-40B4-BE49-F238E27FC236}">
                  <a16:creationId xmlns:a16="http://schemas.microsoft.com/office/drawing/2014/main" id="{646F8D93-A1E0-B9B0-C227-1C5FEACE4D7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2205" y="261090"/>
              <a:ext cx="1290155" cy="742448"/>
            </a:xfrm>
            <a:prstGeom prst="rect">
              <a:avLst/>
            </a:prstGeom>
          </p:spPr>
        </p:pic>
        <p:grpSp>
          <p:nvGrpSpPr>
            <p:cNvPr id="33" name="object 12">
              <a:extLst>
                <a:ext uri="{FF2B5EF4-FFF2-40B4-BE49-F238E27FC236}">
                  <a16:creationId xmlns:a16="http://schemas.microsoft.com/office/drawing/2014/main" id="{88D775DC-EBDB-ECF7-C588-6E831FBED515}"/>
                </a:ext>
              </a:extLst>
            </p:cNvPr>
            <p:cNvGrpSpPr/>
            <p:nvPr/>
          </p:nvGrpSpPr>
          <p:grpSpPr>
            <a:xfrm>
              <a:off x="7899418" y="286742"/>
              <a:ext cx="1702435" cy="747395"/>
              <a:chOff x="7899418" y="286742"/>
              <a:chExt cx="1702435" cy="747395"/>
            </a:xfrm>
          </p:grpSpPr>
          <p:pic>
            <p:nvPicPr>
              <p:cNvPr id="35" name="object 13">
                <a:extLst>
                  <a:ext uri="{FF2B5EF4-FFF2-40B4-BE49-F238E27FC236}">
                    <a16:creationId xmlns:a16="http://schemas.microsoft.com/office/drawing/2014/main" id="{49735B38-CE15-A2EC-BF4D-0E48AEDD9DF9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899418" y="286742"/>
                <a:ext cx="73027" cy="669420"/>
              </a:xfrm>
              <a:prstGeom prst="rect">
                <a:avLst/>
              </a:prstGeom>
            </p:spPr>
          </p:pic>
          <p:pic>
            <p:nvPicPr>
              <p:cNvPr id="36" name="object 14">
                <a:extLst>
                  <a:ext uri="{FF2B5EF4-FFF2-40B4-BE49-F238E27FC236}">
                    <a16:creationId xmlns:a16="http://schemas.microsoft.com/office/drawing/2014/main" id="{83D95DD3-2C66-8F6F-F102-1971FDA7C699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28777" y="318947"/>
                <a:ext cx="73027" cy="669420"/>
              </a:xfrm>
              <a:prstGeom prst="rect">
                <a:avLst/>
              </a:prstGeom>
            </p:spPr>
          </p:pic>
          <p:pic>
            <p:nvPicPr>
              <p:cNvPr id="37" name="object 15">
                <a:extLst>
                  <a:ext uri="{FF2B5EF4-FFF2-40B4-BE49-F238E27FC236}">
                    <a16:creationId xmlns:a16="http://schemas.microsoft.com/office/drawing/2014/main" id="{94467C69-CA8D-E89E-D0A9-E343941A8F35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93926" y="303793"/>
                <a:ext cx="1545752" cy="730276"/>
              </a:xfrm>
              <a:prstGeom prst="rect">
                <a:avLst/>
              </a:prstGeom>
            </p:spPr>
          </p:pic>
        </p:grpSp>
        <p:pic>
          <p:nvPicPr>
            <p:cNvPr id="34" name="object 18">
              <a:extLst>
                <a:ext uri="{FF2B5EF4-FFF2-40B4-BE49-F238E27FC236}">
                  <a16:creationId xmlns:a16="http://schemas.microsoft.com/office/drawing/2014/main" id="{1EC115F5-7A5D-A640-AF79-DC0CC3FCE5E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57833" y="372727"/>
              <a:ext cx="638174" cy="72389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09634-68C9-5A08-8851-35566F974CC1}"/>
              </a:ext>
            </a:extLst>
          </p:cNvPr>
          <p:cNvGrpSpPr/>
          <p:nvPr/>
        </p:nvGrpSpPr>
        <p:grpSpPr>
          <a:xfrm>
            <a:off x="13497458" y="0"/>
            <a:ext cx="4790542" cy="10247511"/>
            <a:chOff x="13507545" y="-304800"/>
            <a:chExt cx="4790542" cy="102475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26467B-8C2B-3532-52D8-72539759E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49127"/>
            <a:stretch/>
          </p:blipFill>
          <p:spPr>
            <a:xfrm>
              <a:off x="13538025" y="-304800"/>
              <a:ext cx="4760062" cy="3086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D5A528-3044-E490-69FE-4B3F286E3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6424"/>
            <a:stretch/>
          </p:blipFill>
          <p:spPr>
            <a:xfrm>
              <a:off x="13507545" y="2781300"/>
              <a:ext cx="4760062" cy="29303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6C8A2D-9D7E-2D6F-8496-957C136D8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568505" y="5711678"/>
              <a:ext cx="2454744" cy="41868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A5901-1EE8-026A-BA51-2E85464D0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053729" y="5667521"/>
              <a:ext cx="2213877" cy="427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01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574</Words>
  <Application>Microsoft Office PowerPoint</Application>
  <PresentationFormat>Custom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Amazon Ember</vt:lpstr>
      <vt:lpstr>Aptos</vt:lpstr>
      <vt:lpstr>Arial</vt:lpstr>
      <vt:lpstr>Calibri</vt:lpstr>
      <vt:lpstr>Söhne</vt:lpstr>
      <vt:lpstr>Trebuchet MS</vt:lpstr>
      <vt:lpstr>Wingdings</vt:lpstr>
      <vt:lpstr>Office Theme</vt:lpstr>
      <vt:lpstr>Team Name:  Him-Sarthi</vt:lpstr>
      <vt:lpstr>PowerPoint Presentation</vt:lpstr>
      <vt:lpstr>PowerPoint Presentation</vt:lpstr>
      <vt:lpstr>Differentiating Factor, Dependencies and Use Case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Ankita Sharma</dc:creator>
  <cp:keywords>DAFtZqhkGgE,BAE7yHhZ870</cp:keywords>
  <cp:lastModifiedBy>deepak shandilya</cp:lastModifiedBy>
  <cp:revision>15</cp:revision>
  <dcterms:created xsi:type="dcterms:W3CDTF">2023-09-09T16:56:40Z</dcterms:created>
  <dcterms:modified xsi:type="dcterms:W3CDTF">2023-09-12T06:02:17Z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2023-09-09T00:00:00Z</vt:filetime>
  </property>
</Properties>
</file>