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6"/>
  </p:notesMasterIdLst>
  <p:sldIdLst>
    <p:sldId id="310" r:id="rId2"/>
    <p:sldId id="333" r:id="rId3"/>
    <p:sldId id="334" r:id="rId4"/>
    <p:sldId id="311" r:id="rId5"/>
    <p:sldId id="312" r:id="rId6"/>
    <p:sldId id="258" r:id="rId7"/>
    <p:sldId id="313" r:id="rId8"/>
    <p:sldId id="315" r:id="rId9"/>
    <p:sldId id="316" r:id="rId10"/>
    <p:sldId id="317" r:id="rId11"/>
    <p:sldId id="318" r:id="rId12"/>
    <p:sldId id="304" r:id="rId13"/>
    <p:sldId id="324" r:id="rId14"/>
    <p:sldId id="264" r:id="rId15"/>
    <p:sldId id="260" r:id="rId16"/>
    <p:sldId id="326" r:id="rId17"/>
    <p:sldId id="327" r:id="rId18"/>
    <p:sldId id="329" r:id="rId19"/>
    <p:sldId id="330" r:id="rId20"/>
    <p:sldId id="331" r:id="rId21"/>
    <p:sldId id="256" r:id="rId22"/>
    <p:sldId id="257" r:id="rId23"/>
    <p:sldId id="308" r:id="rId24"/>
    <p:sldId id="335" r:id="rId25"/>
    <p:sldId id="309" r:id="rId26"/>
    <p:sldId id="305" r:id="rId27"/>
    <p:sldId id="320" r:id="rId28"/>
    <p:sldId id="336" r:id="rId29"/>
    <p:sldId id="332" r:id="rId30"/>
    <p:sldId id="337" r:id="rId31"/>
    <p:sldId id="306" r:id="rId32"/>
    <p:sldId id="321" r:id="rId33"/>
    <p:sldId id="322" r:id="rId34"/>
    <p:sldId id="307" r:id="rId35"/>
  </p:sldIdLst>
  <p:sldSz cx="9144000" cy="5143500" type="screen16x9"/>
  <p:notesSz cx="6858000" cy="9144000"/>
  <p:embeddedFontLst>
    <p:embeddedFont>
      <p:font typeface="Bebas Neue" panose="020B0606020202050201" pitchFamily="34" charset="77"/>
      <p:regular r:id="rId37"/>
    </p:embeddedFont>
    <p:embeddedFont>
      <p:font typeface="Cambria Math" panose="02040503050406030204" pitchFamily="18" charset="0"/>
      <p:regular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660F42-7D2A-4258-9D77-E05B875815CD}">
  <a:tblStyle styleId="{A3660F42-7D2A-4258-9D77-E05B875815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0" autoAdjust="0"/>
    <p:restoredTop sz="94721"/>
  </p:normalViewPr>
  <p:slideViewPr>
    <p:cSldViewPr snapToGrid="0">
      <p:cViewPr varScale="1">
        <p:scale>
          <a:sx n="145" d="100"/>
          <a:sy n="145" d="100"/>
        </p:scale>
        <p:origin x="424" y="176"/>
      </p:cViewPr>
      <p:guideLst>
        <p:guide orient="horz" pos="3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866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782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770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466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03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Google Shape;2047;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8" name="Google Shape;2048;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86ca632bb8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86ca632bb8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669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4255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One Columns">
  <p:cSld name="Title and One Columns">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3480150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07"/>
        <p:cNvGrpSpPr/>
        <p:nvPr/>
      </p:nvGrpSpPr>
      <p:grpSpPr>
        <a:xfrm>
          <a:off x="0" y="0"/>
          <a:ext cx="0" cy="0"/>
          <a:chOff x="0" y="0"/>
          <a:chExt cx="0" cy="0"/>
        </a:xfrm>
      </p:grpSpPr>
      <p:sp>
        <p:nvSpPr>
          <p:cNvPr id="1408" name="Google Shape;1408;p16"/>
          <p:cNvSpPr txBox="1">
            <a:spLocks noGrp="1"/>
          </p:cNvSpPr>
          <p:nvPr>
            <p:ph type="subTitle" idx="1"/>
          </p:nvPr>
        </p:nvSpPr>
        <p:spPr>
          <a:xfrm>
            <a:off x="2400600" y="2067413"/>
            <a:ext cx="4342800" cy="113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9" name="Google Shape;1409;p16"/>
          <p:cNvSpPr txBox="1">
            <a:spLocks noGrp="1"/>
          </p:cNvSpPr>
          <p:nvPr>
            <p:ph type="title"/>
          </p:nvPr>
        </p:nvSpPr>
        <p:spPr>
          <a:xfrm>
            <a:off x="2400450" y="3332738"/>
            <a:ext cx="43428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flipH="1">
                <a:off x="660123" y="1064966"/>
                <a:ext cx="151768" cy="94420"/>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flipH="1">
                <a:off x="546596"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flipH="1">
                <a:off x="433093"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flipH="1">
                <a:off x="318982" y="1064966"/>
                <a:ext cx="151768" cy="94420"/>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flipH="1">
                <a:off x="205454"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flipH="1">
                <a:off x="91368" y="1064966"/>
                <a:ext cx="151768" cy="94420"/>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flipH="1">
                <a:off x="-274468" y="-93788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flipH="1">
                <a:off x="-43602" y="-76411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flipH="1">
                <a:off x="-274108" y="-170466"/>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flipH="1">
                <a:off x="-38958" y="-38389"/>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flipH="1">
                <a:off x="4070422" y="5194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flipH="1">
                <a:off x="1455350" y="142173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flipH="1">
                <a:off x="1479101" y="144549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flipH="1">
                <a:off x="1995153" y="115662"/>
                <a:ext cx="136720" cy="136721"/>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flipH="1">
                <a:off x="2018904" y="139413"/>
                <a:ext cx="89219" cy="89218"/>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flipH="1">
                <a:off x="2737118" y="-209848"/>
                <a:ext cx="89219"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flipH="1">
                <a:off x="394853" y="497937"/>
                <a:ext cx="89219"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flipH="1">
                <a:off x="3942405" y="44926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flipH="1">
                <a:off x="3966156" y="47301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flipH="1">
                <a:off x="5181872" y="-100101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flipH="1">
                <a:off x="5206207" y="-97726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flipH="1">
                <a:off x="4591117" y="-98652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flipH="1">
                <a:off x="983325" y="13015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flipH="1">
                <a:off x="1211522" y="117557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flipH="1">
                <a:off x="2746380" y="90162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flipH="1">
                <a:off x="3865950" y="24540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flipH="1">
                <a:off x="1991702" y="86572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flipH="1">
                <a:off x="4207092" y="-36042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flipH="1">
                <a:off x="3934310" y="-63264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flipH="1">
                <a:off x="3959787" y="-60658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flipH="1">
                <a:off x="4344954" y="-96972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flipH="1">
                <a:off x="6303193" y="-79134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flipH="1">
                <a:off x="451617" y="-1700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flipH="1">
                <a:off x="3911701" y="-12065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flipH="1">
                <a:off x="3798199" y="-12065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flipH="1">
                <a:off x="3684087" y="-12065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flipH="1">
                <a:off x="3570560"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flipH="1">
                <a:off x="3457057" y="-12065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flipH="1">
                <a:off x="3342946" y="-12065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flipH="1">
                <a:off x="3229418"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flipH="1">
                <a:off x="3115332" y="-12065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flipH="1">
                <a:off x="4594568" y="66764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flipH="1">
                <a:off x="4383752" y="66764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flipH="1">
                <a:off x="4172937" y="66764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flipH="1">
                <a:off x="3961512" y="66764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flipH="1">
                <a:off x="3750697" y="66764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flipH="1">
                <a:off x="3539881" y="66764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16"/>
            <p:cNvSpPr/>
            <p:nvPr/>
          </p:nvSpPr>
          <p:spPr>
            <a:xfrm flipH="1">
              <a:off x="7520192" y="-1272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67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4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0" r:id="rId4"/>
    <p:sldLayoutId id="2147483671" r:id="rId5"/>
    <p:sldLayoutId id="2147483672"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hyperlink" Target="https://www.maxbotix.com/SelectionGuide/Selection-Guide.htm"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ytamizh.com/thirukural/kural-20/"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10" Type="http://schemas.openxmlformats.org/officeDocument/2006/relationships/image" Target="../media/image32.svg"/><Relationship Id="rId4" Type="http://schemas.openxmlformats.org/officeDocument/2006/relationships/image" Target="../media/image25.png"/><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741941" y="1503125"/>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solidFill>
                  <a:schemeClr val="dk2"/>
                </a:solidFill>
              </a:rPr>
              <a:t>Tracking water wastage using IoT</a:t>
            </a:r>
            <a:endParaRPr dirty="0">
              <a:solidFill>
                <a:schemeClr val="dk2"/>
              </a:solidFill>
            </a:endParaRPr>
          </a:p>
        </p:txBody>
      </p:sp>
      <p:sp>
        <p:nvSpPr>
          <p:cNvPr id="1856" name="Google Shape;1856;p24"/>
          <p:cNvSpPr txBox="1">
            <a:spLocks noGrp="1"/>
          </p:cNvSpPr>
          <p:nvPr>
            <p:ph type="subTitle" idx="1"/>
          </p:nvPr>
        </p:nvSpPr>
        <p:spPr>
          <a:xfrm>
            <a:off x="1009200" y="2994633"/>
            <a:ext cx="7125600" cy="406773"/>
          </a:xfrm>
          <a:prstGeom prst="rect">
            <a:avLst/>
          </a:prstGeom>
        </p:spPr>
        <p:txBody>
          <a:bodyPr spcFirstLastPara="1" wrap="square" lIns="0" tIns="0" rIns="0" bIns="0" anchor="ctr" anchorCtr="0">
            <a:noAutofit/>
          </a:bodyPr>
          <a:lstStyle/>
          <a:p>
            <a:pPr marL="0" lvl="0" indent="0" algn="r" rtl="0">
              <a:spcBef>
                <a:spcPts val="0"/>
              </a:spcBef>
              <a:spcAft>
                <a:spcPts val="0"/>
              </a:spcAft>
              <a:buNone/>
            </a:pPr>
            <a:endParaRPr lang="en-US" dirty="0">
              <a:solidFill>
                <a:schemeClr val="dk1"/>
              </a:solidFill>
            </a:endParaRPr>
          </a:p>
          <a:p>
            <a:pPr marL="0" lvl="0" indent="0" algn="r" rtl="0">
              <a:spcBef>
                <a:spcPts val="0"/>
              </a:spcBef>
              <a:spcAft>
                <a:spcPts val="0"/>
              </a:spcAft>
              <a:buNone/>
            </a:pPr>
            <a:endParaRPr lang="en-US" dirty="0">
              <a:solidFill>
                <a:schemeClr val="dk1"/>
              </a:solidFill>
            </a:endParaRPr>
          </a:p>
          <a:p>
            <a:pPr marL="0" lvl="0" indent="0" algn="r" rtl="0">
              <a:spcBef>
                <a:spcPts val="0"/>
              </a:spcBef>
              <a:spcAft>
                <a:spcPts val="0"/>
              </a:spcAft>
              <a:buNone/>
            </a:pPr>
            <a:endParaRPr lang="en-US" dirty="0">
              <a:solidFill>
                <a:schemeClr val="dk1"/>
              </a:solidFill>
            </a:endParaRPr>
          </a:p>
          <a:p>
            <a:pPr marL="0" lvl="0" indent="0" algn="r" rtl="0">
              <a:spcBef>
                <a:spcPts val="0"/>
              </a:spcBef>
              <a:spcAft>
                <a:spcPts val="0"/>
              </a:spcAft>
              <a:buNone/>
            </a:pPr>
            <a:r>
              <a:rPr lang="en-US" dirty="0">
                <a:solidFill>
                  <a:schemeClr val="dk1"/>
                </a:solidFill>
              </a:rPr>
              <a:t>By:</a:t>
            </a:r>
          </a:p>
          <a:p>
            <a:pPr marL="0" lvl="0" indent="0" algn="r" rtl="0">
              <a:spcBef>
                <a:spcPts val="0"/>
              </a:spcBef>
              <a:spcAft>
                <a:spcPts val="0"/>
              </a:spcAft>
              <a:buNone/>
            </a:pPr>
            <a:r>
              <a:rPr lang="en-US" dirty="0">
                <a:solidFill>
                  <a:schemeClr val="dk1"/>
                </a:solidFill>
              </a:rPr>
              <a:t>Sourish </a:t>
            </a:r>
            <a:r>
              <a:rPr lang="en-US" dirty="0" err="1">
                <a:solidFill>
                  <a:schemeClr val="dk1"/>
                </a:solidFill>
              </a:rPr>
              <a:t>Vijayamadhavan</a:t>
            </a:r>
            <a:endParaRPr lang="en-US" dirty="0">
              <a:solidFill>
                <a:schemeClr val="dk1"/>
              </a:solidFill>
            </a:endParaRPr>
          </a:p>
          <a:p>
            <a:pPr marL="0" indent="0" algn="r"/>
            <a:r>
              <a:rPr lang="en-US" dirty="0">
                <a:solidFill>
                  <a:schemeClr val="dk1"/>
                </a:solidFill>
              </a:rPr>
              <a:t>Niranjan Prasad J N</a:t>
            </a:r>
          </a:p>
          <a:p>
            <a:pPr marL="0" indent="0" algn="r"/>
            <a:r>
              <a:rPr lang="en-US" dirty="0">
                <a:solidFill>
                  <a:schemeClr val="dk1"/>
                </a:solidFill>
              </a:rPr>
              <a:t>Nirmal Kishore A</a:t>
            </a:r>
          </a:p>
          <a:p>
            <a:pPr marL="0" lvl="0" indent="0" algn="r" rtl="0">
              <a:spcBef>
                <a:spcPts val="0"/>
              </a:spcBef>
              <a:spcAft>
                <a:spcPts val="0"/>
              </a:spcAft>
              <a:buNone/>
            </a:pPr>
            <a:r>
              <a:rPr lang="en-US" dirty="0">
                <a:solidFill>
                  <a:schemeClr val="dk1"/>
                </a:solidFill>
              </a:rPr>
              <a:t>Abhishek R</a:t>
            </a:r>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20751"/>
    </mc:Choice>
    <mc:Fallback xmlns="">
      <p:transition spd="slow" advTm="2075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0F0B-6F6A-4948-BCC7-CC545664B7E0}"/>
              </a:ext>
            </a:extLst>
          </p:cNvPr>
          <p:cNvSpPr>
            <a:spLocks noGrp="1"/>
          </p:cNvSpPr>
          <p:nvPr>
            <p:ph type="title"/>
          </p:nvPr>
        </p:nvSpPr>
        <p:spPr>
          <a:xfrm>
            <a:off x="578233" y="504405"/>
            <a:ext cx="7704000" cy="488400"/>
          </a:xfrm>
        </p:spPr>
        <p:txBody>
          <a:bodyPr/>
          <a:lstStyle/>
          <a:p>
            <a:r>
              <a:rPr lang="en-US" dirty="0" err="1"/>
              <a:t>NodeMcu</a:t>
            </a:r>
            <a:r>
              <a:rPr lang="en-US" dirty="0"/>
              <a:t> - ESP 8266</a:t>
            </a:r>
            <a:endParaRPr lang="en-IN" dirty="0"/>
          </a:p>
        </p:txBody>
      </p:sp>
      <p:sp>
        <p:nvSpPr>
          <p:cNvPr id="3" name="Text Placeholder 2">
            <a:extLst>
              <a:ext uri="{FF2B5EF4-FFF2-40B4-BE49-F238E27FC236}">
                <a16:creationId xmlns:a16="http://schemas.microsoft.com/office/drawing/2014/main" id="{7EBB20AA-159B-4468-A4D9-6DA0B58801A6}"/>
              </a:ext>
            </a:extLst>
          </p:cNvPr>
          <p:cNvSpPr>
            <a:spLocks noGrp="1"/>
          </p:cNvSpPr>
          <p:nvPr>
            <p:ph type="body" idx="1"/>
          </p:nvPr>
        </p:nvSpPr>
        <p:spPr>
          <a:xfrm>
            <a:off x="3619145" y="1581054"/>
            <a:ext cx="5407366" cy="2443096"/>
          </a:xfrm>
        </p:spPr>
        <p:txBody>
          <a:bodyPr/>
          <a:lstStyle/>
          <a:p>
            <a:pPr marL="127000" indent="0" algn="ctr">
              <a:buNone/>
            </a:pPr>
            <a:r>
              <a:rPr lang="en-US" sz="1800" b="1" u="sng" dirty="0">
                <a:solidFill>
                  <a:srgbClr val="FFFF00"/>
                </a:solidFill>
                <a:latin typeface="+mn-lt"/>
              </a:rPr>
              <a:t>Few Applications of the Board</a:t>
            </a:r>
            <a:endParaRPr lang="en-US" sz="1800" b="1" i="0" u="sng" dirty="0">
              <a:solidFill>
                <a:srgbClr val="FFFF00"/>
              </a:solidFill>
              <a:effectLst/>
              <a:latin typeface="+mn-lt"/>
            </a:endParaRPr>
          </a:p>
          <a:p>
            <a:pPr algn="ctr"/>
            <a:endParaRPr lang="en-US" sz="1800" b="0" i="0" u="sng" dirty="0">
              <a:solidFill>
                <a:schemeClr val="tx1"/>
              </a:solidFill>
              <a:effectLst/>
              <a:latin typeface="+mn-lt"/>
            </a:endParaRPr>
          </a:p>
          <a:p>
            <a:r>
              <a:rPr lang="en-US" sz="1600" b="0" i="0" dirty="0">
                <a:solidFill>
                  <a:schemeClr val="tx1"/>
                </a:solidFill>
                <a:effectLst/>
                <a:latin typeface="+mn-lt"/>
              </a:rPr>
              <a:t>Prototyping of IoT devices</a:t>
            </a:r>
          </a:p>
          <a:p>
            <a:r>
              <a:rPr lang="en-US" sz="1600" b="0" i="0" dirty="0">
                <a:solidFill>
                  <a:schemeClr val="tx1"/>
                </a:solidFill>
                <a:effectLst/>
                <a:latin typeface="+mn-lt"/>
              </a:rPr>
              <a:t>Low power battery operated applications</a:t>
            </a:r>
          </a:p>
          <a:p>
            <a:r>
              <a:rPr lang="en-US" sz="1600" b="0" i="0" dirty="0">
                <a:solidFill>
                  <a:schemeClr val="tx1"/>
                </a:solidFill>
                <a:effectLst/>
                <a:latin typeface="+mn-lt"/>
              </a:rPr>
              <a:t>Network projects</a:t>
            </a:r>
          </a:p>
          <a:p>
            <a:r>
              <a:rPr lang="en-US" sz="1600" b="0" i="0" dirty="0">
                <a:solidFill>
                  <a:schemeClr val="tx1"/>
                </a:solidFill>
                <a:effectLst/>
                <a:latin typeface="+mn-lt"/>
              </a:rPr>
              <a:t>Projects requiring multiple I/O interfaces with Wi-Fi and Bluetooth functionalities</a:t>
            </a:r>
          </a:p>
        </p:txBody>
      </p:sp>
      <p:pic>
        <p:nvPicPr>
          <p:cNvPr id="4" name="Picture 3">
            <a:extLst>
              <a:ext uri="{FF2B5EF4-FFF2-40B4-BE49-F238E27FC236}">
                <a16:creationId xmlns:a16="http://schemas.microsoft.com/office/drawing/2014/main" id="{CEB020C5-C94D-4ED5-8919-097FD671A923}"/>
              </a:ext>
            </a:extLst>
          </p:cNvPr>
          <p:cNvPicPr>
            <a:picLocks noChangeAspect="1"/>
          </p:cNvPicPr>
          <p:nvPr/>
        </p:nvPicPr>
        <p:blipFill>
          <a:blip r:embed="rId2"/>
          <a:stretch>
            <a:fillRect/>
          </a:stretch>
        </p:blipFill>
        <p:spPr>
          <a:xfrm>
            <a:off x="174196" y="1581054"/>
            <a:ext cx="3388242" cy="2255534"/>
          </a:xfrm>
          <a:prstGeom prst="rect">
            <a:avLst/>
          </a:prstGeom>
        </p:spPr>
      </p:pic>
    </p:spTree>
    <p:extLst>
      <p:ext uri="{BB962C8B-B14F-4D97-AF65-F5344CB8AC3E}">
        <p14:creationId xmlns:p14="http://schemas.microsoft.com/office/powerpoint/2010/main" val="1702454918"/>
      </p:ext>
    </p:extLst>
  </p:cSld>
  <p:clrMapOvr>
    <a:masterClrMapping/>
  </p:clrMapOvr>
  <mc:AlternateContent xmlns:mc="http://schemas.openxmlformats.org/markup-compatibility/2006" xmlns:p14="http://schemas.microsoft.com/office/powerpoint/2010/main">
    <mc:Choice Requires="p14">
      <p:transition spd="slow" p14:dur="2000" advTm="21756"/>
    </mc:Choice>
    <mc:Fallback xmlns="">
      <p:transition spd="slow" advTm="2175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741941" y="772184"/>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solidFill>
                  <a:schemeClr val="dk2"/>
                </a:solidFill>
              </a:rPr>
              <a:t>U</a:t>
            </a:r>
            <a:r>
              <a:rPr lang="en" dirty="0">
                <a:solidFill>
                  <a:schemeClr val="dk2"/>
                </a:solidFill>
              </a:rPr>
              <a:t>ltrasonic level sensor</a:t>
            </a:r>
            <a:endParaRPr dirty="0">
              <a:solidFill>
                <a:schemeClr val="dk2"/>
              </a:solidFill>
            </a:endParaRPr>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0" name="Picture 6" descr="Mesure de distance par ultrasons avec le Raspberry Pi - Framboise 314, le  Raspberry Pi à la sauce française....">
            <a:extLst>
              <a:ext uri="{FF2B5EF4-FFF2-40B4-BE49-F238E27FC236}">
                <a16:creationId xmlns:a16="http://schemas.microsoft.com/office/drawing/2014/main" id="{CE58617E-CA63-DB4A-A04C-854C6AAE41A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04" b="89488" l="500" r="98667">
                        <a14:foregroundMark x1="12833" y1="19946" x2="12833" y2="19946"/>
                        <a14:foregroundMark x1="17500" y1="39353" x2="19333" y2="40701"/>
                        <a14:foregroundMark x1="16167" y1="49865" x2="21833" y2="33693"/>
                        <a14:foregroundMark x1="21833" y1="33693" x2="15500" y2="29919"/>
                        <a14:foregroundMark x1="15500" y1="29919" x2="18667" y2="40970"/>
                        <a14:foregroundMark x1="18667" y1="40970" x2="25167" y2="40162"/>
                        <a14:foregroundMark x1="25167" y1="40162" x2="25167" y2="39623"/>
                        <a14:foregroundMark x1="35000" y1="40431" x2="30833" y2="25337"/>
                        <a14:foregroundMark x1="30833" y1="25337" x2="30833" y2="25337"/>
                        <a14:foregroundMark x1="30833" y1="25337" x2="30833" y2="25337"/>
                        <a14:foregroundMark x1="30833" y1="25337" x2="30833" y2="25337"/>
                        <a14:foregroundMark x1="35000" y1="49865" x2="35000" y2="49865"/>
                        <a14:foregroundMark x1="35000" y1="49865" x2="35000" y2="49865"/>
                        <a14:foregroundMark x1="35000" y1="49865" x2="35000" y2="49865"/>
                        <a14:foregroundMark x1="35000" y1="49865" x2="35000" y2="49865"/>
                        <a14:foregroundMark x1="35000" y1="49865" x2="33000" y2="64151"/>
                        <a14:foregroundMark x1="33000" y1="64151" x2="27333" y2="66038"/>
                        <a14:foregroundMark x1="15000" y1="66038" x2="6090" y2="53093"/>
                        <a14:foregroundMark x1="5339" y1="43781" x2="5463" y2="38050"/>
                        <a14:foregroundMark x1="7499" y1="25163" x2="9000" y2="22372"/>
                        <a14:foregroundMark x1="7489" y1="28182" x2="42000" y2="70620"/>
                        <a14:foregroundMark x1="42000" y1="70620" x2="41833" y2="70620"/>
                        <a14:foregroundMark x1="6089" y1="59547" x2="5716" y2="58061"/>
                        <a14:foregroundMark x1="6307" y1="57937" x2="6405" y2="59588"/>
                        <a14:foregroundMark x1="5204" y1="39457" x2="5811" y2="49630"/>
                        <a14:foregroundMark x1="6583" y1="23989" x2="6833" y2="23720"/>
                        <a14:foregroundMark x1="6387" y1="24200" x2="6583" y2="23989"/>
                        <a14:foregroundMark x1="5325" y1="59449" x2="4988" y2="58213"/>
                        <a14:foregroundMark x1="63333" y1="37736" x2="64333" y2="48787"/>
                        <a14:foregroundMark x1="64333" y1="48787" x2="72500" y2="54447"/>
                        <a14:foregroundMark x1="72500" y1="54447" x2="79000" y2="51752"/>
                        <a14:foregroundMark x1="79000" y1="51752" x2="84500" y2="43666"/>
                        <a14:foregroundMark x1="84500" y1="43666" x2="85667" y2="33154"/>
                        <a14:foregroundMark x1="85667" y1="33154" x2="77833" y2="29111"/>
                        <a14:foregroundMark x1="77833" y1="29111" x2="72667" y2="23181"/>
                        <a14:foregroundMark x1="72667" y1="23181" x2="65833" y2="25876"/>
                        <a14:foregroundMark x1="65833" y1="25876" x2="62833" y2="36119"/>
                        <a14:foregroundMark x1="62833" y1="36119" x2="68667" y2="58491"/>
                        <a14:foregroundMark x1="68667" y1="58491" x2="82333" y2="64151"/>
                        <a14:foregroundMark x1="93815" y1="50416" x2="94500" y2="49596"/>
                        <a14:foregroundMark x1="82333" y1="64151" x2="92716" y2="51730"/>
                        <a14:foregroundMark x1="94500" y1="49596" x2="93833" y2="37736"/>
                        <a14:foregroundMark x1="91567" y1="31688" x2="87167" y2="19946"/>
                        <a14:foregroundMark x1="87167" y1="19946" x2="81167" y2="16712"/>
                        <a14:foregroundMark x1="81167" y1="16712" x2="75333" y2="17520"/>
                        <a14:foregroundMark x1="91500" y1="59299" x2="91851" y2="58390"/>
                        <a14:foregroundMark x1="92110" y1="22591" x2="91500" y2="21563"/>
                        <a14:foregroundMark x1="91500" y1="21563" x2="92009" y2="22647"/>
                        <a14:foregroundMark x1="92225" y1="58687" x2="88667" y2="59838"/>
                        <a14:foregroundMark x1="4031" y1="66217" x2="3976" y2="66056"/>
                        <a14:foregroundMark x1="4833" y1="58760" x2="4000" y2="37736"/>
                        <a14:foregroundMark x1="4000" y1="37736" x2="6500" y2="27493"/>
                        <a14:foregroundMark x1="6500" y1="27493" x2="3333" y2="36388"/>
                        <a14:foregroundMark x1="3333" y1="36388" x2="2833" y2="47170"/>
                        <a14:foregroundMark x1="2833" y1="47170" x2="5667" y2="38275"/>
                        <a14:foregroundMark x1="5667" y1="38275" x2="6667" y2="29111"/>
                        <a14:foregroundMark x1="6000" y1="25337" x2="2833" y2="35310"/>
                        <a14:foregroundMark x1="2833" y1="35310" x2="2667" y2="45553"/>
                        <a14:foregroundMark x1="2667" y1="45553" x2="6000" y2="60647"/>
                        <a14:foregroundMark x1="91667" y1="22911" x2="95000" y2="31806"/>
                        <a14:foregroundMark x1="95000" y1="31806" x2="96667" y2="41509"/>
                        <a14:foregroundMark x1="96667" y1="41509" x2="96333" y2="51752"/>
                        <a14:foregroundMark x1="96333" y1="51752" x2="92833" y2="58760"/>
                        <a14:foregroundMark x1="4167" y1="58760" x2="3000" y2="47978"/>
                        <a14:backgroundMark x1="3000" y1="67116" x2="1167" y2="56873"/>
                        <a14:backgroundMark x1="1167" y1="56873" x2="167" y2="67385"/>
                        <a14:backgroundMark x1="167" y1="67385" x2="3148" y2="61359"/>
                        <a14:backgroundMark x1="4046" y1="61730" x2="3833" y2="66038"/>
                        <a14:backgroundMark x1="4667" y1="23989" x2="4667" y2="23989"/>
                        <a14:backgroundMark x1="5000" y1="23989" x2="5000" y2="23989"/>
                        <a14:backgroundMark x1="5833" y1="23720" x2="5407" y2="24882"/>
                        <a14:backgroundMark x1="4500" y1="66846" x2="5833" y2="66846"/>
                        <a14:backgroundMark x1="93396" y1="59378" x2="93333" y2="59569"/>
                        <a14:backgroundMark x1="98314" y1="41649" x2="98333" y2="41240"/>
                        <a14:backgroundMark x1="97767" y1="53327" x2="97835" y2="51880"/>
                        <a14:backgroundMark x1="97500" y1="59030" x2="97621" y2="56444"/>
                        <a14:backgroundMark x1="98649" y1="51949" x2="98667" y2="52561"/>
                        <a14:backgroundMark x1="98333" y1="41240" x2="98345" y2="41652"/>
                        <a14:backgroundMark x1="99410" y1="41743" x2="99500" y2="40431"/>
                        <a14:backgroundMark x1="98667" y1="52561" x2="98709" y2="51954"/>
                        <a14:backgroundMark x1="99423" y1="40302" x2="99667" y2="36927"/>
                        <a14:backgroundMark x1="99320" y1="41735" x2="99417" y2="40392"/>
                        <a14:backgroundMark x1="98500" y1="53100" x2="98583" y2="51944"/>
                        <a14:backgroundMark x1="98868" y1="40545" x2="98618" y2="41675"/>
                        <a14:backgroundMark x1="99667" y1="36927" x2="99191" y2="39080"/>
                        <a14:backgroundMark x1="98431" y1="54822" x2="99333" y2="56604"/>
                        <a14:backgroundMark x1="3833" y1="66307" x2="5000" y2="72776"/>
                      </a14:backgroundRemoval>
                    </a14:imgEffect>
                  </a14:imgLayer>
                </a14:imgProps>
              </a:ext>
              <a:ext uri="{28A0092B-C50C-407E-A947-70E740481C1C}">
                <a14:useLocalDpi xmlns:a14="http://schemas.microsoft.com/office/drawing/2010/main" val="0"/>
              </a:ext>
            </a:extLst>
          </a:blip>
          <a:srcRect/>
          <a:stretch>
            <a:fillRect/>
          </a:stretch>
        </p:blipFill>
        <p:spPr bwMode="auto">
          <a:xfrm>
            <a:off x="818617" y="1939524"/>
            <a:ext cx="3330546" cy="23874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BFC77E9-E67B-8344-967C-4F35524223EF}"/>
              </a:ext>
            </a:extLst>
          </p:cNvPr>
          <p:cNvSpPr txBox="1"/>
          <p:nvPr/>
        </p:nvSpPr>
        <p:spPr>
          <a:xfrm>
            <a:off x="4106819" y="1944475"/>
            <a:ext cx="4333166" cy="3016210"/>
          </a:xfrm>
          <a:prstGeom prst="rect">
            <a:avLst/>
          </a:prstGeom>
          <a:noFill/>
        </p:spPr>
        <p:txBody>
          <a:bodyPr wrap="square" rtlCol="0">
            <a:spAutoFit/>
          </a:bodyPr>
          <a:lstStyle/>
          <a:p>
            <a:r>
              <a:rPr lang="en-IN" sz="1600" dirty="0">
                <a:solidFill>
                  <a:schemeClr val="tx1"/>
                </a:solidFill>
              </a:rPr>
              <a:t>Ultrasonic level sensors </a:t>
            </a:r>
            <a:r>
              <a:rPr lang="en-IN" sz="1600" b="1" dirty="0">
                <a:solidFill>
                  <a:schemeClr val="tx1"/>
                </a:solidFill>
              </a:rPr>
              <a:t>measure distance by using ultrasonic waves ( a sound wave at a frequency above the range of human hearing).</a:t>
            </a:r>
            <a:endParaRPr lang="en-IN" sz="1600" dirty="0">
              <a:solidFill>
                <a:schemeClr val="tx1"/>
              </a:solidFill>
            </a:endParaRPr>
          </a:p>
          <a:p>
            <a:r>
              <a:rPr lang="en-IN" sz="1600" dirty="0">
                <a:solidFill>
                  <a:schemeClr val="tx1"/>
                </a:solidFill>
              </a:rPr>
              <a:t>The sensor head emits ultrasonic waves and receives the wave reflected back from the target. Ultrasonic level sensors measure the distance to the target by measuring the time between the emission and reception.</a:t>
            </a:r>
          </a:p>
          <a:p>
            <a:br>
              <a:rPr lang="en-IN" sz="1600" dirty="0"/>
            </a:br>
            <a:endParaRPr lang="en-IN" sz="1600"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50205"/>
    </mc:Choice>
    <mc:Fallback xmlns="">
      <p:transition spd="slow" advTm="5020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BE9826-765E-2949-AFA5-DD9AB2A35116}"/>
              </a:ext>
            </a:extLst>
          </p:cNvPr>
          <p:cNvPicPr>
            <a:picLocks noChangeAspect="1"/>
          </p:cNvPicPr>
          <p:nvPr/>
        </p:nvPicPr>
        <p:blipFill>
          <a:blip r:embed="rId2"/>
          <a:stretch>
            <a:fillRect/>
          </a:stretch>
        </p:blipFill>
        <p:spPr>
          <a:xfrm>
            <a:off x="5767157" y="1607434"/>
            <a:ext cx="2675094" cy="1714867"/>
          </a:xfrm>
          <a:prstGeom prst="rect">
            <a:avLst/>
          </a:prstGeom>
        </p:spPr>
      </p:pic>
      <p:sp>
        <p:nvSpPr>
          <p:cNvPr id="6" name="TextBox 5">
            <a:extLst>
              <a:ext uri="{FF2B5EF4-FFF2-40B4-BE49-F238E27FC236}">
                <a16:creationId xmlns:a16="http://schemas.microsoft.com/office/drawing/2014/main" id="{BF86378D-112B-EA4E-8AC7-3861EF9C4894}"/>
              </a:ext>
            </a:extLst>
          </p:cNvPr>
          <p:cNvSpPr txBox="1"/>
          <p:nvPr/>
        </p:nvSpPr>
        <p:spPr>
          <a:xfrm>
            <a:off x="804531" y="1321982"/>
            <a:ext cx="4582631" cy="2954655"/>
          </a:xfrm>
          <a:prstGeom prst="rect">
            <a:avLst/>
          </a:prstGeom>
          <a:noFill/>
        </p:spPr>
        <p:txBody>
          <a:bodyPr wrap="square" rtlCol="0">
            <a:spAutoFit/>
          </a:bodyPr>
          <a:lstStyle/>
          <a:p>
            <a:r>
              <a:rPr lang="en-IN" sz="1600" dirty="0">
                <a:solidFill>
                  <a:schemeClr val="tx1"/>
                </a:solidFill>
              </a:rPr>
              <a:t>The transducer of the sensor acts as a microphone to receive and send the ultrasonic sound.</a:t>
            </a:r>
          </a:p>
          <a:p>
            <a:r>
              <a:rPr lang="en-IN" sz="1600" dirty="0">
                <a:solidFill>
                  <a:schemeClr val="tx1"/>
                </a:solidFill>
              </a:rPr>
              <a:t> Our </a:t>
            </a:r>
            <a:r>
              <a:rPr lang="en-IN" sz="1600" u="sng" dirty="0">
                <a:solidFill>
                  <a:schemeClr val="tx1"/>
                </a:solidFill>
                <a:hlinkClick r:id="rId3">
                  <a:extLst>
                    <a:ext uri="{A12FA001-AC4F-418D-AE19-62706E023703}">
                      <ahyp:hlinkClr xmlns:ahyp="http://schemas.microsoft.com/office/drawing/2018/hyperlinkcolor" val="tx"/>
                    </a:ext>
                  </a:extLst>
                </a:hlinkClick>
              </a:rPr>
              <a:t>ultrasonic sensors</a:t>
            </a:r>
            <a:r>
              <a:rPr lang="en-IN" sz="1600" dirty="0">
                <a:solidFill>
                  <a:schemeClr val="tx1"/>
                </a:solidFill>
              </a:rPr>
              <a:t>, like many others, use a single transducer to send a pulse and to receive the echo. </a:t>
            </a:r>
          </a:p>
          <a:p>
            <a:r>
              <a:rPr lang="en-IN" sz="1600" dirty="0">
                <a:solidFill>
                  <a:schemeClr val="tx1"/>
                </a:solidFill>
              </a:rPr>
              <a:t> The sensor determines the distance to a target by measuring time lapses between the sending and receiving of the ultrasonic pulse.</a:t>
            </a:r>
          </a:p>
          <a:p>
            <a:r>
              <a:rPr lang="en-IN" dirty="0">
                <a:solidFill>
                  <a:schemeClr val="tx1"/>
                </a:solidFill>
              </a:rPr>
              <a:t> </a:t>
            </a:r>
          </a:p>
          <a:p>
            <a:br>
              <a:rPr lang="en-IN"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365317678"/>
      </p:ext>
    </p:extLst>
  </p:cSld>
  <p:clrMapOvr>
    <a:masterClrMapping/>
  </p:clrMapOvr>
  <mc:AlternateContent xmlns:mc="http://schemas.openxmlformats.org/markup-compatibility/2006" xmlns:p14="http://schemas.microsoft.com/office/powerpoint/2010/main">
    <mc:Choice Requires="p14">
      <p:transition spd="slow" p14:dur="2000" advTm="62854"/>
    </mc:Choice>
    <mc:Fallback xmlns="">
      <p:transition spd="slow" advTm="6285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055A2E-3637-3A4C-82C7-53837D3BBC9C}"/>
              </a:ext>
            </a:extLst>
          </p:cNvPr>
          <p:cNvSpPr txBox="1"/>
          <p:nvPr/>
        </p:nvSpPr>
        <p:spPr>
          <a:xfrm>
            <a:off x="1032735" y="2472884"/>
            <a:ext cx="7444958" cy="584775"/>
          </a:xfrm>
          <a:prstGeom prst="rect">
            <a:avLst/>
          </a:prstGeom>
          <a:noFill/>
        </p:spPr>
        <p:txBody>
          <a:bodyPr wrap="square" rtlCol="0">
            <a:spAutoFit/>
          </a:bodyPr>
          <a:lstStyle/>
          <a:p>
            <a:r>
              <a:rPr lang="en-IN" sz="1600" dirty="0">
                <a:solidFill>
                  <a:schemeClr val="tx1"/>
                </a:solidFill>
              </a:rPr>
              <a:t>Level = Tank Height – Distance</a:t>
            </a:r>
            <a:r>
              <a:rPr lang="en-US" sz="1600" dirty="0">
                <a:solidFill>
                  <a:schemeClr val="tx1"/>
                </a:solidFill>
              </a:rPr>
              <a:t>[level of water inside the tank ]</a:t>
            </a:r>
          </a:p>
          <a:p>
            <a:endParaRPr lang="en-US" sz="1600" dirty="0">
              <a:solidFill>
                <a:schemeClr val="tx1"/>
              </a:solidFill>
            </a:endParaRPr>
          </a:p>
        </p:txBody>
      </p:sp>
      <p:sp>
        <p:nvSpPr>
          <p:cNvPr id="9" name="TextBox 8">
            <a:extLst>
              <a:ext uri="{FF2B5EF4-FFF2-40B4-BE49-F238E27FC236}">
                <a16:creationId xmlns:a16="http://schemas.microsoft.com/office/drawing/2014/main" id="{6678DE79-A41E-7D4B-AE8D-A349A1376B6F}"/>
              </a:ext>
            </a:extLst>
          </p:cNvPr>
          <p:cNvSpPr txBox="1"/>
          <p:nvPr/>
        </p:nvSpPr>
        <p:spPr>
          <a:xfrm>
            <a:off x="1032735" y="1805759"/>
            <a:ext cx="8671246" cy="830997"/>
          </a:xfrm>
          <a:prstGeom prst="rect">
            <a:avLst/>
          </a:prstGeom>
          <a:noFill/>
        </p:spPr>
        <p:txBody>
          <a:bodyPr wrap="square" rtlCol="0">
            <a:spAutoFit/>
          </a:bodyPr>
          <a:lstStyle/>
          <a:p>
            <a:r>
              <a:rPr lang="en-IN" sz="1600" dirty="0">
                <a:solidFill>
                  <a:schemeClr val="tx1"/>
                </a:solidFill>
              </a:rPr>
              <a:t>Distance = ( Speed of sound in air x time delay) / 2 </a:t>
            </a:r>
            <a:r>
              <a:rPr lang="en-US" sz="1600" dirty="0">
                <a:solidFill>
                  <a:schemeClr val="tx1"/>
                </a:solidFill>
              </a:rPr>
              <a:t>[distance between the sensor</a:t>
            </a:r>
          </a:p>
          <a:p>
            <a:r>
              <a:rPr lang="en-US" sz="1600" dirty="0">
                <a:solidFill>
                  <a:schemeClr val="tx1"/>
                </a:solidFill>
              </a:rPr>
              <a:t>and the obstacle]</a:t>
            </a:r>
          </a:p>
          <a:p>
            <a:endParaRPr lang="en-US" sz="1600" dirty="0">
              <a:solidFill>
                <a:schemeClr val="tx1"/>
              </a:solidFill>
            </a:endParaRPr>
          </a:p>
        </p:txBody>
      </p:sp>
    </p:spTree>
    <p:extLst>
      <p:ext uri="{BB962C8B-B14F-4D97-AF65-F5344CB8AC3E}">
        <p14:creationId xmlns:p14="http://schemas.microsoft.com/office/powerpoint/2010/main" val="4130203824"/>
      </p:ext>
    </p:extLst>
  </p:cSld>
  <p:clrMapOvr>
    <a:masterClrMapping/>
  </p:clrMapOvr>
  <mc:AlternateContent xmlns:mc="http://schemas.openxmlformats.org/markup-compatibility/2006" xmlns:p14="http://schemas.microsoft.com/office/powerpoint/2010/main">
    <mc:Choice Requires="p14">
      <p:transition spd="slow" p14:dur="2000" advTm="42261"/>
    </mc:Choice>
    <mc:Fallback xmlns="">
      <p:transition spd="slow" advTm="4226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Google Shape;2050;p32"/>
          <p:cNvSpPr txBox="1">
            <a:spLocks noGrp="1"/>
          </p:cNvSpPr>
          <p:nvPr>
            <p:ph type="title"/>
          </p:nvPr>
        </p:nvSpPr>
        <p:spPr>
          <a:xfrm>
            <a:off x="442161" y="885465"/>
            <a:ext cx="3448952"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t>What is a water flow sensor (meter) ?</a:t>
            </a:r>
            <a:endParaRPr lang="en-IN" dirty="0"/>
          </a:p>
        </p:txBody>
      </p:sp>
      <p:sp>
        <p:nvSpPr>
          <p:cNvPr id="2051" name="Google Shape;2051;p32"/>
          <p:cNvSpPr txBox="1">
            <a:spLocks noGrp="1"/>
          </p:cNvSpPr>
          <p:nvPr>
            <p:ph type="subTitle" idx="1"/>
          </p:nvPr>
        </p:nvSpPr>
        <p:spPr>
          <a:xfrm>
            <a:off x="52095" y="2438955"/>
            <a:ext cx="5028278" cy="1417200"/>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Arial" panose="020B0604020202020204" pitchFamily="34" charset="0"/>
              <a:buChar char="•"/>
            </a:pPr>
            <a:r>
              <a:rPr lang="en-US" dirty="0"/>
              <a:t>We use a water flow sensor to measure the water flow rate. The water flow rate is the volume of fluid that passes per unit time.</a:t>
            </a:r>
          </a:p>
          <a:p>
            <a:pPr marL="285750" lvl="0" indent="-285750" algn="l" rtl="0">
              <a:spcBef>
                <a:spcPts val="0"/>
              </a:spcBef>
              <a:spcAft>
                <a:spcPts val="0"/>
              </a:spcAft>
              <a:buFont typeface="Arial" panose="020B0604020202020204" pitchFamily="34" charset="0"/>
              <a:buChar char="•"/>
            </a:pPr>
            <a:r>
              <a:rPr lang="en-US" dirty="0"/>
              <a:t>People often use water flow sensor for automatic water heater control, coffee machines, water vending machines, etc. </a:t>
            </a:r>
          </a:p>
          <a:p>
            <a:pPr marL="285750" lvl="0" indent="-285750" algn="l" rtl="0">
              <a:spcBef>
                <a:spcPts val="0"/>
              </a:spcBef>
              <a:spcAft>
                <a:spcPts val="0"/>
              </a:spcAft>
              <a:buFont typeface="Arial" panose="020B0604020202020204" pitchFamily="34" charset="0"/>
              <a:buChar char="•"/>
            </a:pPr>
            <a:r>
              <a:rPr lang="en-US" dirty="0"/>
              <a:t>There are a variety of flow sensors of different principles, the most common flow sensor is based on a Hall device.</a:t>
            </a:r>
          </a:p>
          <a:p>
            <a:pPr marL="285750" lvl="0" indent="-285750" algn="l" rtl="0">
              <a:spcBef>
                <a:spcPts val="0"/>
              </a:spcBef>
              <a:spcAft>
                <a:spcPts val="0"/>
              </a:spcAft>
              <a:buFont typeface="Arial" panose="020B0604020202020204" pitchFamily="34" charset="0"/>
              <a:buChar char="•"/>
            </a:pPr>
            <a:r>
              <a:rPr lang="en-US" dirty="0"/>
              <a:t>For example, the most classic water flow sensor YF-S402 and YF-S201 rely on Hall sensors.</a:t>
            </a:r>
          </a:p>
        </p:txBody>
      </p:sp>
      <p:grpSp>
        <p:nvGrpSpPr>
          <p:cNvPr id="2052" name="Google Shape;2052;p32"/>
          <p:cNvGrpSpPr/>
          <p:nvPr/>
        </p:nvGrpSpPr>
        <p:grpSpPr>
          <a:xfrm>
            <a:off x="5223124" y="1747380"/>
            <a:ext cx="4264443" cy="2945603"/>
            <a:chOff x="5011723" y="1494466"/>
            <a:chExt cx="4267431" cy="2947666"/>
          </a:xfrm>
        </p:grpSpPr>
        <p:grpSp>
          <p:nvGrpSpPr>
            <p:cNvPr id="2053" name="Google Shape;2053;p32"/>
            <p:cNvGrpSpPr/>
            <p:nvPr/>
          </p:nvGrpSpPr>
          <p:grpSpPr>
            <a:xfrm>
              <a:off x="5011723" y="1494466"/>
              <a:ext cx="2857496" cy="2154750"/>
              <a:chOff x="3499629" y="1503696"/>
              <a:chExt cx="1163286" cy="877163"/>
            </a:xfrm>
          </p:grpSpPr>
          <p:sp>
            <p:nvSpPr>
              <p:cNvPr id="2054" name="Google Shape;2054;p32"/>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2"/>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2"/>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2"/>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2"/>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2"/>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2"/>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2"/>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2"/>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2"/>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2"/>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2"/>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2"/>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7" name="Google Shape;2067;p32"/>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068" name="Google Shape;2068;p32"/>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2"/>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2"/>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2"/>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72" name="Google Shape;2072;p32"/>
            <p:cNvCxnSpPr/>
            <p:nvPr/>
          </p:nvCxnSpPr>
          <p:spPr>
            <a:xfrm>
              <a:off x="7613647" y="2533359"/>
              <a:ext cx="1576800" cy="0"/>
            </a:xfrm>
            <a:prstGeom prst="straightConnector1">
              <a:avLst/>
            </a:prstGeom>
            <a:noFill/>
            <a:ln w="19050" cap="flat" cmpd="sng">
              <a:solidFill>
                <a:schemeClr val="dk2"/>
              </a:solidFill>
              <a:prstDash val="solid"/>
              <a:round/>
              <a:headEnd type="none" w="med" len="med"/>
              <a:tailEnd type="none" w="med" len="med"/>
            </a:ln>
          </p:spPr>
        </p:cxnSp>
        <p:cxnSp>
          <p:nvCxnSpPr>
            <p:cNvPr id="2073" name="Google Shape;2073;p32"/>
            <p:cNvCxnSpPr/>
            <p:nvPr/>
          </p:nvCxnSpPr>
          <p:spPr>
            <a:xfrm>
              <a:off x="6419878" y="3649232"/>
              <a:ext cx="0" cy="792900"/>
            </a:xfrm>
            <a:prstGeom prst="straightConnector1">
              <a:avLst/>
            </a:prstGeom>
            <a:noFill/>
            <a:ln w="19050" cap="flat" cmpd="sng">
              <a:solidFill>
                <a:schemeClr val="dk2"/>
              </a:solidFill>
              <a:prstDash val="solid"/>
              <a:round/>
              <a:headEnd type="none" w="med" len="med"/>
              <a:tailEnd type="none" w="med" len="med"/>
            </a:ln>
          </p:spPr>
        </p:cxnSp>
        <p:cxnSp>
          <p:nvCxnSpPr>
            <p:cNvPr id="2074" name="Google Shape;2074;p32"/>
            <p:cNvCxnSpPr/>
            <p:nvPr/>
          </p:nvCxnSpPr>
          <p:spPr>
            <a:xfrm>
              <a:off x="6417753" y="4439338"/>
              <a:ext cx="2861400" cy="0"/>
            </a:xfrm>
            <a:prstGeom prst="straightConnector1">
              <a:avLst/>
            </a:prstGeom>
            <a:noFill/>
            <a:ln w="19050" cap="flat" cmpd="sng">
              <a:solidFill>
                <a:schemeClr val="dk2"/>
              </a:solidFill>
              <a:prstDash val="solid"/>
              <a:round/>
              <a:headEnd type="none" w="med" len="med"/>
              <a:tailEnd type="none" w="med" len="med"/>
            </a:ln>
          </p:spPr>
        </p:cxnSp>
        <p:grpSp>
          <p:nvGrpSpPr>
            <p:cNvPr id="2075" name="Google Shape;2075;p32"/>
            <p:cNvGrpSpPr/>
            <p:nvPr/>
          </p:nvGrpSpPr>
          <p:grpSpPr>
            <a:xfrm>
              <a:off x="6090716" y="2028530"/>
              <a:ext cx="978651" cy="1086812"/>
              <a:chOff x="6151275" y="2095925"/>
              <a:chExt cx="857113" cy="951841"/>
            </a:xfrm>
          </p:grpSpPr>
          <p:sp>
            <p:nvSpPr>
              <p:cNvPr id="2076" name="Google Shape;2076;p32"/>
              <p:cNvSpPr/>
              <p:nvPr/>
            </p:nvSpPr>
            <p:spPr>
              <a:xfrm>
                <a:off x="6271561" y="2201333"/>
                <a:ext cx="526314" cy="386352"/>
              </a:xfrm>
              <a:custGeom>
                <a:avLst/>
                <a:gdLst/>
                <a:ahLst/>
                <a:cxnLst/>
                <a:rect l="l" t="t" r="r" b="b"/>
                <a:pathLst>
                  <a:path w="8773" h="6440" extrusionOk="0">
                    <a:moveTo>
                      <a:pt x="4899" y="1"/>
                    </a:moveTo>
                    <a:cubicBezTo>
                      <a:pt x="4456" y="1"/>
                      <a:pt x="4015" y="76"/>
                      <a:pt x="3610" y="223"/>
                    </a:cubicBezTo>
                    <a:cubicBezTo>
                      <a:pt x="3535" y="249"/>
                      <a:pt x="3485" y="274"/>
                      <a:pt x="3434" y="299"/>
                    </a:cubicBezTo>
                    <a:cubicBezTo>
                      <a:pt x="3359" y="299"/>
                      <a:pt x="3284" y="274"/>
                      <a:pt x="3209" y="274"/>
                    </a:cubicBezTo>
                    <a:cubicBezTo>
                      <a:pt x="3155" y="267"/>
                      <a:pt x="3103" y="264"/>
                      <a:pt x="3052" y="264"/>
                    </a:cubicBezTo>
                    <a:cubicBezTo>
                      <a:pt x="2913" y="264"/>
                      <a:pt x="2779" y="287"/>
                      <a:pt x="2632" y="324"/>
                    </a:cubicBezTo>
                    <a:cubicBezTo>
                      <a:pt x="2181" y="424"/>
                      <a:pt x="1730" y="574"/>
                      <a:pt x="1354" y="875"/>
                    </a:cubicBezTo>
                    <a:cubicBezTo>
                      <a:pt x="978" y="1176"/>
                      <a:pt x="728" y="1652"/>
                      <a:pt x="778" y="2128"/>
                    </a:cubicBezTo>
                    <a:cubicBezTo>
                      <a:pt x="803" y="2178"/>
                      <a:pt x="803" y="2254"/>
                      <a:pt x="753" y="2329"/>
                    </a:cubicBezTo>
                    <a:cubicBezTo>
                      <a:pt x="728" y="2354"/>
                      <a:pt x="703" y="2354"/>
                      <a:pt x="677" y="2379"/>
                    </a:cubicBezTo>
                    <a:cubicBezTo>
                      <a:pt x="352" y="2554"/>
                      <a:pt x="176" y="2905"/>
                      <a:pt x="101" y="3281"/>
                    </a:cubicBezTo>
                    <a:cubicBezTo>
                      <a:pt x="1" y="3858"/>
                      <a:pt x="76" y="4459"/>
                      <a:pt x="352" y="4960"/>
                    </a:cubicBezTo>
                    <a:cubicBezTo>
                      <a:pt x="452" y="5136"/>
                      <a:pt x="552" y="5286"/>
                      <a:pt x="728" y="5411"/>
                    </a:cubicBezTo>
                    <a:cubicBezTo>
                      <a:pt x="828" y="5478"/>
                      <a:pt x="950" y="5523"/>
                      <a:pt x="1073" y="5523"/>
                    </a:cubicBezTo>
                    <a:cubicBezTo>
                      <a:pt x="1134" y="5523"/>
                      <a:pt x="1195" y="5512"/>
                      <a:pt x="1254" y="5487"/>
                    </a:cubicBezTo>
                    <a:cubicBezTo>
                      <a:pt x="1354" y="5712"/>
                      <a:pt x="1404" y="5938"/>
                      <a:pt x="1555" y="6113"/>
                    </a:cubicBezTo>
                    <a:cubicBezTo>
                      <a:pt x="1705" y="6314"/>
                      <a:pt x="1981" y="6414"/>
                      <a:pt x="2231" y="6439"/>
                    </a:cubicBezTo>
                    <a:cubicBezTo>
                      <a:pt x="2236" y="6440"/>
                      <a:pt x="2242" y="6440"/>
                      <a:pt x="2247" y="6440"/>
                    </a:cubicBezTo>
                    <a:cubicBezTo>
                      <a:pt x="2509" y="6440"/>
                      <a:pt x="3161" y="5863"/>
                      <a:pt x="3284" y="5863"/>
                    </a:cubicBezTo>
                    <a:cubicBezTo>
                      <a:pt x="3339" y="5863"/>
                      <a:pt x="3639" y="5997"/>
                      <a:pt x="3938" y="5997"/>
                    </a:cubicBezTo>
                    <a:cubicBezTo>
                      <a:pt x="4187" y="5997"/>
                      <a:pt x="4435" y="5904"/>
                      <a:pt x="4537" y="5562"/>
                    </a:cubicBezTo>
                    <a:cubicBezTo>
                      <a:pt x="4584" y="5420"/>
                      <a:pt x="4587" y="5234"/>
                      <a:pt x="4734" y="5234"/>
                    </a:cubicBezTo>
                    <a:cubicBezTo>
                      <a:pt x="4743" y="5234"/>
                      <a:pt x="4753" y="5235"/>
                      <a:pt x="4763" y="5236"/>
                    </a:cubicBezTo>
                    <a:cubicBezTo>
                      <a:pt x="4838" y="5236"/>
                      <a:pt x="4888" y="5286"/>
                      <a:pt x="4963" y="5311"/>
                    </a:cubicBezTo>
                    <a:cubicBezTo>
                      <a:pt x="5085" y="5372"/>
                      <a:pt x="5215" y="5405"/>
                      <a:pt x="5344" y="5405"/>
                    </a:cubicBezTo>
                    <a:cubicBezTo>
                      <a:pt x="5428" y="5405"/>
                      <a:pt x="5511" y="5391"/>
                      <a:pt x="5590" y="5361"/>
                    </a:cubicBezTo>
                    <a:cubicBezTo>
                      <a:pt x="5715" y="5336"/>
                      <a:pt x="5840" y="5261"/>
                      <a:pt x="5891" y="5136"/>
                    </a:cubicBezTo>
                    <a:cubicBezTo>
                      <a:pt x="5966" y="5036"/>
                      <a:pt x="5966" y="4885"/>
                      <a:pt x="5865" y="4785"/>
                    </a:cubicBezTo>
                    <a:lnTo>
                      <a:pt x="5865" y="4785"/>
                    </a:lnTo>
                    <a:cubicBezTo>
                      <a:pt x="5923" y="4816"/>
                      <a:pt x="5983" y="4830"/>
                      <a:pt x="6044" y="4830"/>
                    </a:cubicBezTo>
                    <a:cubicBezTo>
                      <a:pt x="6274" y="4830"/>
                      <a:pt x="6502" y="4627"/>
                      <a:pt x="6542" y="4409"/>
                    </a:cubicBezTo>
                    <a:cubicBezTo>
                      <a:pt x="6592" y="4259"/>
                      <a:pt x="6567" y="4083"/>
                      <a:pt x="6517" y="3933"/>
                    </a:cubicBezTo>
                    <a:cubicBezTo>
                      <a:pt x="6467" y="3807"/>
                      <a:pt x="6367" y="3707"/>
                      <a:pt x="6492" y="3607"/>
                    </a:cubicBezTo>
                    <a:cubicBezTo>
                      <a:pt x="6617" y="3557"/>
                      <a:pt x="6843" y="3557"/>
                      <a:pt x="6993" y="3532"/>
                    </a:cubicBezTo>
                    <a:cubicBezTo>
                      <a:pt x="7144" y="3507"/>
                      <a:pt x="7319" y="3457"/>
                      <a:pt x="7495" y="3432"/>
                    </a:cubicBezTo>
                    <a:cubicBezTo>
                      <a:pt x="7921" y="3331"/>
                      <a:pt x="8372" y="3156"/>
                      <a:pt x="8597" y="2780"/>
                    </a:cubicBezTo>
                    <a:cubicBezTo>
                      <a:pt x="8773" y="2479"/>
                      <a:pt x="8773" y="2103"/>
                      <a:pt x="8723" y="1752"/>
                    </a:cubicBezTo>
                    <a:cubicBezTo>
                      <a:pt x="8673" y="1527"/>
                      <a:pt x="8622" y="1301"/>
                      <a:pt x="8497" y="1151"/>
                    </a:cubicBezTo>
                    <a:cubicBezTo>
                      <a:pt x="8381" y="1016"/>
                      <a:pt x="8221" y="925"/>
                      <a:pt x="8061" y="925"/>
                    </a:cubicBezTo>
                    <a:cubicBezTo>
                      <a:pt x="8014" y="925"/>
                      <a:pt x="7967" y="933"/>
                      <a:pt x="7921" y="950"/>
                    </a:cubicBezTo>
                    <a:cubicBezTo>
                      <a:pt x="7667" y="558"/>
                      <a:pt x="7221" y="293"/>
                      <a:pt x="6741" y="293"/>
                    </a:cubicBezTo>
                    <a:cubicBezTo>
                      <a:pt x="6700" y="293"/>
                      <a:pt x="6659" y="295"/>
                      <a:pt x="6617" y="299"/>
                    </a:cubicBezTo>
                    <a:lnTo>
                      <a:pt x="6442" y="299"/>
                    </a:lnTo>
                    <a:cubicBezTo>
                      <a:pt x="6367" y="299"/>
                      <a:pt x="6317" y="274"/>
                      <a:pt x="6241" y="249"/>
                    </a:cubicBezTo>
                    <a:cubicBezTo>
                      <a:pt x="5820" y="82"/>
                      <a:pt x="5359" y="1"/>
                      <a:pt x="4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2"/>
              <p:cNvSpPr/>
              <p:nvPr/>
            </p:nvSpPr>
            <p:spPr>
              <a:xfrm>
                <a:off x="6271561" y="2196653"/>
                <a:ext cx="526314" cy="392531"/>
              </a:xfrm>
              <a:custGeom>
                <a:avLst/>
                <a:gdLst/>
                <a:ahLst/>
                <a:cxnLst/>
                <a:rect l="l" t="t" r="r" b="b"/>
                <a:pathLst>
                  <a:path w="8773" h="6543" fill="none" extrusionOk="0">
                    <a:moveTo>
                      <a:pt x="7495" y="3510"/>
                    </a:moveTo>
                    <a:cubicBezTo>
                      <a:pt x="7921" y="3409"/>
                      <a:pt x="8372" y="3234"/>
                      <a:pt x="8597" y="2858"/>
                    </a:cubicBezTo>
                    <a:cubicBezTo>
                      <a:pt x="8773" y="2557"/>
                      <a:pt x="8773" y="2181"/>
                      <a:pt x="8723" y="1830"/>
                    </a:cubicBezTo>
                    <a:cubicBezTo>
                      <a:pt x="8673" y="1605"/>
                      <a:pt x="8622" y="1379"/>
                      <a:pt x="8497" y="1229"/>
                    </a:cubicBezTo>
                    <a:cubicBezTo>
                      <a:pt x="8347" y="1053"/>
                      <a:pt x="8121" y="953"/>
                      <a:pt x="7921" y="1028"/>
                    </a:cubicBezTo>
                    <a:cubicBezTo>
                      <a:pt x="7645" y="602"/>
                      <a:pt x="7144" y="327"/>
                      <a:pt x="6617" y="377"/>
                    </a:cubicBezTo>
                    <a:cubicBezTo>
                      <a:pt x="6567" y="377"/>
                      <a:pt x="6492" y="377"/>
                      <a:pt x="6442" y="377"/>
                    </a:cubicBezTo>
                    <a:cubicBezTo>
                      <a:pt x="6367" y="377"/>
                      <a:pt x="6317" y="352"/>
                      <a:pt x="6241" y="327"/>
                    </a:cubicBezTo>
                    <a:cubicBezTo>
                      <a:pt x="5414" y="1"/>
                      <a:pt x="4437" y="1"/>
                      <a:pt x="3610" y="301"/>
                    </a:cubicBezTo>
                    <a:cubicBezTo>
                      <a:pt x="3535" y="327"/>
                      <a:pt x="3485" y="352"/>
                      <a:pt x="3434" y="377"/>
                    </a:cubicBezTo>
                    <a:cubicBezTo>
                      <a:pt x="3359" y="377"/>
                      <a:pt x="3284" y="352"/>
                      <a:pt x="3209" y="352"/>
                    </a:cubicBezTo>
                    <a:cubicBezTo>
                      <a:pt x="3008" y="327"/>
                      <a:pt x="2833" y="352"/>
                      <a:pt x="2632" y="402"/>
                    </a:cubicBezTo>
                    <a:cubicBezTo>
                      <a:pt x="2181" y="502"/>
                      <a:pt x="1730" y="652"/>
                      <a:pt x="1354" y="953"/>
                    </a:cubicBezTo>
                    <a:cubicBezTo>
                      <a:pt x="978" y="1254"/>
                      <a:pt x="728" y="1730"/>
                      <a:pt x="778" y="2206"/>
                    </a:cubicBezTo>
                    <a:cubicBezTo>
                      <a:pt x="803" y="2256"/>
                      <a:pt x="803" y="2332"/>
                      <a:pt x="753" y="2407"/>
                    </a:cubicBezTo>
                    <a:cubicBezTo>
                      <a:pt x="728" y="2432"/>
                      <a:pt x="703" y="2432"/>
                      <a:pt x="677" y="2457"/>
                    </a:cubicBezTo>
                    <a:cubicBezTo>
                      <a:pt x="352" y="2632"/>
                      <a:pt x="176" y="2983"/>
                      <a:pt x="101" y="3359"/>
                    </a:cubicBezTo>
                    <a:cubicBezTo>
                      <a:pt x="1" y="3936"/>
                      <a:pt x="76" y="4537"/>
                      <a:pt x="352" y="5038"/>
                    </a:cubicBezTo>
                    <a:cubicBezTo>
                      <a:pt x="452" y="5214"/>
                      <a:pt x="552" y="5364"/>
                      <a:pt x="728" y="5489"/>
                    </a:cubicBezTo>
                    <a:cubicBezTo>
                      <a:pt x="878" y="5590"/>
                      <a:pt x="1078" y="5640"/>
                      <a:pt x="1254" y="5565"/>
                    </a:cubicBezTo>
                    <a:cubicBezTo>
                      <a:pt x="1354" y="5790"/>
                      <a:pt x="1404" y="6016"/>
                      <a:pt x="1555" y="6191"/>
                    </a:cubicBezTo>
                    <a:cubicBezTo>
                      <a:pt x="1705" y="6392"/>
                      <a:pt x="1981" y="6492"/>
                      <a:pt x="2231" y="6517"/>
                    </a:cubicBezTo>
                    <a:cubicBezTo>
                      <a:pt x="2482" y="6542"/>
                      <a:pt x="3159" y="5941"/>
                      <a:pt x="3284" y="5941"/>
                    </a:cubicBezTo>
                    <a:cubicBezTo>
                      <a:pt x="3384" y="5941"/>
                      <a:pt x="4312" y="6392"/>
                      <a:pt x="4537" y="5640"/>
                    </a:cubicBezTo>
                    <a:cubicBezTo>
                      <a:pt x="4587" y="5489"/>
                      <a:pt x="4587" y="5289"/>
                      <a:pt x="4763" y="5314"/>
                    </a:cubicBezTo>
                    <a:cubicBezTo>
                      <a:pt x="4838" y="5314"/>
                      <a:pt x="4888" y="5364"/>
                      <a:pt x="4963" y="5389"/>
                    </a:cubicBezTo>
                    <a:cubicBezTo>
                      <a:pt x="5164" y="5489"/>
                      <a:pt x="5389" y="5515"/>
                      <a:pt x="5590" y="5439"/>
                    </a:cubicBezTo>
                    <a:cubicBezTo>
                      <a:pt x="5715" y="5414"/>
                      <a:pt x="5840" y="5339"/>
                      <a:pt x="5891" y="5214"/>
                    </a:cubicBezTo>
                    <a:cubicBezTo>
                      <a:pt x="5966" y="5114"/>
                      <a:pt x="5966" y="4963"/>
                      <a:pt x="5865" y="4863"/>
                    </a:cubicBezTo>
                    <a:cubicBezTo>
                      <a:pt x="6141" y="5013"/>
                      <a:pt x="6492" y="4763"/>
                      <a:pt x="6542" y="4487"/>
                    </a:cubicBezTo>
                    <a:cubicBezTo>
                      <a:pt x="6592" y="4337"/>
                      <a:pt x="6567" y="4161"/>
                      <a:pt x="6517" y="4011"/>
                    </a:cubicBezTo>
                    <a:cubicBezTo>
                      <a:pt x="6467" y="3885"/>
                      <a:pt x="6367" y="3785"/>
                      <a:pt x="6492" y="3685"/>
                    </a:cubicBezTo>
                    <a:cubicBezTo>
                      <a:pt x="6617" y="3635"/>
                      <a:pt x="6843" y="3635"/>
                      <a:pt x="6993" y="3610"/>
                    </a:cubicBezTo>
                    <a:cubicBezTo>
                      <a:pt x="7144" y="3585"/>
                      <a:pt x="7319" y="3535"/>
                      <a:pt x="7495" y="3510"/>
                    </a:cubicBezTo>
                    <a:close/>
                  </a:path>
                </a:pathLst>
              </a:custGeom>
              <a:noFill/>
              <a:ln w="952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2"/>
              <p:cNvSpPr/>
              <p:nvPr/>
            </p:nvSpPr>
            <p:spPr>
              <a:xfrm>
                <a:off x="6677534" y="2258326"/>
                <a:ext cx="70731" cy="51174"/>
              </a:xfrm>
              <a:custGeom>
                <a:avLst/>
                <a:gdLst/>
                <a:ahLst/>
                <a:cxnLst/>
                <a:rect l="l" t="t" r="r" b="b"/>
                <a:pathLst>
                  <a:path w="1179" h="853" fill="none" extrusionOk="0">
                    <a:moveTo>
                      <a:pt x="1154" y="0"/>
                    </a:moveTo>
                    <a:cubicBezTo>
                      <a:pt x="1154" y="0"/>
                      <a:pt x="1179" y="852"/>
                      <a:pt x="1" y="8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2"/>
              <p:cNvSpPr/>
              <p:nvPr/>
            </p:nvSpPr>
            <p:spPr>
              <a:xfrm>
                <a:off x="6588864" y="2205712"/>
                <a:ext cx="40615" cy="60172"/>
              </a:xfrm>
              <a:custGeom>
                <a:avLst/>
                <a:gdLst/>
                <a:ahLst/>
                <a:cxnLst/>
                <a:rect l="l" t="t" r="r" b="b"/>
                <a:pathLst>
                  <a:path w="677" h="1003" fill="none" extrusionOk="0">
                    <a:moveTo>
                      <a:pt x="326" y="0"/>
                    </a:moveTo>
                    <a:cubicBezTo>
                      <a:pt x="326" y="0"/>
                      <a:pt x="0" y="652"/>
                      <a:pt x="677" y="1003"/>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2"/>
              <p:cNvSpPr/>
              <p:nvPr/>
            </p:nvSpPr>
            <p:spPr>
              <a:xfrm>
                <a:off x="6527192" y="2309440"/>
                <a:ext cx="133903" cy="108286"/>
              </a:xfrm>
              <a:custGeom>
                <a:avLst/>
                <a:gdLst/>
                <a:ahLst/>
                <a:cxnLst/>
                <a:rect l="l" t="t" r="r" b="b"/>
                <a:pathLst>
                  <a:path w="2232" h="1805" fill="none" extrusionOk="0">
                    <a:moveTo>
                      <a:pt x="2231" y="1805"/>
                    </a:moveTo>
                    <a:cubicBezTo>
                      <a:pt x="2231" y="1805"/>
                      <a:pt x="677" y="1579"/>
                      <a:pt x="0"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2"/>
              <p:cNvSpPr/>
              <p:nvPr/>
            </p:nvSpPr>
            <p:spPr>
              <a:xfrm>
                <a:off x="6579805" y="2300441"/>
                <a:ext cx="42175" cy="79730"/>
              </a:xfrm>
              <a:custGeom>
                <a:avLst/>
                <a:gdLst/>
                <a:ahLst/>
                <a:cxnLst/>
                <a:rect l="l" t="t" r="r" b="b"/>
                <a:pathLst>
                  <a:path w="703" h="1329" fill="none" extrusionOk="0">
                    <a:moveTo>
                      <a:pt x="402" y="0"/>
                    </a:moveTo>
                    <a:cubicBezTo>
                      <a:pt x="402" y="0"/>
                      <a:pt x="702" y="1153"/>
                      <a:pt x="1" y="1328"/>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2"/>
              <p:cNvSpPr/>
              <p:nvPr/>
            </p:nvSpPr>
            <p:spPr>
              <a:xfrm>
                <a:off x="6405406" y="2219211"/>
                <a:ext cx="72231" cy="108346"/>
              </a:xfrm>
              <a:custGeom>
                <a:avLst/>
                <a:gdLst/>
                <a:ahLst/>
                <a:cxnLst/>
                <a:rect l="l" t="t" r="r" b="b"/>
                <a:pathLst>
                  <a:path w="1204" h="1806" fill="none" extrusionOk="0">
                    <a:moveTo>
                      <a:pt x="1203" y="1"/>
                    </a:moveTo>
                    <a:cubicBezTo>
                      <a:pt x="1203" y="1"/>
                      <a:pt x="0" y="928"/>
                      <a:pt x="627" y="1805"/>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6324175" y="2324499"/>
                <a:ext cx="48174" cy="39115"/>
              </a:xfrm>
              <a:custGeom>
                <a:avLst/>
                <a:gdLst/>
                <a:ahLst/>
                <a:cxnLst/>
                <a:rect l="l" t="t" r="r" b="b"/>
                <a:pathLst>
                  <a:path w="803" h="652" fill="none" extrusionOk="0">
                    <a:moveTo>
                      <a:pt x="1" y="251"/>
                    </a:moveTo>
                    <a:cubicBezTo>
                      <a:pt x="1" y="251"/>
                      <a:pt x="703" y="0"/>
                      <a:pt x="803" y="6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a:off x="6346732" y="2380112"/>
                <a:ext cx="139903" cy="150401"/>
              </a:xfrm>
              <a:custGeom>
                <a:avLst/>
                <a:gdLst/>
                <a:ahLst/>
                <a:cxnLst/>
                <a:rect l="l" t="t" r="r" b="b"/>
                <a:pathLst>
                  <a:path w="2332" h="2507" fill="none" extrusionOk="0">
                    <a:moveTo>
                      <a:pt x="1" y="2507"/>
                    </a:moveTo>
                    <a:cubicBezTo>
                      <a:pt x="126" y="2482"/>
                      <a:pt x="2332" y="1730"/>
                      <a:pt x="2031"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6369290" y="2410169"/>
                <a:ext cx="48174" cy="82790"/>
              </a:xfrm>
              <a:custGeom>
                <a:avLst/>
                <a:gdLst/>
                <a:ahLst/>
                <a:cxnLst/>
                <a:rect l="l" t="t" r="r" b="b"/>
                <a:pathLst>
                  <a:path w="803" h="1380" fill="none" extrusionOk="0">
                    <a:moveTo>
                      <a:pt x="427" y="1"/>
                    </a:moveTo>
                    <a:cubicBezTo>
                      <a:pt x="427" y="1"/>
                      <a:pt x="1" y="853"/>
                      <a:pt x="803" y="1379"/>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2"/>
              <p:cNvSpPr/>
              <p:nvPr/>
            </p:nvSpPr>
            <p:spPr>
              <a:xfrm>
                <a:off x="6279120" y="2429726"/>
                <a:ext cx="49674" cy="28616"/>
              </a:xfrm>
              <a:custGeom>
                <a:avLst/>
                <a:gdLst/>
                <a:ahLst/>
                <a:cxnLst/>
                <a:rect l="l" t="t" r="r" b="b"/>
                <a:pathLst>
                  <a:path w="828" h="477" fill="none" extrusionOk="0">
                    <a:moveTo>
                      <a:pt x="827" y="0"/>
                    </a:moveTo>
                    <a:cubicBezTo>
                      <a:pt x="827" y="0"/>
                      <a:pt x="727" y="477"/>
                      <a:pt x="0" y="477"/>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2"/>
              <p:cNvSpPr/>
              <p:nvPr/>
            </p:nvSpPr>
            <p:spPr>
              <a:xfrm>
                <a:off x="6518193" y="2435726"/>
                <a:ext cx="34616" cy="76730"/>
              </a:xfrm>
              <a:custGeom>
                <a:avLst/>
                <a:gdLst/>
                <a:ahLst/>
                <a:cxnLst/>
                <a:rect l="l" t="t" r="r" b="b"/>
                <a:pathLst>
                  <a:path w="577" h="1279" fill="none" extrusionOk="0">
                    <a:moveTo>
                      <a:pt x="577" y="1279"/>
                    </a:moveTo>
                    <a:cubicBezTo>
                      <a:pt x="577" y="1279"/>
                      <a:pt x="0" y="903"/>
                      <a:pt x="75"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a:off x="6677534" y="2363554"/>
                <a:ext cx="70731" cy="39175"/>
              </a:xfrm>
              <a:custGeom>
                <a:avLst/>
                <a:gdLst/>
                <a:ahLst/>
                <a:cxnLst/>
                <a:rect l="l" t="t" r="r" b="b"/>
                <a:pathLst>
                  <a:path w="1179" h="653" fill="none" extrusionOk="0">
                    <a:moveTo>
                      <a:pt x="1179" y="577"/>
                    </a:moveTo>
                    <a:cubicBezTo>
                      <a:pt x="1179" y="577"/>
                      <a:pt x="126" y="652"/>
                      <a:pt x="1"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a:off x="6455020" y="2210212"/>
                <a:ext cx="85789" cy="48174"/>
              </a:xfrm>
              <a:custGeom>
                <a:avLst/>
                <a:gdLst/>
                <a:ahLst/>
                <a:cxnLst/>
                <a:rect l="l" t="t" r="r" b="b"/>
                <a:pathLst>
                  <a:path w="1430" h="803" fill="none" extrusionOk="0">
                    <a:moveTo>
                      <a:pt x="0" y="502"/>
                    </a:moveTo>
                    <a:cubicBezTo>
                      <a:pt x="126" y="527"/>
                      <a:pt x="1053" y="0"/>
                      <a:pt x="1429" y="80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2"/>
              <p:cNvSpPr/>
              <p:nvPr/>
            </p:nvSpPr>
            <p:spPr>
              <a:xfrm>
                <a:off x="6151275" y="2095925"/>
                <a:ext cx="857113" cy="95184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2"/>
              <p:cNvSpPr/>
              <p:nvPr/>
            </p:nvSpPr>
            <p:spPr>
              <a:xfrm>
                <a:off x="6606862" y="2709414"/>
                <a:ext cx="126404" cy="197015"/>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09A4303E-54C9-4759-829E-9FCE700FE181}"/>
              </a:ext>
            </a:extLst>
          </p:cNvPr>
          <p:cNvPicPr>
            <a:picLocks noChangeAspect="1"/>
          </p:cNvPicPr>
          <p:nvPr/>
        </p:nvPicPr>
        <p:blipFill>
          <a:blip r:embed="rId3"/>
          <a:stretch>
            <a:fillRect/>
          </a:stretch>
        </p:blipFill>
        <p:spPr>
          <a:xfrm>
            <a:off x="5376461" y="1841807"/>
            <a:ext cx="3805733" cy="27280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7834"/>
    </mc:Choice>
    <mc:Fallback xmlns="">
      <p:transition spd="slow" advTm="1783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11" name="Google Shape;1911;p28"/>
          <p:cNvSpPr txBox="1">
            <a:spLocks noGrp="1"/>
          </p:cNvSpPr>
          <p:nvPr>
            <p:ph type="title"/>
          </p:nvPr>
        </p:nvSpPr>
        <p:spPr>
          <a:xfrm>
            <a:off x="3863162" y="1323682"/>
            <a:ext cx="4708328" cy="587100"/>
          </a:xfrm>
          <a:prstGeom prst="rect">
            <a:avLst/>
          </a:prstGeom>
        </p:spPr>
        <p:txBody>
          <a:bodyPr spcFirstLastPara="1" wrap="square" lIns="0" tIns="0" rIns="0" bIns="0" anchor="ctr" anchorCtr="0">
            <a:noAutofit/>
          </a:bodyPr>
          <a:lstStyle/>
          <a:p>
            <a:pPr algn="l"/>
            <a:r>
              <a:rPr lang="en-IN" b="0" i="0" dirty="0">
                <a:solidFill>
                  <a:schemeClr val="bg2"/>
                </a:solidFill>
                <a:effectLst/>
                <a:latin typeface="Bebas Neue" panose="020B0604020202020204" charset="0"/>
                <a:ea typeface="Roboto" panose="02000000000000000000" pitchFamily="2" charset="0"/>
              </a:rPr>
              <a:t>An INTRODUCTION TO Hall effect</a:t>
            </a:r>
          </a:p>
        </p:txBody>
      </p:sp>
      <p:sp>
        <p:nvSpPr>
          <p:cNvPr id="1912" name="Google Shape;1912;p28"/>
          <p:cNvSpPr txBox="1">
            <a:spLocks noGrp="1"/>
          </p:cNvSpPr>
          <p:nvPr>
            <p:ph type="subTitle" idx="1"/>
          </p:nvPr>
        </p:nvSpPr>
        <p:spPr>
          <a:xfrm>
            <a:off x="3778101" y="2081432"/>
            <a:ext cx="5179109" cy="1585881"/>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US" dirty="0"/>
              <a:t>The Hall effect is the production of a potential difference across an electrical conductor that is transverse to an electric current in the conductor and to an applied magnetic field perpendicular to the current. It was discovered by Edwin Hall in 1879.</a:t>
            </a:r>
          </a:p>
        </p:txBody>
      </p:sp>
      <p:grpSp>
        <p:nvGrpSpPr>
          <p:cNvPr id="1913" name="Google Shape;1913;p28"/>
          <p:cNvGrpSpPr/>
          <p:nvPr/>
        </p:nvGrpSpPr>
        <p:grpSpPr>
          <a:xfrm>
            <a:off x="2079988" y="2381809"/>
            <a:ext cx="622204" cy="916058"/>
            <a:chOff x="2071313" y="2116009"/>
            <a:chExt cx="622204" cy="916058"/>
          </a:xfrm>
        </p:grpSpPr>
        <p:sp>
          <p:nvSpPr>
            <p:cNvPr id="1914" name="Google Shape;1914;p28"/>
            <p:cNvSpPr/>
            <p:nvPr/>
          </p:nvSpPr>
          <p:spPr>
            <a:xfrm>
              <a:off x="2088552" y="2798660"/>
              <a:ext cx="602092" cy="233408"/>
            </a:xfrm>
            <a:custGeom>
              <a:avLst/>
              <a:gdLst/>
              <a:ahLst/>
              <a:cxnLst/>
              <a:rect l="l" t="t" r="r" b="b"/>
              <a:pathLst>
                <a:path w="5239" h="2031" extrusionOk="0">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8"/>
            <p:cNvSpPr/>
            <p:nvPr/>
          </p:nvSpPr>
          <p:spPr>
            <a:xfrm>
              <a:off x="2088552" y="2798660"/>
              <a:ext cx="602092" cy="233408"/>
            </a:xfrm>
            <a:custGeom>
              <a:avLst/>
              <a:gdLst/>
              <a:ahLst/>
              <a:cxnLst/>
              <a:rect l="l" t="t" r="r" b="b"/>
              <a:pathLst>
                <a:path w="5239" h="2031" fill="none" extrusionOk="0">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8"/>
            <p:cNvSpPr/>
            <p:nvPr/>
          </p:nvSpPr>
          <p:spPr>
            <a:xfrm>
              <a:off x="2082806" y="2732463"/>
              <a:ext cx="610711" cy="129633"/>
            </a:xfrm>
            <a:custGeom>
              <a:avLst/>
              <a:gdLst/>
              <a:ahLst/>
              <a:cxnLst/>
              <a:rect l="l" t="t" r="r" b="b"/>
              <a:pathLst>
                <a:path w="5314" h="1128" extrusionOk="0">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8"/>
            <p:cNvSpPr/>
            <p:nvPr/>
          </p:nvSpPr>
          <p:spPr>
            <a:xfrm>
              <a:off x="2082806" y="2732463"/>
              <a:ext cx="610711" cy="129633"/>
            </a:xfrm>
            <a:custGeom>
              <a:avLst/>
              <a:gdLst/>
              <a:ahLst/>
              <a:cxnLst/>
              <a:rect l="l" t="t" r="r" b="b"/>
              <a:pathLst>
                <a:path w="5314" h="1128" fill="none" extrusionOk="0">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8"/>
            <p:cNvSpPr/>
            <p:nvPr/>
          </p:nvSpPr>
          <p:spPr>
            <a:xfrm>
              <a:off x="2169229" y="2700744"/>
              <a:ext cx="414879" cy="161351"/>
            </a:xfrm>
            <a:custGeom>
              <a:avLst/>
              <a:gdLst/>
              <a:ahLst/>
              <a:cxnLst/>
              <a:rect l="l" t="t" r="r" b="b"/>
              <a:pathLst>
                <a:path w="3610" h="1404" extrusionOk="0">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8"/>
            <p:cNvSpPr/>
            <p:nvPr/>
          </p:nvSpPr>
          <p:spPr>
            <a:xfrm>
              <a:off x="2169229" y="2700744"/>
              <a:ext cx="414879" cy="161351"/>
            </a:xfrm>
            <a:custGeom>
              <a:avLst/>
              <a:gdLst/>
              <a:ahLst/>
              <a:cxnLst/>
              <a:rect l="l" t="t" r="r" b="b"/>
              <a:pathLst>
                <a:path w="3610" h="1404" fill="none" extrusionOk="0">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8"/>
            <p:cNvSpPr/>
            <p:nvPr/>
          </p:nvSpPr>
          <p:spPr>
            <a:xfrm>
              <a:off x="2074187" y="2490433"/>
              <a:ext cx="602092" cy="236281"/>
            </a:xfrm>
            <a:custGeom>
              <a:avLst/>
              <a:gdLst/>
              <a:ahLst/>
              <a:cxnLst/>
              <a:rect l="l" t="t" r="r" b="b"/>
              <a:pathLst>
                <a:path w="5239" h="2056" extrusionOk="0">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8"/>
            <p:cNvSpPr/>
            <p:nvPr/>
          </p:nvSpPr>
          <p:spPr>
            <a:xfrm>
              <a:off x="2074187" y="2490433"/>
              <a:ext cx="602092" cy="236281"/>
            </a:xfrm>
            <a:custGeom>
              <a:avLst/>
              <a:gdLst/>
              <a:ahLst/>
              <a:cxnLst/>
              <a:rect l="l" t="t" r="r" b="b"/>
              <a:pathLst>
                <a:path w="5239" h="2056" fill="none" extrusionOk="0">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8"/>
            <p:cNvSpPr/>
            <p:nvPr/>
          </p:nvSpPr>
          <p:spPr>
            <a:xfrm>
              <a:off x="2071313" y="2424236"/>
              <a:ext cx="610711" cy="124001"/>
            </a:xfrm>
            <a:custGeom>
              <a:avLst/>
              <a:gdLst/>
              <a:ahLst/>
              <a:cxnLst/>
              <a:rect l="l" t="t" r="r" b="b"/>
              <a:pathLst>
                <a:path w="5314" h="1079" extrusionOk="0">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8"/>
            <p:cNvSpPr/>
            <p:nvPr/>
          </p:nvSpPr>
          <p:spPr>
            <a:xfrm>
              <a:off x="2247033" y="2490433"/>
              <a:ext cx="259271" cy="43326"/>
            </a:xfrm>
            <a:custGeom>
              <a:avLst/>
              <a:gdLst/>
              <a:ahLst/>
              <a:cxnLst/>
              <a:rect l="l" t="t" r="r" b="b"/>
              <a:pathLst>
                <a:path w="2256" h="377" extrusionOk="0">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8"/>
            <p:cNvSpPr/>
            <p:nvPr/>
          </p:nvSpPr>
          <p:spPr>
            <a:xfrm>
              <a:off x="2071313" y="2424236"/>
              <a:ext cx="610711" cy="124001"/>
            </a:xfrm>
            <a:custGeom>
              <a:avLst/>
              <a:gdLst/>
              <a:ahLst/>
              <a:cxnLst/>
              <a:rect l="l" t="t" r="r" b="b"/>
              <a:pathLst>
                <a:path w="5314" h="1079" fill="none" extrusionOk="0">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8"/>
            <p:cNvSpPr/>
            <p:nvPr/>
          </p:nvSpPr>
          <p:spPr>
            <a:xfrm>
              <a:off x="2169229" y="2392517"/>
              <a:ext cx="414879" cy="161466"/>
            </a:xfrm>
            <a:custGeom>
              <a:avLst/>
              <a:gdLst/>
              <a:ahLst/>
              <a:cxnLst/>
              <a:rect l="l" t="t" r="r" b="b"/>
              <a:pathLst>
                <a:path w="3610" h="1405" extrusionOk="0">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8"/>
            <p:cNvSpPr/>
            <p:nvPr/>
          </p:nvSpPr>
          <p:spPr>
            <a:xfrm>
              <a:off x="2169229" y="2392517"/>
              <a:ext cx="414879" cy="161466"/>
            </a:xfrm>
            <a:custGeom>
              <a:avLst/>
              <a:gdLst/>
              <a:ahLst/>
              <a:cxnLst/>
              <a:rect l="l" t="t" r="r" b="b"/>
              <a:pathLst>
                <a:path w="3610" h="1405" fill="none" extrusionOk="0">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8"/>
            <p:cNvSpPr/>
            <p:nvPr/>
          </p:nvSpPr>
          <p:spPr>
            <a:xfrm>
              <a:off x="2074187" y="2182320"/>
              <a:ext cx="602092" cy="236281"/>
            </a:xfrm>
            <a:custGeom>
              <a:avLst/>
              <a:gdLst/>
              <a:ahLst/>
              <a:cxnLst/>
              <a:rect l="l" t="t" r="r" b="b"/>
              <a:pathLst>
                <a:path w="5239" h="2056" extrusionOk="0">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8"/>
            <p:cNvSpPr/>
            <p:nvPr/>
          </p:nvSpPr>
          <p:spPr>
            <a:xfrm>
              <a:off x="2074187" y="2182320"/>
              <a:ext cx="602092" cy="236281"/>
            </a:xfrm>
            <a:custGeom>
              <a:avLst/>
              <a:gdLst/>
              <a:ahLst/>
              <a:cxnLst/>
              <a:rect l="l" t="t" r="r" b="b"/>
              <a:pathLst>
                <a:path w="5239" h="2056" fill="none" extrusionOk="0">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8"/>
            <p:cNvSpPr/>
            <p:nvPr/>
          </p:nvSpPr>
          <p:spPr>
            <a:xfrm>
              <a:off x="2071313" y="2116009"/>
              <a:ext cx="610711" cy="121128"/>
            </a:xfrm>
            <a:custGeom>
              <a:avLst/>
              <a:gdLst/>
              <a:ahLst/>
              <a:cxnLst/>
              <a:rect l="l" t="t" r="r" b="b"/>
              <a:pathLst>
                <a:path w="5314" h="1054" extrusionOk="0">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8"/>
            <p:cNvSpPr/>
            <p:nvPr/>
          </p:nvSpPr>
          <p:spPr>
            <a:xfrm>
              <a:off x="2071313" y="2116009"/>
              <a:ext cx="610711" cy="121128"/>
            </a:xfrm>
            <a:custGeom>
              <a:avLst/>
              <a:gdLst/>
              <a:ahLst/>
              <a:cxnLst/>
              <a:rect l="l" t="t" r="r" b="b"/>
              <a:pathLst>
                <a:path w="5314" h="1054" fill="none" extrusionOk="0">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8"/>
            <p:cNvSpPr/>
            <p:nvPr/>
          </p:nvSpPr>
          <p:spPr>
            <a:xfrm>
              <a:off x="2247033" y="2162094"/>
              <a:ext cx="259271" cy="43326"/>
            </a:xfrm>
            <a:custGeom>
              <a:avLst/>
              <a:gdLst/>
              <a:ahLst/>
              <a:cxnLst/>
              <a:rect l="l" t="t" r="r" b="b"/>
              <a:pathLst>
                <a:path w="2256" h="377" extrusionOk="0">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Figure 1">
            <a:extLst>
              <a:ext uri="{FF2B5EF4-FFF2-40B4-BE49-F238E27FC236}">
                <a16:creationId xmlns:a16="http://schemas.microsoft.com/office/drawing/2014/main" id="{244621DD-4061-46B4-B28A-FAAABBDF2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19" y="1124953"/>
            <a:ext cx="3079873" cy="32541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33710"/>
    </mc:Choice>
    <mc:Fallback xmlns="">
      <p:transition spd="slow" advTm="3371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777104-3B28-AD4B-9D5E-E621EB8D4BEA}"/>
              </a:ext>
            </a:extLst>
          </p:cNvPr>
          <p:cNvSpPr txBox="1"/>
          <p:nvPr/>
        </p:nvSpPr>
        <p:spPr>
          <a:xfrm>
            <a:off x="671623" y="1527543"/>
            <a:ext cx="7644810" cy="2523768"/>
          </a:xfrm>
          <a:prstGeom prst="rect">
            <a:avLst/>
          </a:prstGeom>
          <a:noFill/>
        </p:spPr>
        <p:txBody>
          <a:bodyPr wrap="square" rtlCol="0">
            <a:spAutoFit/>
          </a:bodyPr>
          <a:lstStyle/>
          <a:p>
            <a:r>
              <a:rPr lang="en-IN" sz="1600" dirty="0">
                <a:solidFill>
                  <a:schemeClr val="tx1"/>
                </a:solidFill>
              </a:rPr>
              <a:t>The liquid pushes against the fins of the rotor, causing it to rotate. The shaft of the rotor is connected to a Hall effect sensor. It is an arrangement of a current flowing coil and a magnet connected to the shaft of the rotor, thus a voltage/pulse is induced as this rotor rotates. In this flow meter, if 1 litre of water passes through the sensor every minute, it outputs pulses of frequency 7.5 Hz. This is due to the changing magnetic field caused by the magnet attached to the rotor shaft. We measure the number of pulses using a ESP 8266 and then calculate the flow rate in litres per minutes (L/min) and total volume in Litre using a simple conversion formula.</a:t>
            </a:r>
            <a:br>
              <a:rPr lang="en-IN" dirty="0"/>
            </a:br>
            <a:endParaRPr lang="en-US" dirty="0"/>
          </a:p>
        </p:txBody>
      </p:sp>
    </p:spTree>
    <p:extLst>
      <p:ext uri="{BB962C8B-B14F-4D97-AF65-F5344CB8AC3E}">
        <p14:creationId xmlns:p14="http://schemas.microsoft.com/office/powerpoint/2010/main" val="2772477094"/>
      </p:ext>
    </p:extLst>
  </p:cSld>
  <p:clrMapOvr>
    <a:masterClrMapping/>
  </p:clrMapOvr>
  <mc:AlternateContent xmlns:mc="http://schemas.openxmlformats.org/markup-compatibility/2006" xmlns:p14="http://schemas.microsoft.com/office/powerpoint/2010/main">
    <mc:Choice Requires="p14">
      <p:transition spd="slow" p14:dur="2000" advTm="47012"/>
    </mc:Choice>
    <mc:Fallback xmlns="">
      <p:transition spd="slow" advTm="4701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ADD0A4-A10C-D745-A56A-3FC90EBA7797}"/>
              </a:ext>
            </a:extLst>
          </p:cNvPr>
          <p:cNvSpPr txBox="1"/>
          <p:nvPr/>
        </p:nvSpPr>
        <p:spPr>
          <a:xfrm>
            <a:off x="1190847" y="1656721"/>
            <a:ext cx="6984604" cy="2277547"/>
          </a:xfrm>
          <a:prstGeom prst="rect">
            <a:avLst/>
          </a:prstGeom>
          <a:noFill/>
        </p:spPr>
        <p:txBody>
          <a:bodyPr wrap="none" rtlCol="0">
            <a:spAutoFit/>
          </a:bodyPr>
          <a:lstStyle/>
          <a:p>
            <a:r>
              <a:rPr lang="en-IN" sz="1600" dirty="0">
                <a:solidFill>
                  <a:schemeClr val="tx1"/>
                </a:solidFill>
              </a:rPr>
              <a:t>Model: YF-S201</a:t>
            </a:r>
            <a:br>
              <a:rPr lang="en-IN" sz="1600" dirty="0">
                <a:solidFill>
                  <a:schemeClr val="tx1"/>
                </a:solidFill>
              </a:rPr>
            </a:br>
            <a:r>
              <a:rPr lang="en-IN" sz="1600" b="1" dirty="0">
                <a:solidFill>
                  <a:schemeClr val="tx1"/>
                </a:solidFill>
              </a:rPr>
              <a:t>Sensor Type:</a:t>
            </a:r>
            <a:r>
              <a:rPr lang="en-IN" sz="1600" dirty="0">
                <a:solidFill>
                  <a:schemeClr val="tx1"/>
                </a:solidFill>
              </a:rPr>
              <a:t> Hall effect</a:t>
            </a:r>
            <a:br>
              <a:rPr lang="en-IN" sz="1600" dirty="0">
                <a:solidFill>
                  <a:schemeClr val="tx1"/>
                </a:solidFill>
              </a:rPr>
            </a:br>
            <a:r>
              <a:rPr lang="en-IN" sz="1600" b="1" dirty="0">
                <a:solidFill>
                  <a:schemeClr val="tx1"/>
                </a:solidFill>
              </a:rPr>
              <a:t>Working Flow Rate:</a:t>
            </a:r>
            <a:r>
              <a:rPr lang="en-IN" sz="1600" dirty="0">
                <a:solidFill>
                  <a:schemeClr val="tx1"/>
                </a:solidFill>
              </a:rPr>
              <a:t> 1 to 30 Litres/Minute</a:t>
            </a:r>
            <a:br>
              <a:rPr lang="en-IN" sz="1600" dirty="0">
                <a:solidFill>
                  <a:schemeClr val="tx1"/>
                </a:solidFill>
              </a:rPr>
            </a:br>
            <a:r>
              <a:rPr lang="en-IN" sz="1600" b="1" dirty="0">
                <a:solidFill>
                  <a:schemeClr val="tx1"/>
                </a:solidFill>
              </a:rPr>
              <a:t>Working Temperature range:</a:t>
            </a:r>
            <a:r>
              <a:rPr lang="en-IN" sz="1600" dirty="0">
                <a:solidFill>
                  <a:schemeClr val="tx1"/>
                </a:solidFill>
              </a:rPr>
              <a:t> -25 to +80℃</a:t>
            </a:r>
            <a:br>
              <a:rPr lang="en-IN" sz="1600" dirty="0">
                <a:solidFill>
                  <a:schemeClr val="tx1"/>
                </a:solidFill>
              </a:rPr>
            </a:br>
            <a:r>
              <a:rPr lang="en-IN" sz="1600" b="1" dirty="0">
                <a:solidFill>
                  <a:schemeClr val="tx1"/>
                </a:solidFill>
              </a:rPr>
              <a:t>Accuracy:</a:t>
            </a:r>
            <a:r>
              <a:rPr lang="en-IN" sz="1600" dirty="0">
                <a:solidFill>
                  <a:schemeClr val="tx1"/>
                </a:solidFill>
              </a:rPr>
              <a:t> ±10%</a:t>
            </a:r>
          </a:p>
          <a:p>
            <a:r>
              <a:rPr lang="en-IN" sz="1600" b="1" dirty="0">
                <a:solidFill>
                  <a:schemeClr val="tx1"/>
                </a:solidFill>
              </a:rPr>
              <a:t>Pulses per Litre: </a:t>
            </a:r>
            <a:r>
              <a:rPr lang="en-IN" sz="1600" dirty="0">
                <a:solidFill>
                  <a:schemeClr val="tx1"/>
                </a:solidFill>
              </a:rPr>
              <a:t>450</a:t>
            </a:r>
            <a:br>
              <a:rPr lang="en-IN" sz="1600" dirty="0">
                <a:solidFill>
                  <a:schemeClr val="tx1"/>
                </a:solidFill>
              </a:rPr>
            </a:br>
            <a:r>
              <a:rPr lang="en-IN" sz="1600" b="1" dirty="0">
                <a:solidFill>
                  <a:schemeClr val="tx1"/>
                </a:solidFill>
              </a:rPr>
              <a:t>Maximum water pressure:</a:t>
            </a:r>
            <a:r>
              <a:rPr lang="en-IN" sz="1600" dirty="0">
                <a:solidFill>
                  <a:schemeClr val="tx1"/>
                </a:solidFill>
              </a:rPr>
              <a:t> &lt;=1.75 MPa</a:t>
            </a:r>
            <a:br>
              <a:rPr lang="en-IN" sz="1600" dirty="0">
                <a:solidFill>
                  <a:schemeClr val="tx1"/>
                </a:solidFill>
              </a:rPr>
            </a:br>
            <a:r>
              <a:rPr lang="en-IN" sz="1600" b="1" dirty="0">
                <a:solidFill>
                  <a:schemeClr val="tx1"/>
                </a:solidFill>
              </a:rPr>
              <a:t>Flow rate pulse characteristics:</a:t>
            </a:r>
            <a:r>
              <a:rPr lang="en-IN" sz="1600" dirty="0">
                <a:solidFill>
                  <a:schemeClr val="tx1"/>
                </a:solidFill>
              </a:rPr>
              <a:t> Frequency (Hz) = 7.5 * Flow rate (L/min)</a:t>
            </a:r>
            <a:br>
              <a:rPr lang="en-IN"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050231530"/>
      </p:ext>
    </p:extLst>
  </p:cSld>
  <p:clrMapOvr>
    <a:masterClrMapping/>
  </p:clrMapOvr>
  <mc:AlternateContent xmlns:mc="http://schemas.openxmlformats.org/markup-compatibility/2006" xmlns:p14="http://schemas.microsoft.com/office/powerpoint/2010/main">
    <mc:Choice Requires="p14">
      <p:transition spd="slow" p14:dur="2000" advTm="53460"/>
    </mc:Choice>
    <mc:Fallback xmlns="">
      <p:transition spd="slow" advTm="5346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B32C-C627-4635-868B-0623372CCEC5}"/>
              </a:ext>
            </a:extLst>
          </p:cNvPr>
          <p:cNvSpPr>
            <a:spLocks noGrp="1"/>
          </p:cNvSpPr>
          <p:nvPr>
            <p:ph type="title"/>
          </p:nvPr>
        </p:nvSpPr>
        <p:spPr>
          <a:xfrm>
            <a:off x="134679" y="461875"/>
            <a:ext cx="8846288" cy="488400"/>
          </a:xfrm>
        </p:spPr>
        <p:txBody>
          <a:bodyPr/>
          <a:lstStyle/>
          <a:p>
            <a:r>
              <a:rPr lang="en-US" dirty="0"/>
              <a:t>Transfer of information from the sensors to the board</a:t>
            </a:r>
            <a:endParaRPr lang="en-IN" dirty="0"/>
          </a:p>
        </p:txBody>
      </p:sp>
      <p:sp>
        <p:nvSpPr>
          <p:cNvPr id="3" name="Text Placeholder 2">
            <a:extLst>
              <a:ext uri="{FF2B5EF4-FFF2-40B4-BE49-F238E27FC236}">
                <a16:creationId xmlns:a16="http://schemas.microsoft.com/office/drawing/2014/main" id="{14484F06-0AC6-4668-9409-ADB240159041}"/>
              </a:ext>
            </a:extLst>
          </p:cNvPr>
          <p:cNvSpPr>
            <a:spLocks noGrp="1"/>
          </p:cNvSpPr>
          <p:nvPr>
            <p:ph type="body" idx="1"/>
          </p:nvPr>
        </p:nvSpPr>
        <p:spPr>
          <a:xfrm>
            <a:off x="4479851" y="1047967"/>
            <a:ext cx="4550735" cy="2466320"/>
          </a:xfrm>
        </p:spPr>
        <p:txBody>
          <a:bodyPr/>
          <a:lstStyle/>
          <a:p>
            <a:r>
              <a:rPr lang="en-US" sz="1400" b="1" u="sng" dirty="0"/>
              <a:t>What is RF Module?</a:t>
            </a:r>
          </a:p>
          <a:p>
            <a:pPr marL="127000" indent="0">
              <a:buNone/>
            </a:pPr>
            <a:endParaRPr lang="en-US" sz="1400" b="1" u="sng" dirty="0"/>
          </a:p>
          <a:p>
            <a:r>
              <a:rPr lang="en-US" sz="1400" dirty="0"/>
              <a:t>As the name suggests, RF module operates at Radio Frequency. This frequency range varies between 30 kHz &amp; 300 GHz. In this RF system, the digital data is represented as variations in the amplitude of carrier wave.</a:t>
            </a:r>
          </a:p>
          <a:p>
            <a:r>
              <a:rPr lang="en-US" sz="1400" dirty="0"/>
              <a:t>This RF module  is a combination of RF Transmitter and RF Receiver. The transmitter/receiver (Tx/Rx) pair operates at a frequency of 433 </a:t>
            </a:r>
            <a:r>
              <a:rPr lang="en-US" sz="1400" dirty="0" err="1"/>
              <a:t>MHz.</a:t>
            </a:r>
            <a:endParaRPr lang="en-US" sz="1400" dirty="0"/>
          </a:p>
          <a:p>
            <a:r>
              <a:rPr lang="en-US" sz="1400" dirty="0"/>
              <a:t>The RF transmitter receives serial data and transmits it wirelessly through its RF antenna. The transmission occurs at the rate of 1 Kbps – 10 Kbps. RF receiver receives the transmitted data  and it is operating at the same frequency as that of the transmitter.</a:t>
            </a:r>
          </a:p>
          <a:p>
            <a:endParaRPr lang="en-IN" sz="1400" dirty="0"/>
          </a:p>
        </p:txBody>
      </p:sp>
      <p:pic>
        <p:nvPicPr>
          <p:cNvPr id="4" name="Picture 3">
            <a:extLst>
              <a:ext uri="{FF2B5EF4-FFF2-40B4-BE49-F238E27FC236}">
                <a16:creationId xmlns:a16="http://schemas.microsoft.com/office/drawing/2014/main" id="{4723FBED-DD83-4CF5-A048-1F1DD0B08F59}"/>
              </a:ext>
            </a:extLst>
          </p:cNvPr>
          <p:cNvPicPr>
            <a:picLocks noChangeAspect="1"/>
          </p:cNvPicPr>
          <p:nvPr/>
        </p:nvPicPr>
        <p:blipFill>
          <a:blip r:embed="rId2"/>
          <a:stretch>
            <a:fillRect/>
          </a:stretch>
        </p:blipFill>
        <p:spPr>
          <a:xfrm>
            <a:off x="113414" y="1323310"/>
            <a:ext cx="4323907" cy="2814046"/>
          </a:xfrm>
          <a:prstGeom prst="rect">
            <a:avLst/>
          </a:prstGeom>
        </p:spPr>
      </p:pic>
    </p:spTree>
    <p:extLst>
      <p:ext uri="{BB962C8B-B14F-4D97-AF65-F5344CB8AC3E}">
        <p14:creationId xmlns:p14="http://schemas.microsoft.com/office/powerpoint/2010/main" val="1119144478"/>
      </p:ext>
    </p:extLst>
  </p:cSld>
  <p:clrMapOvr>
    <a:masterClrMapping/>
  </p:clrMapOvr>
  <mc:AlternateContent xmlns:mc="http://schemas.openxmlformats.org/markup-compatibility/2006" xmlns:p14="http://schemas.microsoft.com/office/powerpoint/2010/main">
    <mc:Choice Requires="p14">
      <p:transition spd="slow" p14:dur="2000" advTm="61414"/>
    </mc:Choice>
    <mc:Fallback xmlns="">
      <p:transition spd="slow" advTm="6141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484F06-0AC6-4668-9409-ADB240159041}"/>
              </a:ext>
            </a:extLst>
          </p:cNvPr>
          <p:cNvSpPr>
            <a:spLocks noGrp="1"/>
          </p:cNvSpPr>
          <p:nvPr>
            <p:ph type="body" idx="1"/>
          </p:nvPr>
        </p:nvSpPr>
        <p:spPr>
          <a:xfrm>
            <a:off x="3827721" y="529631"/>
            <a:ext cx="5252484" cy="3326700"/>
          </a:xfrm>
        </p:spPr>
        <p:txBody>
          <a:bodyPr/>
          <a:lstStyle/>
          <a:p>
            <a:r>
              <a:rPr lang="en-US" sz="1400" dirty="0"/>
              <a:t>In many projects, we use RF modules to transmitting and receiving the data because it has a high volume of applications than IR. A transmitter can only send information and a Receiver and can only receive it, so data can send from one end to another and not the other way around.</a:t>
            </a:r>
          </a:p>
          <a:p>
            <a:r>
              <a:rPr lang="en-US" sz="1400" dirty="0"/>
              <a:t>The Transmitter module consists of three pins namely </a:t>
            </a:r>
            <a:r>
              <a:rPr lang="en-US" sz="1400" dirty="0" err="1"/>
              <a:t>Vcc</a:t>
            </a:r>
            <a:r>
              <a:rPr lang="en-US" sz="1400" dirty="0"/>
              <a:t>, Din and ground as shown above. The </a:t>
            </a:r>
            <a:r>
              <a:rPr lang="en-US" sz="1400" dirty="0" err="1"/>
              <a:t>Vcc</a:t>
            </a:r>
            <a:r>
              <a:rPr lang="en-US" sz="1400" dirty="0"/>
              <a:t> pin has a wide range input voltage from 3V to 12V. The center pin is the data pin to transmit the signal. This signal is modulated and then sent on air at a frequency of 433MHz. </a:t>
            </a:r>
          </a:p>
          <a:p>
            <a:r>
              <a:rPr lang="en-US" sz="1400" dirty="0"/>
              <a:t>RF receiver module has four pins namely </a:t>
            </a:r>
            <a:r>
              <a:rPr lang="en-US" sz="1400" dirty="0" err="1"/>
              <a:t>Vcc</a:t>
            </a:r>
            <a:r>
              <a:rPr lang="en-US" sz="1400" dirty="0"/>
              <a:t>, </a:t>
            </a:r>
            <a:r>
              <a:rPr lang="en-US" sz="1400" dirty="0" err="1"/>
              <a:t>Dout</a:t>
            </a:r>
            <a:r>
              <a:rPr lang="en-US" sz="1400" dirty="0"/>
              <a:t>, Linear out and Ground as shown above. The </a:t>
            </a:r>
            <a:r>
              <a:rPr lang="en-US" sz="1400" dirty="0" err="1"/>
              <a:t>Vcc</a:t>
            </a:r>
            <a:r>
              <a:rPr lang="en-US" sz="1400" dirty="0"/>
              <a:t> pin should be powered with a regulated 5V supply. The pins </a:t>
            </a:r>
            <a:r>
              <a:rPr lang="en-US" sz="1400" dirty="0" err="1"/>
              <a:t>Dout</a:t>
            </a:r>
            <a:r>
              <a:rPr lang="en-US" sz="1400" dirty="0"/>
              <a:t> and Linear out is shorted together to receive the 433Mhz signal from air. This signal is then demodulated to get the data and sent out through the data pin.</a:t>
            </a:r>
          </a:p>
          <a:p>
            <a:r>
              <a:rPr lang="en-US" sz="1400" dirty="0">
                <a:solidFill>
                  <a:srgbClr val="FFFF00"/>
                </a:solidFill>
              </a:rPr>
              <a:t>Note: Modulation is the process of encoding information in a transmitted signal, while demodulation is the process of extracting information from the transmitted signal.</a:t>
            </a:r>
          </a:p>
        </p:txBody>
      </p:sp>
      <p:pic>
        <p:nvPicPr>
          <p:cNvPr id="8" name="Picture 7">
            <a:extLst>
              <a:ext uri="{FF2B5EF4-FFF2-40B4-BE49-F238E27FC236}">
                <a16:creationId xmlns:a16="http://schemas.microsoft.com/office/drawing/2014/main" id="{7DCDBCEF-7DAC-4AF5-959B-D7C584578FC6}"/>
              </a:ext>
            </a:extLst>
          </p:cNvPr>
          <p:cNvPicPr>
            <a:picLocks noChangeAspect="1"/>
          </p:cNvPicPr>
          <p:nvPr/>
        </p:nvPicPr>
        <p:blipFill>
          <a:blip r:embed="rId2"/>
          <a:stretch>
            <a:fillRect/>
          </a:stretch>
        </p:blipFill>
        <p:spPr>
          <a:xfrm>
            <a:off x="120502" y="754960"/>
            <a:ext cx="3834810" cy="1069426"/>
          </a:xfrm>
          <a:prstGeom prst="rect">
            <a:avLst/>
          </a:prstGeom>
        </p:spPr>
      </p:pic>
      <p:pic>
        <p:nvPicPr>
          <p:cNvPr id="10" name="Picture 9">
            <a:extLst>
              <a:ext uri="{FF2B5EF4-FFF2-40B4-BE49-F238E27FC236}">
                <a16:creationId xmlns:a16="http://schemas.microsoft.com/office/drawing/2014/main" id="{243FE9FE-9DD7-4EB0-A8BD-A11B1B9F60A4}"/>
              </a:ext>
            </a:extLst>
          </p:cNvPr>
          <p:cNvPicPr>
            <a:picLocks noChangeAspect="1"/>
          </p:cNvPicPr>
          <p:nvPr/>
        </p:nvPicPr>
        <p:blipFill>
          <a:blip r:embed="rId3"/>
          <a:stretch>
            <a:fillRect/>
          </a:stretch>
        </p:blipFill>
        <p:spPr>
          <a:xfrm>
            <a:off x="503384" y="2386456"/>
            <a:ext cx="2572969" cy="2086390"/>
          </a:xfrm>
          <a:prstGeom prst="rect">
            <a:avLst/>
          </a:prstGeom>
        </p:spPr>
      </p:pic>
    </p:spTree>
    <p:extLst>
      <p:ext uri="{BB962C8B-B14F-4D97-AF65-F5344CB8AC3E}">
        <p14:creationId xmlns:p14="http://schemas.microsoft.com/office/powerpoint/2010/main" val="1317124005"/>
      </p:ext>
    </p:extLst>
  </p:cSld>
  <p:clrMapOvr>
    <a:masterClrMapping/>
  </p:clrMapOvr>
  <mc:AlternateContent xmlns:mc="http://schemas.openxmlformats.org/markup-compatibility/2006" xmlns:p14="http://schemas.microsoft.com/office/powerpoint/2010/main">
    <mc:Choice Requires="p14">
      <p:transition spd="slow" p14:dur="2000" advTm="60144"/>
    </mc:Choice>
    <mc:Fallback xmlns="">
      <p:transition spd="slow" advTm="6014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252A0B7-0A41-4BEA-89B4-0826C686092B}"/>
              </a:ext>
            </a:extLst>
          </p:cNvPr>
          <p:cNvSpPr>
            <a:spLocks noGrp="1"/>
          </p:cNvSpPr>
          <p:nvPr>
            <p:ph type="subTitle" idx="1"/>
          </p:nvPr>
        </p:nvSpPr>
        <p:spPr>
          <a:xfrm>
            <a:off x="2011680" y="1409700"/>
            <a:ext cx="6850380" cy="3200400"/>
          </a:xfrm>
        </p:spPr>
        <p:txBody>
          <a:bodyPr/>
          <a:lstStyle/>
          <a:p>
            <a:r>
              <a:rPr lang="ta-IN" sz="1600" b="1" i="0" u="none" strike="noStrike" dirty="0">
                <a:solidFill>
                  <a:srgbClr val="404040"/>
                </a:solidFill>
                <a:effectLst/>
                <a:latin typeface="+mn-lt"/>
                <a:cs typeface="+mn-cs"/>
                <a:hlinkClick r:id="rId2"/>
              </a:rPr>
              <a:t>குறள் </a:t>
            </a:r>
            <a:r>
              <a:rPr lang="en-US" sz="1600" b="1" i="0" u="none" strike="noStrike" dirty="0">
                <a:solidFill>
                  <a:srgbClr val="404040"/>
                </a:solidFill>
                <a:effectLst/>
                <a:latin typeface="+mn-lt"/>
                <a:cs typeface="+mn-cs"/>
                <a:hlinkClick r:id="rId2"/>
              </a:rPr>
              <a:t>:</a:t>
            </a:r>
            <a:r>
              <a:rPr lang="ta-IN" sz="1600" b="1" i="0" u="none" strike="noStrike" dirty="0">
                <a:solidFill>
                  <a:srgbClr val="404040"/>
                </a:solidFill>
                <a:effectLst/>
                <a:latin typeface="+mn-lt"/>
                <a:cs typeface="+mn-cs"/>
                <a:hlinkClick r:id="rId2"/>
              </a:rPr>
              <a:t>20</a:t>
            </a:r>
            <a:endParaRPr lang="en-US" sz="1600" b="1" i="0" u="none" strike="noStrike" dirty="0">
              <a:solidFill>
                <a:srgbClr val="404040"/>
              </a:solidFill>
              <a:effectLst/>
              <a:latin typeface="+mn-lt"/>
              <a:cs typeface="+mn-cs"/>
            </a:endParaRPr>
          </a:p>
          <a:p>
            <a:r>
              <a:rPr lang="ta-IN" sz="1400" b="1" i="0" dirty="0">
                <a:solidFill>
                  <a:schemeClr val="tx1"/>
                </a:solidFill>
                <a:effectLst/>
                <a:latin typeface="+mn-lt"/>
                <a:cs typeface="+mn-cs"/>
              </a:rPr>
              <a:t>அதிகாரம்</a:t>
            </a:r>
            <a:r>
              <a:rPr lang="en-IN" sz="1400" b="1" i="0" dirty="0">
                <a:solidFill>
                  <a:schemeClr val="tx1"/>
                </a:solidFill>
                <a:effectLst/>
                <a:latin typeface="+mn-lt"/>
                <a:cs typeface="+mn-cs"/>
              </a:rPr>
              <a:t>:</a:t>
            </a:r>
            <a:r>
              <a:rPr lang="en-IN" sz="1400" b="1" i="0" dirty="0">
                <a:solidFill>
                  <a:srgbClr val="000033"/>
                </a:solidFill>
                <a:effectLst/>
                <a:latin typeface="+mn-lt"/>
                <a:cs typeface="+mn-cs"/>
              </a:rPr>
              <a:t> </a:t>
            </a:r>
            <a:r>
              <a:rPr lang="ta-IN" sz="1400" b="1" dirty="0">
                <a:solidFill>
                  <a:schemeClr val="tx1"/>
                </a:solidFill>
                <a:latin typeface="+mn-lt"/>
                <a:cs typeface="+mn-cs"/>
              </a:rPr>
              <a:t>வான்சிறப்பு</a:t>
            </a:r>
            <a:r>
              <a:rPr lang="ta-IN" sz="1600" b="1" i="0" dirty="0">
                <a:solidFill>
                  <a:srgbClr val="404040"/>
                </a:solidFill>
                <a:effectLst/>
                <a:latin typeface="+mn-lt"/>
                <a:cs typeface="+mn-cs"/>
              </a:rPr>
              <a:t>: </a:t>
            </a:r>
            <a:endParaRPr lang="en-US" sz="1600" b="1" i="0" dirty="0">
              <a:solidFill>
                <a:srgbClr val="404040"/>
              </a:solidFill>
              <a:effectLst/>
              <a:latin typeface="+mn-lt"/>
              <a:cs typeface="+mn-cs"/>
            </a:endParaRPr>
          </a:p>
          <a:p>
            <a:endParaRPr lang="en-US" sz="1800" b="1" i="0" dirty="0">
              <a:solidFill>
                <a:schemeClr val="tx1"/>
              </a:solidFill>
              <a:effectLst/>
              <a:latin typeface="+mn-lt"/>
              <a:cs typeface="+mn-cs"/>
            </a:endParaRPr>
          </a:p>
          <a:p>
            <a:r>
              <a:rPr lang="ta-IN" sz="1800" b="1" i="0" dirty="0">
                <a:solidFill>
                  <a:schemeClr val="tx1"/>
                </a:solidFill>
                <a:effectLst/>
                <a:latin typeface="+mn-lt"/>
                <a:cs typeface="+mj-cs"/>
              </a:rPr>
              <a:t>நீர்இன்று அமையாது உலகெனின் யார்யார்க்கும்</a:t>
            </a:r>
            <a:br>
              <a:rPr lang="ta-IN" sz="1800" dirty="0">
                <a:solidFill>
                  <a:schemeClr val="tx1"/>
                </a:solidFill>
                <a:latin typeface="+mn-lt"/>
                <a:cs typeface="+mj-cs"/>
              </a:rPr>
            </a:br>
            <a:r>
              <a:rPr lang="ta-IN" sz="1800" b="1" i="0" dirty="0">
                <a:solidFill>
                  <a:schemeClr val="tx1"/>
                </a:solidFill>
                <a:effectLst/>
                <a:latin typeface="+mn-lt"/>
                <a:cs typeface="+mj-cs"/>
              </a:rPr>
              <a:t>வான்இன்று அமையாது ஒழுக்கு.</a:t>
            </a:r>
            <a:r>
              <a:rPr lang="en-US" sz="1800" b="1" i="0" dirty="0">
                <a:solidFill>
                  <a:schemeClr val="tx1"/>
                </a:solidFill>
                <a:effectLst/>
                <a:latin typeface="+mn-lt"/>
                <a:cs typeface="+mj-cs"/>
              </a:rPr>
              <a:t> </a:t>
            </a:r>
          </a:p>
          <a:p>
            <a:endParaRPr lang="en-US" sz="1800" b="1" dirty="0">
              <a:solidFill>
                <a:schemeClr val="tx1"/>
              </a:solidFill>
              <a:latin typeface="+mn-lt"/>
              <a:cs typeface="+mj-cs"/>
            </a:endParaRPr>
          </a:p>
          <a:p>
            <a:endParaRPr lang="en-US" sz="1800" b="1" dirty="0">
              <a:solidFill>
                <a:schemeClr val="tx1"/>
              </a:solidFill>
              <a:latin typeface="+mn-lt"/>
            </a:endParaRPr>
          </a:p>
          <a:p>
            <a:pPr algn="l"/>
            <a:r>
              <a:rPr lang="ta-IN" sz="1400" b="1" i="0" dirty="0">
                <a:solidFill>
                  <a:schemeClr val="tx1"/>
                </a:solidFill>
                <a:effectLst/>
                <a:latin typeface="+mn-lt"/>
                <a:cs typeface="+mn-cs"/>
              </a:rPr>
              <a:t>விளக்கம்:</a:t>
            </a:r>
            <a:endParaRPr lang="en-US" sz="1600" b="0" i="0" dirty="0">
              <a:solidFill>
                <a:schemeClr val="tx1"/>
              </a:solidFill>
              <a:effectLst/>
              <a:latin typeface="+mn-lt"/>
              <a:cs typeface="+mn-cs"/>
            </a:endParaRPr>
          </a:p>
          <a:p>
            <a:pPr algn="just"/>
            <a:r>
              <a:rPr lang="en-US" sz="1600" b="0" i="0" dirty="0">
                <a:solidFill>
                  <a:schemeClr val="tx1"/>
                </a:solidFill>
                <a:effectLst/>
                <a:latin typeface="+mn-lt"/>
                <a:cs typeface="+mn-cs"/>
              </a:rPr>
              <a:t>    </a:t>
            </a:r>
            <a:r>
              <a:rPr lang="ta-IN" sz="1600" b="0" i="0" dirty="0">
                <a:solidFill>
                  <a:schemeClr val="tx1"/>
                </a:solidFill>
                <a:effectLst/>
                <a:latin typeface="+mn-lt"/>
                <a:cs typeface="+mn-cs"/>
              </a:rPr>
              <a:t>எப்படிப்பட்டவர்க்கும் நீர் இல்லாமல் உலக வாழ்க்கை நடைபெறாது என்றால், மழை இல்லையானால் ஒழுக்கமும் நிலைபெறாமல் போகும்</a:t>
            </a:r>
            <a:endParaRPr lang="en-US" sz="1600" b="0" i="0" dirty="0">
              <a:solidFill>
                <a:schemeClr val="tx1"/>
              </a:solidFill>
              <a:effectLst/>
              <a:latin typeface="+mn-lt"/>
              <a:cs typeface="+mn-cs"/>
            </a:endParaRPr>
          </a:p>
          <a:p>
            <a:pPr algn="r"/>
            <a:r>
              <a:rPr lang="ta-IN" sz="1200" b="1" i="0" dirty="0">
                <a:solidFill>
                  <a:schemeClr val="tx1"/>
                </a:solidFill>
                <a:effectLst/>
                <a:latin typeface="+mj-lt"/>
              </a:rPr>
              <a:t>மு.வரதராசன்</a:t>
            </a:r>
            <a:endParaRPr lang="en-IN" sz="1800" dirty="0">
              <a:solidFill>
                <a:schemeClr val="tx1"/>
              </a:solidFill>
              <a:latin typeface="+mj-lt"/>
            </a:endParaRPr>
          </a:p>
        </p:txBody>
      </p:sp>
      <p:sp>
        <p:nvSpPr>
          <p:cNvPr id="3" name="Title 2">
            <a:extLst>
              <a:ext uri="{FF2B5EF4-FFF2-40B4-BE49-F238E27FC236}">
                <a16:creationId xmlns:a16="http://schemas.microsoft.com/office/drawing/2014/main" id="{C5C202D1-4842-40BB-A497-6B24EDCDBC09}"/>
              </a:ext>
            </a:extLst>
          </p:cNvPr>
          <p:cNvSpPr>
            <a:spLocks noGrp="1"/>
          </p:cNvSpPr>
          <p:nvPr>
            <p:ph type="title"/>
          </p:nvPr>
        </p:nvSpPr>
        <p:spPr>
          <a:xfrm>
            <a:off x="38100" y="3629918"/>
            <a:ext cx="1943100" cy="317242"/>
          </a:xfrm>
        </p:spPr>
        <p:txBody>
          <a:bodyPr/>
          <a:lstStyle/>
          <a:p>
            <a:pPr algn="ctr"/>
            <a:r>
              <a:rPr lang="ta-IN" sz="1600" b="1" dirty="0"/>
              <a:t>திருவள்ளுவர்</a:t>
            </a:r>
            <a:endParaRPr lang="en-IN" sz="1600" b="1" dirty="0"/>
          </a:p>
        </p:txBody>
      </p:sp>
      <p:sp>
        <p:nvSpPr>
          <p:cNvPr id="4" name="Title 1">
            <a:extLst>
              <a:ext uri="{FF2B5EF4-FFF2-40B4-BE49-F238E27FC236}">
                <a16:creationId xmlns:a16="http://schemas.microsoft.com/office/drawing/2014/main" id="{1F90F8B4-AB83-4724-AA3D-CEAAFEC2D743}"/>
              </a:ext>
            </a:extLst>
          </p:cNvPr>
          <p:cNvSpPr txBox="1">
            <a:spLocks/>
          </p:cNvSpPr>
          <p:nvPr/>
        </p:nvSpPr>
        <p:spPr>
          <a:xfrm>
            <a:off x="3226980" y="538075"/>
            <a:ext cx="2251800" cy="44490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400"/>
              <a:buFont typeface="Bebas Neue"/>
              <a:buNone/>
              <a:defRPr sz="20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ctr"/>
            <a:r>
              <a:rPr lang="en-US" sz="2800" dirty="0"/>
              <a:t>INTRODUCTION</a:t>
            </a:r>
            <a:endParaRPr lang="en-IN" dirty="0"/>
          </a:p>
        </p:txBody>
      </p:sp>
      <p:pic>
        <p:nvPicPr>
          <p:cNvPr id="2050" name="Picture 2" descr="See the source image">
            <a:extLst>
              <a:ext uri="{FF2B5EF4-FFF2-40B4-BE49-F238E27FC236}">
                <a16:creationId xmlns:a16="http://schemas.microsoft.com/office/drawing/2014/main" id="{E05522EE-AC8C-4A1C-B9E6-126921F15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37" y="1513582"/>
            <a:ext cx="1930875" cy="192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783056"/>
      </p:ext>
    </p:extLst>
  </p:cSld>
  <p:clrMapOvr>
    <a:masterClrMapping/>
  </p:clrMapOvr>
  <mc:AlternateContent xmlns:mc="http://schemas.openxmlformats.org/markup-compatibility/2006" xmlns:p14="http://schemas.microsoft.com/office/powerpoint/2010/main">
    <mc:Choice Requires="p14">
      <p:transition spd="slow" p14:dur="2000" advTm="10920"/>
    </mc:Choice>
    <mc:Fallback xmlns="">
      <p:transition spd="slow" advTm="1092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A649-4A6E-4191-921A-88B15C9A5F1F}"/>
              </a:ext>
            </a:extLst>
          </p:cNvPr>
          <p:cNvSpPr>
            <a:spLocks noGrp="1"/>
          </p:cNvSpPr>
          <p:nvPr>
            <p:ph type="title"/>
          </p:nvPr>
        </p:nvSpPr>
        <p:spPr>
          <a:xfrm>
            <a:off x="1" y="461875"/>
            <a:ext cx="9143999" cy="488400"/>
          </a:xfrm>
        </p:spPr>
        <p:txBody>
          <a:bodyPr/>
          <a:lstStyle/>
          <a:p>
            <a:r>
              <a:rPr lang="en-US" dirty="0"/>
              <a:t>Analog to digital conversion using Arduino IDE</a:t>
            </a:r>
            <a:endParaRPr lang="en-IN" dirty="0"/>
          </a:p>
        </p:txBody>
      </p:sp>
      <p:sp>
        <p:nvSpPr>
          <p:cNvPr id="3" name="Text Placeholder 2">
            <a:extLst>
              <a:ext uri="{FF2B5EF4-FFF2-40B4-BE49-F238E27FC236}">
                <a16:creationId xmlns:a16="http://schemas.microsoft.com/office/drawing/2014/main" id="{9C52D14F-7370-4339-8396-7D0EFB27CF44}"/>
              </a:ext>
            </a:extLst>
          </p:cNvPr>
          <p:cNvSpPr>
            <a:spLocks noGrp="1"/>
          </p:cNvSpPr>
          <p:nvPr>
            <p:ph type="body" idx="1"/>
          </p:nvPr>
        </p:nvSpPr>
        <p:spPr>
          <a:xfrm>
            <a:off x="134680" y="1214072"/>
            <a:ext cx="9009320" cy="3237425"/>
          </a:xfrm>
        </p:spPr>
        <p:txBody>
          <a:bodyPr/>
          <a:lstStyle/>
          <a:p>
            <a:r>
              <a:rPr lang="en-US" sz="1600" dirty="0"/>
              <a:t>We have demonstrated analog input usage by reading an analog sensor on analog pin 0 and also printing the corresponding ADC value.</a:t>
            </a:r>
          </a:p>
          <a:p>
            <a:r>
              <a:rPr lang="en-US" sz="1600" dirty="0"/>
              <a:t>Serial printing is enabled using </a:t>
            </a:r>
            <a:r>
              <a:rPr lang="en-US" sz="1600" dirty="0" err="1"/>
              <a:t>Serial.begin</a:t>
            </a:r>
            <a:r>
              <a:rPr lang="en-US" sz="1600" dirty="0"/>
              <a:t>(baud rate). You can mention the baud rate within the brackets followed by </a:t>
            </a:r>
            <a:r>
              <a:rPr lang="en-US" sz="1600" dirty="0" err="1"/>
              <a:t>Serial.begin</a:t>
            </a:r>
            <a:r>
              <a:rPr lang="en-US" sz="1600" dirty="0"/>
              <a:t> (here 9600).</a:t>
            </a:r>
          </a:p>
          <a:p>
            <a:r>
              <a:rPr lang="en-US" sz="1600" dirty="0" err="1"/>
              <a:t>Serial.print</a:t>
            </a:r>
            <a:r>
              <a:rPr lang="en-US" sz="1600" dirty="0"/>
              <a:t>() is used to display the reading of </a:t>
            </a:r>
            <a:r>
              <a:rPr lang="en-US" sz="1600" dirty="0" err="1"/>
              <a:t>analogRead</a:t>
            </a:r>
            <a:r>
              <a:rPr lang="en-US" sz="1600" dirty="0"/>
              <a:t>().</a:t>
            </a:r>
          </a:p>
          <a:p>
            <a:r>
              <a:rPr lang="en-US" sz="1600" dirty="0"/>
              <a:t>The circuit connection is as given below:</a:t>
            </a:r>
          </a:p>
          <a:p>
            <a:r>
              <a:rPr lang="en-US" sz="1600" dirty="0"/>
              <a:t>Potentiometer attached to analog input 0</a:t>
            </a:r>
          </a:p>
          <a:p>
            <a:r>
              <a:rPr lang="en-US" sz="1600" dirty="0"/>
              <a:t>Center pin of the potentiometer to the analog pin</a:t>
            </a:r>
          </a:p>
          <a:p>
            <a:r>
              <a:rPr lang="en-US" sz="1600" dirty="0"/>
              <a:t>One side pin (either one) to ground</a:t>
            </a:r>
          </a:p>
          <a:p>
            <a:r>
              <a:rPr lang="en-US" sz="1600" dirty="0"/>
              <a:t>The other side pin to +5V</a:t>
            </a:r>
          </a:p>
          <a:p>
            <a:r>
              <a:rPr lang="en-US" sz="1600" dirty="0" err="1"/>
              <a:t>Digitalout</a:t>
            </a:r>
            <a:r>
              <a:rPr lang="en-US" sz="1600" dirty="0"/>
              <a:t> pin to the Rf Transmitter</a:t>
            </a:r>
          </a:p>
          <a:p>
            <a:r>
              <a:rPr lang="en-US" sz="1600" dirty="0"/>
              <a:t>Rf Transmitter to the central microcontroller.</a:t>
            </a:r>
          </a:p>
        </p:txBody>
      </p:sp>
    </p:spTree>
    <p:extLst>
      <p:ext uri="{BB962C8B-B14F-4D97-AF65-F5344CB8AC3E}">
        <p14:creationId xmlns:p14="http://schemas.microsoft.com/office/powerpoint/2010/main" val="3894936683"/>
      </p:ext>
    </p:extLst>
  </p:cSld>
  <p:clrMapOvr>
    <a:masterClrMapping/>
  </p:clrMapOvr>
  <mc:AlternateContent xmlns:mc="http://schemas.openxmlformats.org/markup-compatibility/2006" xmlns:p14="http://schemas.microsoft.com/office/powerpoint/2010/main">
    <mc:Choice Requires="p14">
      <p:transition spd="slow" p14:dur="2000" advTm="78479"/>
    </mc:Choice>
    <mc:Fallback xmlns="">
      <p:transition spd="slow" advTm="7847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4AC31692-92B9-4E43-A323-791B3BC9EE3E}"/>
              </a:ext>
            </a:extLst>
          </p:cNvPr>
          <p:cNvSpPr>
            <a:spLocks noGrp="1"/>
          </p:cNvSpPr>
          <p:nvPr>
            <p:ph type="ctrTitle"/>
          </p:nvPr>
        </p:nvSpPr>
        <p:spPr>
          <a:xfrm>
            <a:off x="1092970" y="2176483"/>
            <a:ext cx="7125600" cy="718068"/>
          </a:xfrm>
        </p:spPr>
        <p:txBody>
          <a:bodyPr/>
          <a:lstStyle/>
          <a:p>
            <a:r>
              <a:rPr lang="en-US" sz="4400" dirty="0">
                <a:solidFill>
                  <a:schemeClr val="bg2">
                    <a:lumMod val="60000"/>
                    <a:lumOff val="40000"/>
                  </a:schemeClr>
                </a:solidFill>
              </a:rPr>
              <a:t>MEASURING THE TANK LEVEL using ULTRASONIC SENSOR</a:t>
            </a:r>
          </a:p>
        </p:txBody>
      </p:sp>
    </p:spTree>
  </p:cSld>
  <p:clrMapOvr>
    <a:masterClrMapping/>
  </p:clrMapOvr>
  <mc:AlternateContent xmlns:mc="http://schemas.openxmlformats.org/markup-compatibility/2006" xmlns:p14="http://schemas.microsoft.com/office/powerpoint/2010/main">
    <mc:Choice Requires="p14">
      <p:transition spd="slow" p14:dur="2000" advTm="3915"/>
    </mc:Choice>
    <mc:Fallback xmlns="">
      <p:transition spd="slow" advTm="391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6"/>
        <p:cNvGrpSpPr/>
        <p:nvPr/>
      </p:nvGrpSpPr>
      <p:grpSpPr>
        <a:xfrm>
          <a:off x="0" y="0"/>
          <a:ext cx="0" cy="0"/>
          <a:chOff x="0" y="0"/>
          <a:chExt cx="0" cy="0"/>
        </a:xfrm>
      </p:grpSpPr>
      <p:sp>
        <p:nvSpPr>
          <p:cNvPr id="3" name="Title 2">
            <a:extLst>
              <a:ext uri="{FF2B5EF4-FFF2-40B4-BE49-F238E27FC236}">
                <a16:creationId xmlns:a16="http://schemas.microsoft.com/office/drawing/2014/main" id="{FB2530EC-750E-984B-9D2E-14EE0539451F}"/>
              </a:ext>
            </a:extLst>
          </p:cNvPr>
          <p:cNvSpPr>
            <a:spLocks noGrp="1"/>
          </p:cNvSpPr>
          <p:nvPr>
            <p:ph type="title"/>
          </p:nvPr>
        </p:nvSpPr>
        <p:spPr/>
        <p:txBody>
          <a:bodyPr/>
          <a:lstStyle/>
          <a:p>
            <a:r>
              <a:rPr lang="en-US" dirty="0"/>
              <a:t>EXPLANATION</a:t>
            </a:r>
          </a:p>
        </p:txBody>
      </p:sp>
      <p:pic>
        <p:nvPicPr>
          <p:cNvPr id="4" name="Picture 3">
            <a:extLst>
              <a:ext uri="{FF2B5EF4-FFF2-40B4-BE49-F238E27FC236}">
                <a16:creationId xmlns:a16="http://schemas.microsoft.com/office/drawing/2014/main" id="{07BEE3AF-5338-7243-93AC-8DE26AC21696}"/>
              </a:ext>
            </a:extLst>
          </p:cNvPr>
          <p:cNvPicPr>
            <a:picLocks noChangeAspect="1"/>
          </p:cNvPicPr>
          <p:nvPr/>
        </p:nvPicPr>
        <p:blipFill rotWithShape="1">
          <a:blip r:embed="rId3"/>
          <a:srcRect l="33184" r="20424" b="10361"/>
          <a:stretch/>
        </p:blipFill>
        <p:spPr>
          <a:xfrm>
            <a:off x="340218" y="1175310"/>
            <a:ext cx="2810918" cy="3506315"/>
          </a:xfrm>
          <a:prstGeom prst="rect">
            <a:avLst/>
          </a:prstGeom>
        </p:spPr>
      </p:pic>
      <p:pic>
        <p:nvPicPr>
          <p:cNvPr id="6" name="Picture 5">
            <a:extLst>
              <a:ext uri="{FF2B5EF4-FFF2-40B4-BE49-F238E27FC236}">
                <a16:creationId xmlns:a16="http://schemas.microsoft.com/office/drawing/2014/main" id="{C6824EFD-E497-7346-AE06-41E0FFD810A7}"/>
              </a:ext>
            </a:extLst>
          </p:cNvPr>
          <p:cNvPicPr>
            <a:picLocks noChangeAspect="1"/>
          </p:cNvPicPr>
          <p:nvPr/>
        </p:nvPicPr>
        <p:blipFill rotWithShape="1">
          <a:blip r:embed="rId4"/>
          <a:srcRect l="79354" b="18993"/>
          <a:stretch/>
        </p:blipFill>
        <p:spPr>
          <a:xfrm>
            <a:off x="3151136" y="1512930"/>
            <a:ext cx="1342501" cy="3168695"/>
          </a:xfrm>
          <a:prstGeom prst="rect">
            <a:avLst/>
          </a:prstGeom>
        </p:spPr>
      </p:pic>
      <p:pic>
        <p:nvPicPr>
          <p:cNvPr id="8" name="Picture 7">
            <a:extLst>
              <a:ext uri="{FF2B5EF4-FFF2-40B4-BE49-F238E27FC236}">
                <a16:creationId xmlns:a16="http://schemas.microsoft.com/office/drawing/2014/main" id="{C38F8B85-7629-C64B-9A43-77883C8D2832}"/>
              </a:ext>
            </a:extLst>
          </p:cNvPr>
          <p:cNvPicPr>
            <a:picLocks noChangeAspect="1"/>
          </p:cNvPicPr>
          <p:nvPr/>
        </p:nvPicPr>
        <p:blipFill rotWithShape="1">
          <a:blip r:embed="rId4"/>
          <a:srcRect t="9871" r="79354" b="81497"/>
          <a:stretch/>
        </p:blipFill>
        <p:spPr>
          <a:xfrm>
            <a:off x="3151136" y="1175310"/>
            <a:ext cx="1342501" cy="337620"/>
          </a:xfrm>
          <a:prstGeom prst="rect">
            <a:avLst/>
          </a:prstGeom>
        </p:spPr>
      </p:pic>
      <p:cxnSp>
        <p:nvCxnSpPr>
          <p:cNvPr id="10" name="Straight Arrow Connector 9">
            <a:extLst>
              <a:ext uri="{FF2B5EF4-FFF2-40B4-BE49-F238E27FC236}">
                <a16:creationId xmlns:a16="http://schemas.microsoft.com/office/drawing/2014/main" id="{1CF3C611-E91A-0248-9903-12AD434ED636}"/>
              </a:ext>
            </a:extLst>
          </p:cNvPr>
          <p:cNvCxnSpPr>
            <a:cxnSpLocks/>
          </p:cNvCxnSpPr>
          <p:nvPr/>
        </p:nvCxnSpPr>
        <p:spPr>
          <a:xfrm>
            <a:off x="720000" y="1873188"/>
            <a:ext cx="0" cy="3535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B88645D-30D2-6C44-A006-A06432B2DEA7}"/>
              </a:ext>
            </a:extLst>
          </p:cNvPr>
          <p:cNvSpPr txBox="1"/>
          <p:nvPr/>
        </p:nvSpPr>
        <p:spPr>
          <a:xfrm>
            <a:off x="435948" y="1873188"/>
            <a:ext cx="284052" cy="307777"/>
          </a:xfrm>
          <a:prstGeom prst="rect">
            <a:avLst/>
          </a:prstGeom>
          <a:noFill/>
        </p:spPr>
        <p:txBody>
          <a:bodyPr wrap="none" rtlCol="0">
            <a:spAutoFit/>
          </a:bodyPr>
          <a:lstStyle/>
          <a:p>
            <a:r>
              <a:rPr lang="en-US" dirty="0"/>
              <a:t>h</a:t>
            </a:r>
          </a:p>
        </p:txBody>
      </p:sp>
      <p:sp>
        <p:nvSpPr>
          <p:cNvPr id="16" name="TextBox 15">
            <a:extLst>
              <a:ext uri="{FF2B5EF4-FFF2-40B4-BE49-F238E27FC236}">
                <a16:creationId xmlns:a16="http://schemas.microsoft.com/office/drawing/2014/main" id="{DE78169E-8B33-FE4B-8B98-80F36958E9D3}"/>
              </a:ext>
            </a:extLst>
          </p:cNvPr>
          <p:cNvSpPr txBox="1"/>
          <p:nvPr/>
        </p:nvSpPr>
        <p:spPr>
          <a:xfrm>
            <a:off x="4650365" y="1216201"/>
            <a:ext cx="4641014" cy="1384995"/>
          </a:xfrm>
          <a:prstGeom prst="rect">
            <a:avLst/>
          </a:prstGeom>
          <a:noFill/>
        </p:spPr>
        <p:txBody>
          <a:bodyPr wrap="none" rtlCol="0">
            <a:spAutoFit/>
          </a:bodyPr>
          <a:lstStyle/>
          <a:p>
            <a:r>
              <a:rPr lang="en-US" dirty="0">
                <a:solidFill>
                  <a:schemeClr val="tx1"/>
                </a:solidFill>
              </a:rPr>
              <a:t>In this case the water level as well as the volume</a:t>
            </a:r>
          </a:p>
          <a:p>
            <a:r>
              <a:rPr lang="en-US" dirty="0">
                <a:solidFill>
                  <a:schemeClr val="tx1"/>
                </a:solidFill>
              </a:rPr>
              <a:t>of the water can be measured as follows:</a:t>
            </a:r>
          </a:p>
          <a:p>
            <a:endParaRPr lang="en-US" dirty="0">
              <a:solidFill>
                <a:schemeClr val="tx1"/>
              </a:solidFill>
            </a:endParaRPr>
          </a:p>
          <a:p>
            <a:r>
              <a:rPr lang="en-US" dirty="0">
                <a:solidFill>
                  <a:schemeClr val="bg2">
                    <a:lumMod val="40000"/>
                    <a:lumOff val="60000"/>
                  </a:schemeClr>
                </a:solidFill>
              </a:rPr>
              <a:t>Water Level:</a:t>
            </a:r>
          </a:p>
          <a:p>
            <a:endParaRPr lang="en-US" dirty="0">
              <a:solidFill>
                <a:schemeClr val="tx1"/>
              </a:solidFill>
            </a:endParaRPr>
          </a:p>
          <a:p>
            <a:r>
              <a:rPr lang="en-US" dirty="0" err="1">
                <a:solidFill>
                  <a:schemeClr val="tx1"/>
                </a:solidFill>
              </a:rPr>
              <a:t>water_level</a:t>
            </a:r>
            <a:r>
              <a:rPr lang="en-US" dirty="0">
                <a:solidFill>
                  <a:schemeClr val="tx1"/>
                </a:solidFill>
              </a:rPr>
              <a:t> = (Water Holding capacity + h) – </a:t>
            </a:r>
            <a:r>
              <a:rPr lang="en-US" dirty="0" err="1">
                <a:solidFill>
                  <a:schemeClr val="tx1"/>
                </a:solidFill>
              </a:rPr>
              <a:t>ms_value</a:t>
            </a:r>
            <a:endParaRPr lang="en-US" dirty="0">
              <a:solidFill>
                <a:schemeClr val="tx1"/>
              </a:solidFill>
            </a:endParaRPr>
          </a:p>
        </p:txBody>
      </p:sp>
      <p:sp>
        <p:nvSpPr>
          <p:cNvPr id="17" name="TextBox 16">
            <a:extLst>
              <a:ext uri="{FF2B5EF4-FFF2-40B4-BE49-F238E27FC236}">
                <a16:creationId xmlns:a16="http://schemas.microsoft.com/office/drawing/2014/main" id="{397A505B-2022-B141-9A52-7D20C40CA44E}"/>
              </a:ext>
            </a:extLst>
          </p:cNvPr>
          <p:cNvSpPr txBox="1"/>
          <p:nvPr/>
        </p:nvSpPr>
        <p:spPr>
          <a:xfrm>
            <a:off x="4650365" y="2835667"/>
            <a:ext cx="4548040" cy="523220"/>
          </a:xfrm>
          <a:prstGeom prst="rect">
            <a:avLst/>
          </a:prstGeom>
          <a:noFill/>
        </p:spPr>
        <p:txBody>
          <a:bodyPr wrap="none" rtlCol="0">
            <a:spAutoFit/>
          </a:bodyPr>
          <a:lstStyle/>
          <a:p>
            <a:r>
              <a:rPr lang="en-US" dirty="0" err="1">
                <a:solidFill>
                  <a:schemeClr val="tx1"/>
                </a:solidFill>
              </a:rPr>
              <a:t>ms_value</a:t>
            </a:r>
            <a:r>
              <a:rPr lang="en-US" dirty="0">
                <a:solidFill>
                  <a:schemeClr val="tx1"/>
                </a:solidFill>
              </a:rPr>
              <a:t>    </a:t>
            </a:r>
            <a:r>
              <a:rPr lang="en-US" dirty="0">
                <a:solidFill>
                  <a:schemeClr val="tx1"/>
                </a:solidFill>
                <a:sym typeface="Wingdings" pitchFamily="2" charset="2"/>
              </a:rPr>
              <a:t> Value measured by sensor (in meters)</a:t>
            </a:r>
          </a:p>
          <a:p>
            <a:r>
              <a:rPr lang="en-US" dirty="0" err="1">
                <a:solidFill>
                  <a:schemeClr val="tx1"/>
                </a:solidFill>
                <a:sym typeface="Wingdings" pitchFamily="2" charset="2"/>
              </a:rPr>
              <a:t>water_level</a:t>
            </a:r>
            <a:r>
              <a:rPr lang="en-US" dirty="0">
                <a:solidFill>
                  <a:schemeClr val="tx1"/>
                </a:solidFill>
                <a:sym typeface="Wingdings" pitchFamily="2" charset="2"/>
              </a:rPr>
              <a:t>   level of the water in the tank (in meters)</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098C964-FD10-0849-80A5-312AE7F9C93D}"/>
                  </a:ext>
                </a:extLst>
              </p:cNvPr>
              <p:cNvSpPr txBox="1"/>
              <p:nvPr/>
            </p:nvSpPr>
            <p:spPr>
              <a:xfrm>
                <a:off x="4650365" y="3543461"/>
                <a:ext cx="4431662" cy="738664"/>
              </a:xfrm>
              <a:prstGeom prst="rect">
                <a:avLst/>
              </a:prstGeom>
              <a:noFill/>
            </p:spPr>
            <p:txBody>
              <a:bodyPr wrap="none" rtlCol="0">
                <a:spAutoFit/>
              </a:bodyPr>
              <a:lstStyle/>
              <a:p>
                <a:r>
                  <a:rPr lang="en-US" dirty="0">
                    <a:solidFill>
                      <a:schemeClr val="bg2"/>
                    </a:solidFill>
                  </a:rPr>
                  <a:t>Volume of water:  </a:t>
                </a:r>
              </a:p>
              <a:p>
                <a:endParaRPr lang="en-US" dirty="0">
                  <a:solidFill>
                    <a:schemeClr val="bg2"/>
                  </a:solidFill>
                </a:endParaRPr>
              </a:p>
              <a:p>
                <a:r>
                  <a:rPr lang="en-US" dirty="0">
                    <a:solidFill>
                      <a:schemeClr val="tx1"/>
                    </a:solidFill>
                  </a:rPr>
                  <a:t>Vol_of_water = (</a:t>
                </a:r>
                <a:r>
                  <a:rPr lang="en-US" dirty="0" err="1">
                    <a:solidFill>
                      <a:schemeClr val="tx1"/>
                    </a:solidFill>
                  </a:rPr>
                  <a:t>water_level</a:t>
                </a:r>
                <a:r>
                  <a:rPr lang="en-US" dirty="0">
                    <a:solidFill>
                      <a:schemeClr val="tx1"/>
                    </a:solidFill>
                  </a:rPr>
                  <a:t>) x </a:t>
                </a:r>
                <a14:m>
                  <m:oMath xmlns:m="http://schemas.openxmlformats.org/officeDocument/2006/math">
                    <m:r>
                      <a:rPr lang="en-US" b="0" i="0" smtClean="0">
                        <a:solidFill>
                          <a:schemeClr val="tx1"/>
                        </a:solidFill>
                        <a:latin typeface="Cambria Math" panose="02040503050406030204" pitchFamily="18" charset="0"/>
                        <a:ea typeface="Cambria Math" panose="02040503050406030204" pitchFamily="18" charset="0"/>
                      </a:rPr>
                      <m:t>(</m:t>
                    </m:r>
                    <m:r>
                      <a:rPr lang="en-US" i="1" smtClean="0">
                        <a:solidFill>
                          <a:schemeClr val="tx1"/>
                        </a:solidFill>
                        <a:latin typeface="Cambria Math" panose="02040503050406030204" pitchFamily="18" charset="0"/>
                        <a:ea typeface="Cambria Math" panose="02040503050406030204" pitchFamily="18" charset="0"/>
                      </a:rPr>
                      <m:t>𝜋</m:t>
                    </m:r>
                  </m:oMath>
                </a14:m>
                <a:r>
                  <a:rPr lang="en-US" dirty="0">
                    <a:solidFill>
                      <a:schemeClr val="tx1"/>
                    </a:solidFill>
                    <a:ea typeface="Cambria Math" panose="02040503050406030204" pitchFamily="18" charset="0"/>
                  </a:rPr>
                  <a:t>) x (r)</a:t>
                </a:r>
                <a:r>
                  <a:rPr lang="en-US" baseline="30000" dirty="0">
                    <a:solidFill>
                      <a:schemeClr val="tx1"/>
                    </a:solidFill>
                    <a:ea typeface="Cambria Math" panose="02040503050406030204" pitchFamily="18" charset="0"/>
                  </a:rPr>
                  <a:t>2 </a:t>
                </a:r>
                <a:r>
                  <a:rPr lang="en-US" dirty="0">
                    <a:solidFill>
                      <a:schemeClr val="tx1"/>
                    </a:solidFill>
                    <a:ea typeface="Cambria Math" panose="02040503050406030204" pitchFamily="18" charset="0"/>
                  </a:rPr>
                  <a:t> x 1000 Litres</a:t>
                </a:r>
              </a:p>
            </p:txBody>
          </p:sp>
        </mc:Choice>
        <mc:Fallback xmlns="">
          <p:sp>
            <p:nvSpPr>
              <p:cNvPr id="18" name="TextBox 17">
                <a:extLst>
                  <a:ext uri="{FF2B5EF4-FFF2-40B4-BE49-F238E27FC236}">
                    <a16:creationId xmlns:a16="http://schemas.microsoft.com/office/drawing/2014/main" id="{9098C964-FD10-0849-80A5-312AE7F9C93D}"/>
                  </a:ext>
                </a:extLst>
              </p:cNvPr>
              <p:cNvSpPr txBox="1">
                <a:spLocks noRot="1" noChangeAspect="1" noMove="1" noResize="1" noEditPoints="1" noAdjustHandles="1" noChangeArrowheads="1" noChangeShapeType="1" noTextEdit="1"/>
              </p:cNvSpPr>
              <p:nvPr/>
            </p:nvSpPr>
            <p:spPr>
              <a:xfrm>
                <a:off x="4650365" y="3543461"/>
                <a:ext cx="4431662" cy="738664"/>
              </a:xfrm>
              <a:prstGeom prst="rect">
                <a:avLst/>
              </a:prstGeom>
              <a:blipFill>
                <a:blip r:embed="rId5"/>
                <a:stretch>
                  <a:fillRect l="-571" t="-1695" b="-8475"/>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A9B677AA-A628-5E4D-B9BF-20D2A1C4D9F3}"/>
              </a:ext>
            </a:extLst>
          </p:cNvPr>
          <p:cNvSpPr txBox="1"/>
          <p:nvPr/>
        </p:nvSpPr>
        <p:spPr>
          <a:xfrm>
            <a:off x="4650365" y="4282125"/>
            <a:ext cx="2866490" cy="307777"/>
          </a:xfrm>
          <a:prstGeom prst="rect">
            <a:avLst/>
          </a:prstGeom>
          <a:noFill/>
        </p:spPr>
        <p:txBody>
          <a:bodyPr wrap="none" rtlCol="0">
            <a:spAutoFit/>
          </a:bodyPr>
          <a:lstStyle/>
          <a:p>
            <a:r>
              <a:rPr lang="en-US" dirty="0">
                <a:solidFill>
                  <a:schemeClr val="tx1"/>
                </a:solidFill>
              </a:rPr>
              <a:t>r </a:t>
            </a:r>
            <a:r>
              <a:rPr lang="en-US" dirty="0">
                <a:solidFill>
                  <a:schemeClr val="tx1"/>
                </a:solidFill>
                <a:sym typeface="Wingdings" pitchFamily="2" charset="2"/>
              </a:rPr>
              <a:t> Radius of the tank (in meters)</a:t>
            </a: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992"/>
    </mc:Choice>
    <mc:Fallback xmlns="">
      <p:transition spd="slow" advTm="99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4AC31692-92B9-4E43-A323-791B3BC9EE3E}"/>
              </a:ext>
            </a:extLst>
          </p:cNvPr>
          <p:cNvSpPr>
            <a:spLocks noGrp="1"/>
          </p:cNvSpPr>
          <p:nvPr>
            <p:ph type="ctrTitle"/>
          </p:nvPr>
        </p:nvSpPr>
        <p:spPr>
          <a:xfrm>
            <a:off x="1092970" y="2176483"/>
            <a:ext cx="7125600" cy="718068"/>
          </a:xfrm>
        </p:spPr>
        <p:txBody>
          <a:bodyPr/>
          <a:lstStyle/>
          <a:p>
            <a:r>
              <a:rPr lang="en-US" sz="4400" dirty="0">
                <a:solidFill>
                  <a:schemeClr val="bg2">
                    <a:lumMod val="60000"/>
                    <a:lumOff val="40000"/>
                  </a:schemeClr>
                </a:solidFill>
              </a:rPr>
              <a:t>MEASURING THE WATER USED USING WATER FLOW METER</a:t>
            </a:r>
          </a:p>
        </p:txBody>
      </p:sp>
    </p:spTree>
    <p:extLst>
      <p:ext uri="{BB962C8B-B14F-4D97-AF65-F5344CB8AC3E}">
        <p14:creationId xmlns:p14="http://schemas.microsoft.com/office/powerpoint/2010/main" val="1321390530"/>
      </p:ext>
    </p:extLst>
  </p:cSld>
  <p:clrMapOvr>
    <a:masterClrMapping/>
  </p:clrMapOvr>
  <mc:AlternateContent xmlns:mc="http://schemas.openxmlformats.org/markup-compatibility/2006" xmlns:p14="http://schemas.microsoft.com/office/powerpoint/2010/main">
    <mc:Choice Requires="p14">
      <p:transition spd="slow" p14:dur="2000" advTm="22328"/>
    </mc:Choice>
    <mc:Fallback xmlns="">
      <p:transition spd="slow" advTm="2232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6"/>
        <p:cNvGrpSpPr/>
        <p:nvPr/>
      </p:nvGrpSpPr>
      <p:grpSpPr>
        <a:xfrm>
          <a:off x="0" y="0"/>
          <a:ext cx="0" cy="0"/>
          <a:chOff x="0" y="0"/>
          <a:chExt cx="0" cy="0"/>
        </a:xfrm>
      </p:grpSpPr>
      <p:sp>
        <p:nvSpPr>
          <p:cNvPr id="5" name="Title 4">
            <a:extLst>
              <a:ext uri="{FF2B5EF4-FFF2-40B4-BE49-F238E27FC236}">
                <a16:creationId xmlns:a16="http://schemas.microsoft.com/office/drawing/2014/main" id="{58643C72-94CA-E049-8263-401E2F1C93C8}"/>
              </a:ext>
            </a:extLst>
          </p:cNvPr>
          <p:cNvSpPr>
            <a:spLocks noGrp="1"/>
          </p:cNvSpPr>
          <p:nvPr>
            <p:ph type="title"/>
          </p:nvPr>
        </p:nvSpPr>
        <p:spPr>
          <a:xfrm>
            <a:off x="-1424673" y="402053"/>
            <a:ext cx="7704000" cy="488400"/>
          </a:xfrm>
        </p:spPr>
        <p:txBody>
          <a:bodyPr/>
          <a:lstStyle/>
          <a:p>
            <a:r>
              <a:rPr lang="en-US" dirty="0"/>
              <a:t>EXPLANATION</a:t>
            </a:r>
          </a:p>
        </p:txBody>
      </p:sp>
      <p:pic>
        <p:nvPicPr>
          <p:cNvPr id="9" name="Picture 8">
            <a:extLst>
              <a:ext uri="{FF2B5EF4-FFF2-40B4-BE49-F238E27FC236}">
                <a16:creationId xmlns:a16="http://schemas.microsoft.com/office/drawing/2014/main" id="{2190E0CC-202D-CA46-BAA3-827262E363B0}"/>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5519" b="98675" l="9853" r="90000">
                        <a14:foregroundMark x1="32500" y1="39294" x2="32500" y2="39294"/>
                        <a14:foregroundMark x1="38529" y1="41722" x2="38529" y2="41722"/>
                        <a14:foregroundMark x1="38529" y1="41722" x2="38529" y2="41722"/>
                        <a14:foregroundMark x1="35441" y1="41722" x2="35441" y2="46137"/>
                        <a14:foregroundMark x1="38088" y1="42605" x2="39706" y2="45475"/>
                        <a14:foregroundMark x1="37647" y1="39956" x2="40882" y2="39956"/>
                        <a14:foregroundMark x1="35882" y1="18322" x2="35882" y2="18322"/>
                        <a14:foregroundMark x1="37059" y1="5519" x2="37059" y2="5519"/>
                        <a14:foregroundMark x1="37206" y1="94702" x2="37206" y2="94702"/>
                        <a14:foregroundMark x1="36618" y1="98896" x2="36618" y2="98896"/>
                        <a14:foregroundMark x1="9853" y1="51876" x2="9853" y2="51876"/>
                        <a14:foregroundMark x1="25735" y1="29360" x2="25735" y2="29360"/>
                        <a14:foregroundMark x1="27353" y1="28698" x2="27353" y2="28698"/>
                        <a14:foregroundMark x1="25882" y1="27594" x2="25882" y2="27594"/>
                        <a14:foregroundMark x1="27353" y1="27815" x2="27353" y2="27815"/>
                        <a14:foregroundMark x1="26618" y1="27152" x2="26618" y2="27152"/>
                        <a14:foregroundMark x1="27353" y1="28477" x2="27353" y2="28477"/>
                        <a14:foregroundMark x1="26618" y1="27815" x2="26618" y2="27815"/>
                        <a14:foregroundMark x1="43971" y1="30684" x2="43971" y2="30684"/>
                        <a14:foregroundMark x1="44706" y1="32671" x2="44706" y2="32671"/>
                        <a14:foregroundMark x1="44853" y1="33333" x2="44853" y2="33333"/>
                        <a14:foregroundMark x1="43382" y1="53863" x2="43382" y2="53863"/>
                        <a14:foregroundMark x1="45000" y1="53863" x2="45000" y2="53863"/>
                        <a14:foregroundMark x1="45000" y1="33333" x2="45000" y2="33333"/>
                        <a14:foregroundMark x1="44706" y1="53201" x2="44706" y2="53201"/>
                        <a14:foregroundMark x1="45000" y1="54525" x2="45000" y2="54525"/>
                        <a14:foregroundMark x1="45000" y1="33775" x2="45000" y2="33775"/>
                        <a14:foregroundMark x1="45000" y1="33775" x2="45000" y2="33775"/>
                        <a14:foregroundMark x1="44412" y1="31567" x2="44412" y2="31567"/>
                        <a14:foregroundMark x1="44412" y1="31567" x2="44412" y2="31567"/>
                        <a14:foregroundMark x1="43824" y1="31126" x2="43824" y2="31126"/>
                        <a14:foregroundMark x1="43824" y1="31126" x2="43824" y2="31126"/>
                        <a14:foregroundMark x1="44265" y1="30905" x2="44265" y2="30905"/>
                        <a14:foregroundMark x1="44265" y1="30905" x2="44265" y2="30905"/>
                        <a14:foregroundMark x1="27647" y1="28035" x2="27647" y2="28035"/>
                        <a14:foregroundMark x1="27647" y1="28035" x2="27647" y2="28035"/>
                        <a14:foregroundMark x1="27647" y1="28035" x2="27647" y2="28035"/>
                        <a14:foregroundMark x1="27206" y1="28035" x2="27206" y2="28035"/>
                        <a14:foregroundMark x1="27206" y1="28035" x2="27206" y2="28035"/>
                        <a14:foregroundMark x1="27206" y1="28035" x2="27206" y2="28035"/>
                        <a14:foregroundMark x1="44706" y1="53422" x2="44706" y2="53422"/>
                        <a14:foregroundMark x1="44706" y1="53422" x2="44706" y2="53422"/>
                        <a14:foregroundMark x1="27206" y1="28698" x2="27794" y2="28477"/>
                        <a14:foregroundMark x1="25882" y1="27815" x2="27941" y2="29139"/>
                        <a14:foregroundMark x1="44706" y1="54084" x2="45000" y2="51435"/>
                        <a14:foregroundMark x1="43971" y1="30022" x2="45441" y2="30022"/>
                        <a14:foregroundMark x1="26912" y1="26269" x2="29412" y2="26932"/>
                        <a14:foregroundMark x1="45000" y1="52539" x2="46324" y2="53863"/>
                        <a14:foregroundMark x1="44853" y1="52980" x2="46324" y2="51876"/>
                        <a14:foregroundMark x1="44265" y1="29139" x2="45000" y2="30243"/>
                        <a14:foregroundMark x1="44706" y1="30905" x2="46324" y2="30905"/>
                        <a14:foregroundMark x1="43676" y1="30022" x2="44412" y2="29139"/>
                        <a14:foregroundMark x1="40588" y1="14128" x2="41765" y2="18543"/>
                        <a14:foregroundMark x1="39706" y1="14570" x2="42353" y2="16777"/>
                        <a14:backgroundMark x1="27206" y1="88962" x2="26912" y2="88962"/>
                        <a14:backgroundMark x1="45882" y1="90066" x2="48824" y2="94260"/>
                        <a14:backgroundMark x1="49118" y1="62472" x2="49118" y2="62472"/>
                        <a14:backgroundMark x1="50147" y1="52539" x2="50147" y2="52539"/>
                        <a14:backgroundMark x1="50147" y1="52539" x2="50147" y2="52539"/>
                        <a14:backgroundMark x1="26324" y1="66225" x2="26324" y2="66225"/>
                        <a14:backgroundMark x1="26324" y1="66225" x2="26324" y2="66225"/>
                        <a14:backgroundMark x1="26324" y1="66225" x2="26324" y2="66225"/>
                        <a14:backgroundMark x1="22500" y1="65784" x2="22500" y2="65784"/>
                        <a14:backgroundMark x1="22500" y1="65784" x2="22500" y2="65784"/>
                        <a14:backgroundMark x1="24853" y1="66225" x2="24853" y2="66225"/>
                        <a14:backgroundMark x1="24853" y1="66225" x2="24853" y2="66225"/>
                        <a14:backgroundMark x1="28824" y1="67329" x2="28824" y2="67329"/>
                        <a14:backgroundMark x1="28824" y1="67329" x2="28824" y2="67329"/>
                      </a14:backgroundRemoval>
                    </a14:imgEffect>
                  </a14:imgLayer>
                </a14:imgProps>
              </a:ext>
            </a:extLst>
          </a:blip>
          <a:srcRect r="29851"/>
          <a:stretch/>
        </p:blipFill>
        <p:spPr>
          <a:xfrm>
            <a:off x="-202839" y="1251974"/>
            <a:ext cx="3029012" cy="2870200"/>
          </a:xfrm>
          <a:prstGeom prst="rect">
            <a:avLst/>
          </a:prstGeom>
        </p:spPr>
      </p:pic>
      <p:sp>
        <p:nvSpPr>
          <p:cNvPr id="2" name="TextBox 1">
            <a:extLst>
              <a:ext uri="{FF2B5EF4-FFF2-40B4-BE49-F238E27FC236}">
                <a16:creationId xmlns:a16="http://schemas.microsoft.com/office/drawing/2014/main" id="{3D8D1E0C-18A5-6A42-BB44-83ADEC107951}"/>
              </a:ext>
            </a:extLst>
          </p:cNvPr>
          <p:cNvSpPr txBox="1"/>
          <p:nvPr/>
        </p:nvSpPr>
        <p:spPr>
          <a:xfrm>
            <a:off x="3076755" y="1062480"/>
            <a:ext cx="5880136" cy="3785652"/>
          </a:xfrm>
          <a:prstGeom prst="rect">
            <a:avLst/>
          </a:prstGeom>
          <a:noFill/>
        </p:spPr>
        <p:txBody>
          <a:bodyPr wrap="none" rtlCol="0">
            <a:spAutoFit/>
          </a:bodyPr>
          <a:lstStyle/>
          <a:p>
            <a:pPr marL="285750" indent="-285750">
              <a:buClr>
                <a:srgbClr val="FFFF00"/>
              </a:buClr>
              <a:buFont typeface="Arial" panose="020B0604020202020204" pitchFamily="34" charset="0"/>
              <a:buChar char="•"/>
            </a:pPr>
            <a:r>
              <a:rPr lang="en-US" sz="2000" dirty="0">
                <a:solidFill>
                  <a:schemeClr val="tx1"/>
                </a:solidFill>
              </a:rPr>
              <a:t>We are going to connect the flow meter in the </a:t>
            </a:r>
          </a:p>
          <a:p>
            <a:pPr>
              <a:buClr>
                <a:srgbClr val="FFFF00"/>
              </a:buClr>
            </a:pPr>
            <a:r>
              <a:rPr lang="en-US" sz="2000" dirty="0">
                <a:solidFill>
                  <a:schemeClr val="tx1"/>
                </a:solidFill>
              </a:rPr>
              <a:t>    pipe just before the tap as shown in the figure.</a:t>
            </a:r>
          </a:p>
          <a:p>
            <a:pPr>
              <a:buClr>
                <a:srgbClr val="FFFF00"/>
              </a:buClr>
            </a:pPr>
            <a:endParaRPr lang="en-US" sz="2000" dirty="0">
              <a:solidFill>
                <a:schemeClr val="tx1"/>
              </a:solidFill>
            </a:endParaRPr>
          </a:p>
          <a:p>
            <a:pPr marL="285750" indent="-285750">
              <a:buClr>
                <a:srgbClr val="FFFF00"/>
              </a:buClr>
              <a:buFont typeface="Arial" panose="020B0604020202020204" pitchFamily="34" charset="0"/>
              <a:buChar char="•"/>
            </a:pPr>
            <a:r>
              <a:rPr lang="en-US" sz="2000" dirty="0">
                <a:solidFill>
                  <a:schemeClr val="tx1"/>
                </a:solidFill>
              </a:rPr>
              <a:t>This measures the speed of the water that is</a:t>
            </a:r>
          </a:p>
          <a:p>
            <a:pPr>
              <a:buClr>
                <a:srgbClr val="FFFF00"/>
              </a:buClr>
            </a:pPr>
            <a:r>
              <a:rPr lang="en-US" sz="2000" dirty="0">
                <a:solidFill>
                  <a:schemeClr val="tx1"/>
                </a:solidFill>
              </a:rPr>
              <a:t>    flowing inside the pipe. From that speed we can</a:t>
            </a:r>
          </a:p>
          <a:p>
            <a:pPr>
              <a:buClr>
                <a:srgbClr val="FFFF00"/>
              </a:buClr>
            </a:pPr>
            <a:r>
              <a:rPr lang="en-US" sz="2000" dirty="0">
                <a:solidFill>
                  <a:schemeClr val="tx1"/>
                </a:solidFill>
              </a:rPr>
              <a:t>    calculate the amount of water by multiplying the</a:t>
            </a:r>
          </a:p>
          <a:p>
            <a:pPr>
              <a:buClr>
                <a:srgbClr val="FFFF00"/>
              </a:buClr>
            </a:pPr>
            <a:r>
              <a:rPr lang="en-US" sz="2000" dirty="0">
                <a:solidFill>
                  <a:schemeClr val="tx1"/>
                </a:solidFill>
              </a:rPr>
              <a:t>    flow rate with time.</a:t>
            </a:r>
          </a:p>
          <a:p>
            <a:pPr>
              <a:buClr>
                <a:srgbClr val="FFFF00"/>
              </a:buClr>
            </a:pPr>
            <a:endParaRPr lang="en-US" sz="2000" dirty="0">
              <a:solidFill>
                <a:schemeClr val="tx1"/>
              </a:solidFill>
            </a:endParaRPr>
          </a:p>
          <a:p>
            <a:pPr marL="342900" indent="-342900">
              <a:buClr>
                <a:srgbClr val="FFFF00"/>
              </a:buClr>
              <a:buFont typeface="Arial" panose="020B0604020202020204" pitchFamily="34" charset="0"/>
              <a:buChar char="•"/>
            </a:pPr>
            <a:r>
              <a:rPr lang="en-US" sz="2000" dirty="0">
                <a:solidFill>
                  <a:schemeClr val="tx1"/>
                </a:solidFill>
              </a:rPr>
              <a:t>The amount of water measured in each of the </a:t>
            </a:r>
          </a:p>
          <a:p>
            <a:pPr>
              <a:buClr>
                <a:srgbClr val="FFFF00"/>
              </a:buClr>
            </a:pPr>
            <a:r>
              <a:rPr lang="en-US" sz="2000" dirty="0">
                <a:solidFill>
                  <a:schemeClr val="tx1"/>
                </a:solidFill>
              </a:rPr>
              <a:t>     taps are displayed and intimated to the user at </a:t>
            </a:r>
          </a:p>
          <a:p>
            <a:pPr>
              <a:buClr>
                <a:srgbClr val="FFFF00"/>
              </a:buClr>
            </a:pPr>
            <a:r>
              <a:rPr lang="en-US" sz="2000" dirty="0">
                <a:solidFill>
                  <a:schemeClr val="tx1"/>
                </a:solidFill>
              </a:rPr>
              <a:t>     the end of the day via SMS or e-mail.</a:t>
            </a:r>
          </a:p>
          <a:p>
            <a:pPr>
              <a:buClr>
                <a:srgbClr val="FFFF00"/>
              </a:buClr>
            </a:pPr>
            <a:endParaRPr lang="en-US" sz="2000" dirty="0">
              <a:solidFill>
                <a:schemeClr val="tx1"/>
              </a:solidFill>
            </a:endParaRPr>
          </a:p>
        </p:txBody>
      </p:sp>
    </p:spTree>
    <p:extLst>
      <p:ext uri="{BB962C8B-B14F-4D97-AF65-F5344CB8AC3E}">
        <p14:creationId xmlns:p14="http://schemas.microsoft.com/office/powerpoint/2010/main" val="3486978057"/>
      </p:ext>
    </p:extLst>
  </p:cSld>
  <p:clrMapOvr>
    <a:masterClrMapping/>
  </p:clrMapOvr>
  <mc:AlternateContent xmlns:mc="http://schemas.openxmlformats.org/markup-compatibility/2006" xmlns:p14="http://schemas.microsoft.com/office/powerpoint/2010/main">
    <mc:Choice Requires="p14">
      <p:transition spd="slow" p14:dur="2000" advTm="40169"/>
    </mc:Choice>
    <mc:Fallback xmlns="">
      <p:transition spd="slow" advTm="4016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4AC31692-92B9-4E43-A323-791B3BC9EE3E}"/>
              </a:ext>
            </a:extLst>
          </p:cNvPr>
          <p:cNvSpPr>
            <a:spLocks noGrp="1"/>
          </p:cNvSpPr>
          <p:nvPr>
            <p:ph type="ctrTitle"/>
          </p:nvPr>
        </p:nvSpPr>
        <p:spPr>
          <a:xfrm>
            <a:off x="1092970" y="2176483"/>
            <a:ext cx="7125600" cy="718068"/>
          </a:xfrm>
        </p:spPr>
        <p:txBody>
          <a:bodyPr/>
          <a:lstStyle/>
          <a:p>
            <a:r>
              <a:rPr lang="en-US" sz="4400" dirty="0">
                <a:solidFill>
                  <a:schemeClr val="bg2">
                    <a:lumMod val="60000"/>
                    <a:lumOff val="40000"/>
                  </a:schemeClr>
                </a:solidFill>
              </a:rPr>
              <a:t>MEASURING overflowed water from the tank</a:t>
            </a:r>
          </a:p>
        </p:txBody>
      </p:sp>
    </p:spTree>
    <p:extLst>
      <p:ext uri="{BB962C8B-B14F-4D97-AF65-F5344CB8AC3E}">
        <p14:creationId xmlns:p14="http://schemas.microsoft.com/office/powerpoint/2010/main" val="1721225719"/>
      </p:ext>
    </p:extLst>
  </p:cSld>
  <p:clrMapOvr>
    <a:masterClrMapping/>
  </p:clrMapOvr>
  <mc:AlternateContent xmlns:mc="http://schemas.openxmlformats.org/markup-compatibility/2006" xmlns:p14="http://schemas.microsoft.com/office/powerpoint/2010/main">
    <mc:Choice Requires="p14">
      <p:transition spd="slow" p14:dur="2000" advTm="5507"/>
    </mc:Choice>
    <mc:Fallback xmlns="">
      <p:transition spd="slow" advTm="5507"/>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76"/>
        <p:cNvGrpSpPr/>
        <p:nvPr/>
      </p:nvGrpSpPr>
      <p:grpSpPr>
        <a:xfrm>
          <a:off x="0" y="0"/>
          <a:ext cx="0" cy="0"/>
          <a:chOff x="0" y="0"/>
          <a:chExt cx="0" cy="0"/>
        </a:xfrm>
      </p:grpSpPr>
      <p:sp>
        <p:nvSpPr>
          <p:cNvPr id="5" name="Title 4">
            <a:extLst>
              <a:ext uri="{FF2B5EF4-FFF2-40B4-BE49-F238E27FC236}">
                <a16:creationId xmlns:a16="http://schemas.microsoft.com/office/drawing/2014/main" id="{58643C72-94CA-E049-8263-401E2F1C93C8}"/>
              </a:ext>
            </a:extLst>
          </p:cNvPr>
          <p:cNvSpPr>
            <a:spLocks noGrp="1"/>
          </p:cNvSpPr>
          <p:nvPr>
            <p:ph type="title"/>
          </p:nvPr>
        </p:nvSpPr>
        <p:spPr/>
        <p:txBody>
          <a:bodyPr/>
          <a:lstStyle/>
          <a:p>
            <a:r>
              <a:rPr lang="en-US" dirty="0"/>
              <a:t>Explanation</a:t>
            </a:r>
          </a:p>
        </p:txBody>
      </p:sp>
      <p:pic>
        <p:nvPicPr>
          <p:cNvPr id="4" name="Picture 3">
            <a:extLst>
              <a:ext uri="{FF2B5EF4-FFF2-40B4-BE49-F238E27FC236}">
                <a16:creationId xmlns:a16="http://schemas.microsoft.com/office/drawing/2014/main" id="{5ACD8E82-6B18-424E-BAED-0097AAD7669D}"/>
              </a:ext>
            </a:extLst>
          </p:cNvPr>
          <p:cNvPicPr>
            <a:picLocks noChangeAspect="1"/>
          </p:cNvPicPr>
          <p:nvPr/>
        </p:nvPicPr>
        <p:blipFill rotWithShape="1">
          <a:blip r:embed="rId3"/>
          <a:srcRect l="33184" r="20424" b="10361"/>
          <a:stretch/>
        </p:blipFill>
        <p:spPr>
          <a:xfrm>
            <a:off x="120411" y="1175310"/>
            <a:ext cx="2810918" cy="3506315"/>
          </a:xfrm>
          <a:prstGeom prst="rect">
            <a:avLst/>
          </a:prstGeom>
        </p:spPr>
      </p:pic>
      <p:pic>
        <p:nvPicPr>
          <p:cNvPr id="6" name="Picture 5">
            <a:extLst>
              <a:ext uri="{FF2B5EF4-FFF2-40B4-BE49-F238E27FC236}">
                <a16:creationId xmlns:a16="http://schemas.microsoft.com/office/drawing/2014/main" id="{E161CF90-1350-6D49-85B5-99C785E6ACCD}"/>
              </a:ext>
            </a:extLst>
          </p:cNvPr>
          <p:cNvPicPr>
            <a:picLocks noChangeAspect="1"/>
          </p:cNvPicPr>
          <p:nvPr/>
        </p:nvPicPr>
        <p:blipFill rotWithShape="1">
          <a:blip r:embed="rId4"/>
          <a:srcRect l="79354" b="18993"/>
          <a:stretch/>
        </p:blipFill>
        <p:spPr>
          <a:xfrm>
            <a:off x="2931329" y="1512930"/>
            <a:ext cx="1342501" cy="3168695"/>
          </a:xfrm>
          <a:prstGeom prst="rect">
            <a:avLst/>
          </a:prstGeom>
        </p:spPr>
      </p:pic>
      <p:pic>
        <p:nvPicPr>
          <p:cNvPr id="7" name="Picture 6">
            <a:extLst>
              <a:ext uri="{FF2B5EF4-FFF2-40B4-BE49-F238E27FC236}">
                <a16:creationId xmlns:a16="http://schemas.microsoft.com/office/drawing/2014/main" id="{DC3E73BC-E7B9-B640-A42B-1DD7B636692F}"/>
              </a:ext>
            </a:extLst>
          </p:cNvPr>
          <p:cNvPicPr>
            <a:picLocks noChangeAspect="1"/>
          </p:cNvPicPr>
          <p:nvPr/>
        </p:nvPicPr>
        <p:blipFill rotWithShape="1">
          <a:blip r:embed="rId4"/>
          <a:srcRect t="9871" r="79354" b="81497"/>
          <a:stretch/>
        </p:blipFill>
        <p:spPr>
          <a:xfrm>
            <a:off x="2931329" y="1175310"/>
            <a:ext cx="1342501" cy="337620"/>
          </a:xfrm>
          <a:prstGeom prst="rect">
            <a:avLst/>
          </a:prstGeom>
        </p:spPr>
      </p:pic>
      <p:cxnSp>
        <p:nvCxnSpPr>
          <p:cNvPr id="8" name="Straight Arrow Connector 7">
            <a:extLst>
              <a:ext uri="{FF2B5EF4-FFF2-40B4-BE49-F238E27FC236}">
                <a16:creationId xmlns:a16="http://schemas.microsoft.com/office/drawing/2014/main" id="{A17EBB19-8CB1-264C-9E97-1804EE56F062}"/>
              </a:ext>
            </a:extLst>
          </p:cNvPr>
          <p:cNvCxnSpPr>
            <a:cxnSpLocks/>
          </p:cNvCxnSpPr>
          <p:nvPr/>
        </p:nvCxnSpPr>
        <p:spPr>
          <a:xfrm>
            <a:off x="3496050" y="2373865"/>
            <a:ext cx="0" cy="554602"/>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EAE8757-2733-4144-B33A-36EC2BEF3A30}"/>
              </a:ext>
            </a:extLst>
          </p:cNvPr>
          <p:cNvSpPr txBox="1"/>
          <p:nvPr/>
        </p:nvSpPr>
        <p:spPr>
          <a:xfrm>
            <a:off x="3067817" y="2890393"/>
            <a:ext cx="1069524" cy="738664"/>
          </a:xfrm>
          <a:prstGeom prst="rect">
            <a:avLst/>
          </a:prstGeom>
          <a:noFill/>
        </p:spPr>
        <p:txBody>
          <a:bodyPr wrap="none" rtlCol="0">
            <a:spAutoFit/>
          </a:bodyPr>
          <a:lstStyle/>
          <a:p>
            <a:r>
              <a:rPr lang="en-US" dirty="0">
                <a:solidFill>
                  <a:schemeClr val="tx2">
                    <a:lumMod val="75000"/>
                  </a:schemeClr>
                </a:solidFill>
              </a:rPr>
              <a:t>Flowmeter </a:t>
            </a:r>
          </a:p>
          <a:p>
            <a:r>
              <a:rPr lang="en-US" dirty="0">
                <a:solidFill>
                  <a:schemeClr val="tx2">
                    <a:lumMod val="75000"/>
                  </a:schemeClr>
                </a:solidFill>
              </a:rPr>
              <a:t>connected </a:t>
            </a:r>
          </a:p>
          <a:p>
            <a:r>
              <a:rPr lang="en-US" dirty="0">
                <a:solidFill>
                  <a:schemeClr val="tx2">
                    <a:lumMod val="75000"/>
                  </a:schemeClr>
                </a:solidFill>
              </a:rPr>
              <a:t>to this pipe</a:t>
            </a:r>
          </a:p>
        </p:txBody>
      </p:sp>
      <p:sp>
        <p:nvSpPr>
          <p:cNvPr id="2" name="TextBox 1">
            <a:extLst>
              <a:ext uri="{FF2B5EF4-FFF2-40B4-BE49-F238E27FC236}">
                <a16:creationId xmlns:a16="http://schemas.microsoft.com/office/drawing/2014/main" id="{A9ED59EA-873F-1B4F-ACD7-428952A880C5}"/>
              </a:ext>
            </a:extLst>
          </p:cNvPr>
          <p:cNvSpPr txBox="1"/>
          <p:nvPr/>
        </p:nvSpPr>
        <p:spPr>
          <a:xfrm>
            <a:off x="4431324" y="1050426"/>
            <a:ext cx="4820550" cy="1323439"/>
          </a:xfrm>
          <a:prstGeom prst="rect">
            <a:avLst/>
          </a:prstGeom>
          <a:noFill/>
        </p:spPr>
        <p:txBody>
          <a:bodyPr wrap="none" rtlCol="0">
            <a:spAutoFit/>
          </a:bodyPr>
          <a:lstStyle/>
          <a:p>
            <a:pPr marL="285750" indent="-285750">
              <a:buClr>
                <a:srgbClr val="FFFF00"/>
              </a:buClr>
              <a:buFont typeface="Arial" panose="020B0604020202020204" pitchFamily="34" charset="0"/>
              <a:buChar char="•"/>
            </a:pPr>
            <a:r>
              <a:rPr lang="en-US" sz="2000" dirty="0">
                <a:solidFill>
                  <a:schemeClr val="tx1"/>
                </a:solidFill>
              </a:rPr>
              <a:t>To find the water that is overflowed</a:t>
            </a:r>
          </a:p>
          <a:p>
            <a:pPr>
              <a:buClr>
                <a:srgbClr val="FFFF00"/>
              </a:buClr>
            </a:pPr>
            <a:r>
              <a:rPr lang="en-US" sz="2000" dirty="0">
                <a:solidFill>
                  <a:schemeClr val="tx1"/>
                </a:solidFill>
              </a:rPr>
              <a:t>    from the tank we are going to connect</a:t>
            </a:r>
          </a:p>
          <a:p>
            <a:pPr>
              <a:buClr>
                <a:srgbClr val="FFFF00"/>
              </a:buClr>
            </a:pPr>
            <a:r>
              <a:rPr lang="en-US" sz="2000" dirty="0">
                <a:solidFill>
                  <a:schemeClr val="tx1"/>
                </a:solidFill>
              </a:rPr>
              <a:t>    another flowmeter to the overflow</a:t>
            </a:r>
          </a:p>
          <a:p>
            <a:pPr>
              <a:buClr>
                <a:srgbClr val="FFFF00"/>
              </a:buClr>
            </a:pPr>
            <a:r>
              <a:rPr lang="en-US" sz="2000" dirty="0">
                <a:solidFill>
                  <a:schemeClr val="tx1"/>
                </a:solidFill>
              </a:rPr>
              <a:t>    pipe.</a:t>
            </a:r>
          </a:p>
        </p:txBody>
      </p:sp>
      <p:sp>
        <p:nvSpPr>
          <p:cNvPr id="3" name="TextBox 2">
            <a:extLst>
              <a:ext uri="{FF2B5EF4-FFF2-40B4-BE49-F238E27FC236}">
                <a16:creationId xmlns:a16="http://schemas.microsoft.com/office/drawing/2014/main" id="{9200DEF3-E1E6-4A47-9B93-F7B3F76B7AAC}"/>
              </a:ext>
            </a:extLst>
          </p:cNvPr>
          <p:cNvSpPr txBox="1"/>
          <p:nvPr/>
        </p:nvSpPr>
        <p:spPr>
          <a:xfrm>
            <a:off x="4572000" y="2571750"/>
            <a:ext cx="3999813" cy="1015663"/>
          </a:xfrm>
          <a:prstGeom prst="rect">
            <a:avLst/>
          </a:prstGeom>
          <a:noFill/>
        </p:spPr>
        <p:txBody>
          <a:bodyPr wrap="none" rtlCol="0">
            <a:spAutoFit/>
          </a:bodyPr>
          <a:lstStyle/>
          <a:p>
            <a:pPr marL="285750" indent="-285750">
              <a:buClr>
                <a:srgbClr val="FFFF00"/>
              </a:buClr>
              <a:buFont typeface="Arial" panose="020B0604020202020204" pitchFamily="34" charset="0"/>
              <a:buChar char="•"/>
            </a:pPr>
            <a:r>
              <a:rPr lang="en-US" sz="2000" dirty="0">
                <a:solidFill>
                  <a:schemeClr val="tx1"/>
                </a:solidFill>
              </a:rPr>
              <a:t>The amount of water flowed in</a:t>
            </a:r>
          </a:p>
          <a:p>
            <a:pPr>
              <a:buClr>
                <a:srgbClr val="FFFF00"/>
              </a:buClr>
            </a:pPr>
            <a:r>
              <a:rPr lang="en-US" sz="2000" dirty="0">
                <a:solidFill>
                  <a:schemeClr val="tx1"/>
                </a:solidFill>
              </a:rPr>
              <a:t>    overflow pipe is updated in the</a:t>
            </a:r>
          </a:p>
          <a:p>
            <a:pPr>
              <a:buClr>
                <a:srgbClr val="FFFF00"/>
              </a:buClr>
            </a:pPr>
            <a:r>
              <a:rPr lang="en-US" sz="2000" dirty="0">
                <a:solidFill>
                  <a:schemeClr val="tx1"/>
                </a:solidFill>
              </a:rPr>
              <a:t>    </a:t>
            </a:r>
            <a:r>
              <a:rPr lang="en-US" sz="2000" dirty="0" err="1">
                <a:solidFill>
                  <a:schemeClr val="tx1"/>
                </a:solidFill>
              </a:rPr>
              <a:t>ThingSpeak</a:t>
            </a:r>
            <a:r>
              <a:rPr lang="en-US" sz="2000" dirty="0">
                <a:solidFill>
                  <a:schemeClr val="tx1"/>
                </a:solidFill>
              </a:rPr>
              <a:t> server.</a:t>
            </a:r>
          </a:p>
        </p:txBody>
      </p:sp>
      <p:sp>
        <p:nvSpPr>
          <p:cNvPr id="10" name="TextBox 9">
            <a:extLst>
              <a:ext uri="{FF2B5EF4-FFF2-40B4-BE49-F238E27FC236}">
                <a16:creationId xmlns:a16="http://schemas.microsoft.com/office/drawing/2014/main" id="{66BB55D1-E767-4E4D-A00A-B25120C34B6D}"/>
              </a:ext>
            </a:extLst>
          </p:cNvPr>
          <p:cNvSpPr txBox="1"/>
          <p:nvPr/>
        </p:nvSpPr>
        <p:spPr>
          <a:xfrm>
            <a:off x="4572000" y="3785298"/>
            <a:ext cx="4650632" cy="707886"/>
          </a:xfrm>
          <a:prstGeom prst="rect">
            <a:avLst/>
          </a:prstGeom>
          <a:noFill/>
        </p:spPr>
        <p:txBody>
          <a:bodyPr wrap="none" rtlCol="0">
            <a:spAutoFit/>
          </a:bodyPr>
          <a:lstStyle/>
          <a:p>
            <a:pPr marL="285750" indent="-285750">
              <a:buClr>
                <a:srgbClr val="FFFF00"/>
              </a:buClr>
              <a:buFont typeface="Arial" panose="020B0604020202020204" pitchFamily="34" charset="0"/>
              <a:buChar char="•"/>
            </a:pPr>
            <a:r>
              <a:rPr lang="en-US" sz="2000" dirty="0">
                <a:solidFill>
                  <a:schemeClr val="tx1"/>
                </a:solidFill>
              </a:rPr>
              <a:t>Thus the amount of water wasted</a:t>
            </a:r>
          </a:p>
          <a:p>
            <a:pPr>
              <a:buClr>
                <a:srgbClr val="FFFF00"/>
              </a:buClr>
            </a:pPr>
            <a:r>
              <a:rPr lang="en-US" sz="2000" dirty="0">
                <a:solidFill>
                  <a:schemeClr val="tx1"/>
                </a:solidFill>
              </a:rPr>
              <a:t>    due to overflow of tank is measured.</a:t>
            </a:r>
          </a:p>
        </p:txBody>
      </p:sp>
    </p:spTree>
    <p:extLst>
      <p:ext uri="{BB962C8B-B14F-4D97-AF65-F5344CB8AC3E}">
        <p14:creationId xmlns:p14="http://schemas.microsoft.com/office/powerpoint/2010/main" val="840050124"/>
      </p:ext>
    </p:extLst>
  </p:cSld>
  <p:clrMapOvr>
    <a:masterClrMapping/>
  </p:clrMapOvr>
  <mc:AlternateContent xmlns:mc="http://schemas.openxmlformats.org/markup-compatibility/2006" xmlns:p14="http://schemas.microsoft.com/office/powerpoint/2010/main">
    <mc:Choice Requires="p14">
      <p:transition spd="slow" p14:dur="2000" advTm="64545"/>
    </mc:Choice>
    <mc:Fallback xmlns="">
      <p:transition spd="slow" advTm="6454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76"/>
        <p:cNvGrpSpPr/>
        <p:nvPr/>
      </p:nvGrpSpPr>
      <p:grpSpPr>
        <a:xfrm>
          <a:off x="0" y="0"/>
          <a:ext cx="0" cy="0"/>
          <a:chOff x="0" y="0"/>
          <a:chExt cx="0" cy="0"/>
        </a:xfrm>
      </p:grpSpPr>
      <p:sp>
        <p:nvSpPr>
          <p:cNvPr id="5" name="Title 4">
            <a:extLst>
              <a:ext uri="{FF2B5EF4-FFF2-40B4-BE49-F238E27FC236}">
                <a16:creationId xmlns:a16="http://schemas.microsoft.com/office/drawing/2014/main" id="{58643C72-94CA-E049-8263-401E2F1C93C8}"/>
              </a:ext>
            </a:extLst>
          </p:cNvPr>
          <p:cNvSpPr>
            <a:spLocks noGrp="1"/>
          </p:cNvSpPr>
          <p:nvPr>
            <p:ph type="title"/>
          </p:nvPr>
        </p:nvSpPr>
        <p:spPr/>
        <p:txBody>
          <a:bodyPr/>
          <a:lstStyle/>
          <a:p>
            <a:r>
              <a:rPr lang="en-US" dirty="0"/>
              <a:t>FORMULA FOR MEASURING THE FLOW RATE</a:t>
            </a:r>
          </a:p>
        </p:txBody>
      </p:sp>
      <p:sp>
        <p:nvSpPr>
          <p:cNvPr id="2" name="TextBox 1">
            <a:extLst>
              <a:ext uri="{FF2B5EF4-FFF2-40B4-BE49-F238E27FC236}">
                <a16:creationId xmlns:a16="http://schemas.microsoft.com/office/drawing/2014/main" id="{E3E0F6AA-D9ED-AD41-B355-B3B8231A7381}"/>
              </a:ext>
            </a:extLst>
          </p:cNvPr>
          <p:cNvSpPr txBox="1"/>
          <p:nvPr/>
        </p:nvSpPr>
        <p:spPr>
          <a:xfrm>
            <a:off x="720000" y="1608992"/>
            <a:ext cx="7951216" cy="523220"/>
          </a:xfrm>
          <a:prstGeom prst="rect">
            <a:avLst/>
          </a:prstGeom>
          <a:noFill/>
        </p:spPr>
        <p:txBody>
          <a:bodyPr wrap="none" rtlCol="0">
            <a:spAutoFit/>
          </a:bodyPr>
          <a:lstStyle/>
          <a:p>
            <a:pPr algn="ctr"/>
            <a:r>
              <a:rPr lang="en-US" sz="2800" dirty="0">
                <a:solidFill>
                  <a:schemeClr val="tx1"/>
                </a:solidFill>
              </a:rPr>
              <a:t>FLOW RATE  = FREQUENCY OF PULSES / 7.5</a:t>
            </a:r>
          </a:p>
        </p:txBody>
      </p:sp>
      <p:sp>
        <p:nvSpPr>
          <p:cNvPr id="3" name="TextBox 2">
            <a:extLst>
              <a:ext uri="{FF2B5EF4-FFF2-40B4-BE49-F238E27FC236}">
                <a16:creationId xmlns:a16="http://schemas.microsoft.com/office/drawing/2014/main" id="{ACC48EFE-6ED9-324D-9A74-17019674F89D}"/>
              </a:ext>
            </a:extLst>
          </p:cNvPr>
          <p:cNvSpPr txBox="1"/>
          <p:nvPr/>
        </p:nvSpPr>
        <p:spPr>
          <a:xfrm>
            <a:off x="1336803" y="2523316"/>
            <a:ext cx="7087197" cy="400110"/>
          </a:xfrm>
          <a:prstGeom prst="rect">
            <a:avLst/>
          </a:prstGeom>
          <a:noFill/>
        </p:spPr>
        <p:txBody>
          <a:bodyPr wrap="none" rtlCol="0">
            <a:spAutoFit/>
          </a:bodyPr>
          <a:lstStyle/>
          <a:p>
            <a:pPr algn="ctr"/>
            <a:r>
              <a:rPr lang="en-US" sz="2000" dirty="0">
                <a:solidFill>
                  <a:schemeClr val="tx1"/>
                </a:solidFill>
              </a:rPr>
              <a:t>Flow rate  </a:t>
            </a:r>
            <a:r>
              <a:rPr lang="en-US" sz="2000" dirty="0">
                <a:solidFill>
                  <a:schemeClr val="tx1"/>
                </a:solidFill>
                <a:sym typeface="Wingdings" pitchFamily="2" charset="2"/>
              </a:rPr>
              <a:t> Speed of water flowing in the pipe (in litre/min)</a:t>
            </a:r>
          </a:p>
        </p:txBody>
      </p:sp>
      <p:sp>
        <p:nvSpPr>
          <p:cNvPr id="7" name="TextBox 6">
            <a:extLst>
              <a:ext uri="{FF2B5EF4-FFF2-40B4-BE49-F238E27FC236}">
                <a16:creationId xmlns:a16="http://schemas.microsoft.com/office/drawing/2014/main" id="{168A8BA1-5BBC-AC42-83CD-67C89147ACAF}"/>
              </a:ext>
            </a:extLst>
          </p:cNvPr>
          <p:cNvSpPr txBox="1"/>
          <p:nvPr/>
        </p:nvSpPr>
        <p:spPr>
          <a:xfrm>
            <a:off x="719999" y="3226776"/>
            <a:ext cx="3646437" cy="369332"/>
          </a:xfrm>
          <a:prstGeom prst="rect">
            <a:avLst/>
          </a:prstGeom>
          <a:noFill/>
        </p:spPr>
        <p:txBody>
          <a:bodyPr wrap="square" rtlCol="0">
            <a:spAutoFit/>
          </a:bodyPr>
          <a:lstStyle/>
          <a:p>
            <a:r>
              <a:rPr lang="en-US" sz="1800" dirty="0">
                <a:solidFill>
                  <a:schemeClr val="bg2">
                    <a:lumMod val="60000"/>
                    <a:lumOff val="40000"/>
                  </a:schemeClr>
                </a:solidFill>
              </a:rPr>
              <a:t>AMOUNT OF WATER (in Litre):</a:t>
            </a:r>
          </a:p>
        </p:txBody>
      </p:sp>
      <p:sp>
        <p:nvSpPr>
          <p:cNvPr id="8" name="TextBox 7">
            <a:extLst>
              <a:ext uri="{FF2B5EF4-FFF2-40B4-BE49-F238E27FC236}">
                <a16:creationId xmlns:a16="http://schemas.microsoft.com/office/drawing/2014/main" id="{2BADBC89-5F52-AC43-BE2C-EC8F4C30E5C3}"/>
              </a:ext>
            </a:extLst>
          </p:cNvPr>
          <p:cNvSpPr txBox="1"/>
          <p:nvPr/>
        </p:nvSpPr>
        <p:spPr>
          <a:xfrm>
            <a:off x="1127051" y="3899458"/>
            <a:ext cx="7685228" cy="584775"/>
          </a:xfrm>
          <a:prstGeom prst="rect">
            <a:avLst/>
          </a:prstGeom>
          <a:noFill/>
        </p:spPr>
        <p:txBody>
          <a:bodyPr wrap="square" rtlCol="0">
            <a:spAutoFit/>
          </a:bodyPr>
          <a:lstStyle/>
          <a:p>
            <a:r>
              <a:rPr lang="en-US" sz="1600" dirty="0">
                <a:solidFill>
                  <a:schemeClr val="tx1"/>
                </a:solidFill>
              </a:rPr>
              <a:t>The Flow rate/60 (litres/seconds) is multiplied with the time (in seconds) in order to get the amount of the water flowed through the pipe in litres.</a:t>
            </a:r>
          </a:p>
        </p:txBody>
      </p:sp>
    </p:spTree>
    <p:extLst>
      <p:ext uri="{BB962C8B-B14F-4D97-AF65-F5344CB8AC3E}">
        <p14:creationId xmlns:p14="http://schemas.microsoft.com/office/powerpoint/2010/main" val="2226525219"/>
      </p:ext>
    </p:extLst>
  </p:cSld>
  <p:clrMapOvr>
    <a:masterClrMapping/>
  </p:clrMapOvr>
  <mc:AlternateContent xmlns:mc="http://schemas.openxmlformats.org/markup-compatibility/2006" xmlns:p14="http://schemas.microsoft.com/office/powerpoint/2010/main">
    <mc:Choice Requires="p14">
      <p:transition spd="slow" p14:dur="2000" advTm="64971"/>
    </mc:Choice>
    <mc:Fallback xmlns="">
      <p:transition spd="slow" advTm="6497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B6D9-6EA5-2D45-A91D-C6A17A2267AD}"/>
              </a:ext>
            </a:extLst>
          </p:cNvPr>
          <p:cNvSpPr>
            <a:spLocks noGrp="1"/>
          </p:cNvSpPr>
          <p:nvPr>
            <p:ph type="title"/>
          </p:nvPr>
        </p:nvSpPr>
        <p:spPr/>
        <p:txBody>
          <a:bodyPr/>
          <a:lstStyle/>
          <a:p>
            <a:r>
              <a:rPr lang="en-US" dirty="0"/>
              <a:t>Explanation-Measuring waste water</a:t>
            </a:r>
          </a:p>
        </p:txBody>
      </p:sp>
      <p:sp>
        <p:nvSpPr>
          <p:cNvPr id="5" name="TextBox 4">
            <a:extLst>
              <a:ext uri="{FF2B5EF4-FFF2-40B4-BE49-F238E27FC236}">
                <a16:creationId xmlns:a16="http://schemas.microsoft.com/office/drawing/2014/main" id="{018B4F06-8F16-5540-9EE7-D50E36F7ECD2}"/>
              </a:ext>
            </a:extLst>
          </p:cNvPr>
          <p:cNvSpPr txBox="1"/>
          <p:nvPr/>
        </p:nvSpPr>
        <p:spPr>
          <a:xfrm>
            <a:off x="861647" y="1714499"/>
            <a:ext cx="7941598" cy="2246769"/>
          </a:xfrm>
          <a:prstGeom prst="rect">
            <a:avLst/>
          </a:prstGeom>
          <a:noFill/>
        </p:spPr>
        <p:txBody>
          <a:bodyPr wrap="none" rtlCol="0">
            <a:spAutoFit/>
          </a:bodyPr>
          <a:lstStyle/>
          <a:p>
            <a:pPr marL="285750" indent="-285750">
              <a:buClr>
                <a:srgbClr val="FFFF00"/>
              </a:buClr>
              <a:buFont typeface="Arial" panose="020B0604020202020204" pitchFamily="34" charset="0"/>
              <a:buChar char="•"/>
            </a:pPr>
            <a:r>
              <a:rPr lang="en-US" sz="2000" dirty="0">
                <a:solidFill>
                  <a:schemeClr val="tx1"/>
                </a:solidFill>
              </a:rPr>
              <a:t>So at the end of the day we have the information of the total</a:t>
            </a:r>
          </a:p>
          <a:p>
            <a:pPr>
              <a:buClr>
                <a:srgbClr val="FFFF00"/>
              </a:buClr>
            </a:pPr>
            <a:r>
              <a:rPr lang="en-US" sz="2000" dirty="0">
                <a:solidFill>
                  <a:schemeClr val="tx1"/>
                </a:solidFill>
              </a:rPr>
              <a:t>    water usage by the user. With the help of this information we are</a:t>
            </a:r>
          </a:p>
          <a:p>
            <a:pPr>
              <a:buClr>
                <a:srgbClr val="FFFF00"/>
              </a:buClr>
            </a:pPr>
            <a:r>
              <a:rPr lang="en-US" sz="2000" dirty="0">
                <a:solidFill>
                  <a:schemeClr val="tx1"/>
                </a:solidFill>
              </a:rPr>
              <a:t>    going to measure the amount of waste water by comparing the </a:t>
            </a:r>
          </a:p>
          <a:p>
            <a:pPr>
              <a:buClr>
                <a:srgbClr val="FFFF00"/>
              </a:buClr>
            </a:pPr>
            <a:r>
              <a:rPr lang="en-US" sz="2000" dirty="0">
                <a:solidFill>
                  <a:schemeClr val="tx1"/>
                </a:solidFill>
              </a:rPr>
              <a:t>    total water usage(obtained from our system) with the Average </a:t>
            </a:r>
          </a:p>
          <a:p>
            <a:pPr>
              <a:buClr>
                <a:srgbClr val="FFFF00"/>
              </a:buClr>
            </a:pPr>
            <a:r>
              <a:rPr lang="en-US" sz="2000" dirty="0">
                <a:solidFill>
                  <a:schemeClr val="tx1"/>
                </a:solidFill>
              </a:rPr>
              <a:t>    water usage of per person which is 135 litres per capita per day </a:t>
            </a:r>
          </a:p>
          <a:p>
            <a:pPr>
              <a:buClr>
                <a:srgbClr val="FFFF00"/>
              </a:buClr>
            </a:pPr>
            <a:r>
              <a:rPr lang="en-US" sz="2000" dirty="0">
                <a:solidFill>
                  <a:schemeClr val="tx1"/>
                </a:solidFill>
              </a:rPr>
              <a:t>    (Obtained from the Ministry of Housing and Urban Affairs website).</a:t>
            </a:r>
          </a:p>
          <a:p>
            <a:pPr>
              <a:buClr>
                <a:srgbClr val="FFFF00"/>
              </a:buClr>
            </a:pPr>
            <a:r>
              <a:rPr lang="en-US" sz="2000" dirty="0">
                <a:solidFill>
                  <a:schemeClr val="tx1"/>
                </a:solidFill>
              </a:rPr>
              <a:t>    </a:t>
            </a:r>
          </a:p>
        </p:txBody>
      </p:sp>
    </p:spTree>
    <p:extLst>
      <p:ext uri="{BB962C8B-B14F-4D97-AF65-F5344CB8AC3E}">
        <p14:creationId xmlns:p14="http://schemas.microsoft.com/office/powerpoint/2010/main" val="3586588736"/>
      </p:ext>
    </p:extLst>
  </p:cSld>
  <p:clrMapOvr>
    <a:masterClrMapping/>
  </p:clrMapOvr>
  <mc:AlternateContent xmlns:mc="http://schemas.openxmlformats.org/markup-compatibility/2006" xmlns:p14="http://schemas.microsoft.com/office/powerpoint/2010/main">
    <mc:Choice Requires="p14">
      <p:transition spd="slow" p14:dur="2000" advTm="76764"/>
    </mc:Choice>
    <mc:Fallback xmlns="">
      <p:transition spd="slow" advTm="7676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FFB5-6F4A-43AC-9102-BBE4B7D6D502}"/>
              </a:ext>
            </a:extLst>
          </p:cNvPr>
          <p:cNvSpPr>
            <a:spLocks noGrp="1"/>
          </p:cNvSpPr>
          <p:nvPr>
            <p:ph type="title"/>
          </p:nvPr>
        </p:nvSpPr>
        <p:spPr/>
        <p:txBody>
          <a:bodyPr/>
          <a:lstStyle/>
          <a:p>
            <a:r>
              <a:rPr lang="en-US" dirty="0"/>
              <a:t>BLOCK DIAGRAM (SENSORS-TO-BOARD)</a:t>
            </a:r>
            <a:endParaRPr lang="en-IN" dirty="0"/>
          </a:p>
        </p:txBody>
      </p:sp>
      <p:pic>
        <p:nvPicPr>
          <p:cNvPr id="12" name="Picture 11">
            <a:extLst>
              <a:ext uri="{FF2B5EF4-FFF2-40B4-BE49-F238E27FC236}">
                <a16:creationId xmlns:a16="http://schemas.microsoft.com/office/drawing/2014/main" id="{BB092745-8796-4C47-AE82-5E9CEC87E7B5}"/>
              </a:ext>
            </a:extLst>
          </p:cNvPr>
          <p:cNvPicPr>
            <a:picLocks noChangeAspect="1"/>
          </p:cNvPicPr>
          <p:nvPr/>
        </p:nvPicPr>
        <p:blipFill>
          <a:blip r:embed="rId2"/>
          <a:stretch>
            <a:fillRect/>
          </a:stretch>
        </p:blipFill>
        <p:spPr>
          <a:xfrm>
            <a:off x="2644140" y="3527667"/>
            <a:ext cx="1066892" cy="640135"/>
          </a:xfrm>
          <a:prstGeom prst="rect">
            <a:avLst/>
          </a:prstGeom>
        </p:spPr>
      </p:pic>
      <p:pic>
        <p:nvPicPr>
          <p:cNvPr id="13" name="Picture 12">
            <a:extLst>
              <a:ext uri="{FF2B5EF4-FFF2-40B4-BE49-F238E27FC236}">
                <a16:creationId xmlns:a16="http://schemas.microsoft.com/office/drawing/2014/main" id="{7A28491A-5844-4608-97EB-8DFAA49CB766}"/>
              </a:ext>
            </a:extLst>
          </p:cNvPr>
          <p:cNvPicPr>
            <a:picLocks noChangeAspect="1"/>
          </p:cNvPicPr>
          <p:nvPr/>
        </p:nvPicPr>
        <p:blipFill>
          <a:blip r:embed="rId3"/>
          <a:stretch>
            <a:fillRect/>
          </a:stretch>
        </p:blipFill>
        <p:spPr>
          <a:xfrm>
            <a:off x="2339340" y="3742565"/>
            <a:ext cx="420660" cy="158510"/>
          </a:xfrm>
          <a:prstGeom prst="rect">
            <a:avLst/>
          </a:prstGeom>
        </p:spPr>
      </p:pic>
      <p:pic>
        <p:nvPicPr>
          <p:cNvPr id="16" name="Picture 15">
            <a:extLst>
              <a:ext uri="{FF2B5EF4-FFF2-40B4-BE49-F238E27FC236}">
                <a16:creationId xmlns:a16="http://schemas.microsoft.com/office/drawing/2014/main" id="{6EB148FB-7AD2-45BA-80E8-3164CF17908A}"/>
              </a:ext>
            </a:extLst>
          </p:cNvPr>
          <p:cNvPicPr>
            <a:picLocks noChangeAspect="1"/>
          </p:cNvPicPr>
          <p:nvPr/>
        </p:nvPicPr>
        <p:blipFill>
          <a:blip r:embed="rId3"/>
          <a:stretch>
            <a:fillRect/>
          </a:stretch>
        </p:blipFill>
        <p:spPr>
          <a:xfrm>
            <a:off x="3711032" y="3742565"/>
            <a:ext cx="420660" cy="158510"/>
          </a:xfrm>
          <a:prstGeom prst="rect">
            <a:avLst/>
          </a:prstGeom>
        </p:spPr>
      </p:pic>
      <p:pic>
        <p:nvPicPr>
          <p:cNvPr id="18" name="Picture 17">
            <a:extLst>
              <a:ext uri="{FF2B5EF4-FFF2-40B4-BE49-F238E27FC236}">
                <a16:creationId xmlns:a16="http://schemas.microsoft.com/office/drawing/2014/main" id="{D168B226-7F62-4ED0-B7B7-9350A1E20458}"/>
              </a:ext>
            </a:extLst>
          </p:cNvPr>
          <p:cNvPicPr>
            <a:picLocks noChangeAspect="1"/>
          </p:cNvPicPr>
          <p:nvPr/>
        </p:nvPicPr>
        <p:blipFill>
          <a:blip r:embed="rId4"/>
          <a:stretch>
            <a:fillRect/>
          </a:stretch>
        </p:blipFill>
        <p:spPr>
          <a:xfrm>
            <a:off x="4015832" y="3527666"/>
            <a:ext cx="737680" cy="640135"/>
          </a:xfrm>
          <a:prstGeom prst="rect">
            <a:avLst/>
          </a:prstGeom>
        </p:spPr>
      </p:pic>
      <p:pic>
        <p:nvPicPr>
          <p:cNvPr id="21" name="Picture 20">
            <a:extLst>
              <a:ext uri="{FF2B5EF4-FFF2-40B4-BE49-F238E27FC236}">
                <a16:creationId xmlns:a16="http://schemas.microsoft.com/office/drawing/2014/main" id="{173A282D-34B0-49B9-A006-D944F726F833}"/>
              </a:ext>
            </a:extLst>
          </p:cNvPr>
          <p:cNvPicPr>
            <a:picLocks noChangeAspect="1"/>
          </p:cNvPicPr>
          <p:nvPr/>
        </p:nvPicPr>
        <p:blipFill>
          <a:blip r:embed="rId5"/>
          <a:stretch>
            <a:fillRect/>
          </a:stretch>
        </p:blipFill>
        <p:spPr>
          <a:xfrm>
            <a:off x="4861697" y="3559177"/>
            <a:ext cx="207282" cy="634039"/>
          </a:xfrm>
          <a:prstGeom prst="rect">
            <a:avLst/>
          </a:prstGeom>
        </p:spPr>
      </p:pic>
      <p:pic>
        <p:nvPicPr>
          <p:cNvPr id="23" name="Picture 22">
            <a:extLst>
              <a:ext uri="{FF2B5EF4-FFF2-40B4-BE49-F238E27FC236}">
                <a16:creationId xmlns:a16="http://schemas.microsoft.com/office/drawing/2014/main" id="{79EB736B-2BBB-41AB-A1C4-F27035FD16F7}"/>
              </a:ext>
            </a:extLst>
          </p:cNvPr>
          <p:cNvPicPr>
            <a:picLocks noChangeAspect="1"/>
          </p:cNvPicPr>
          <p:nvPr/>
        </p:nvPicPr>
        <p:blipFill>
          <a:blip r:embed="rId5"/>
          <a:stretch>
            <a:fillRect/>
          </a:stretch>
        </p:blipFill>
        <p:spPr>
          <a:xfrm>
            <a:off x="4977164" y="1584323"/>
            <a:ext cx="331036" cy="1012581"/>
          </a:xfrm>
          <a:prstGeom prst="rect">
            <a:avLst/>
          </a:prstGeom>
        </p:spPr>
      </p:pic>
      <p:pic>
        <p:nvPicPr>
          <p:cNvPr id="24" name="Picture 23">
            <a:extLst>
              <a:ext uri="{FF2B5EF4-FFF2-40B4-BE49-F238E27FC236}">
                <a16:creationId xmlns:a16="http://schemas.microsoft.com/office/drawing/2014/main" id="{D29F9E86-AEDB-49CE-A6B4-313FD51E302C}"/>
              </a:ext>
            </a:extLst>
          </p:cNvPr>
          <p:cNvPicPr>
            <a:picLocks noChangeAspect="1"/>
          </p:cNvPicPr>
          <p:nvPr/>
        </p:nvPicPr>
        <p:blipFill>
          <a:blip r:embed="rId6"/>
          <a:stretch>
            <a:fillRect/>
          </a:stretch>
        </p:blipFill>
        <p:spPr>
          <a:xfrm>
            <a:off x="5069161" y="3395063"/>
            <a:ext cx="335309" cy="1012024"/>
          </a:xfrm>
          <a:prstGeom prst="rect">
            <a:avLst/>
          </a:prstGeom>
        </p:spPr>
      </p:pic>
      <p:pic>
        <p:nvPicPr>
          <p:cNvPr id="27" name="Picture 26">
            <a:extLst>
              <a:ext uri="{FF2B5EF4-FFF2-40B4-BE49-F238E27FC236}">
                <a16:creationId xmlns:a16="http://schemas.microsoft.com/office/drawing/2014/main" id="{FBF3A2CC-CAD2-45EA-848E-74773C00DFF0}"/>
              </a:ext>
            </a:extLst>
          </p:cNvPr>
          <p:cNvPicPr>
            <a:picLocks noChangeAspect="1"/>
          </p:cNvPicPr>
          <p:nvPr/>
        </p:nvPicPr>
        <p:blipFill>
          <a:blip r:embed="rId7"/>
          <a:stretch>
            <a:fillRect/>
          </a:stretch>
        </p:blipFill>
        <p:spPr>
          <a:xfrm>
            <a:off x="5489821" y="3522597"/>
            <a:ext cx="780356" cy="707197"/>
          </a:xfrm>
          <a:prstGeom prst="rect">
            <a:avLst/>
          </a:prstGeom>
        </p:spPr>
      </p:pic>
      <p:pic>
        <p:nvPicPr>
          <p:cNvPr id="28" name="Picture 27">
            <a:extLst>
              <a:ext uri="{FF2B5EF4-FFF2-40B4-BE49-F238E27FC236}">
                <a16:creationId xmlns:a16="http://schemas.microsoft.com/office/drawing/2014/main" id="{4D7740D9-113D-4655-AD8C-383D1413B319}"/>
              </a:ext>
            </a:extLst>
          </p:cNvPr>
          <p:cNvPicPr>
            <a:picLocks noChangeAspect="1"/>
          </p:cNvPicPr>
          <p:nvPr/>
        </p:nvPicPr>
        <p:blipFill>
          <a:blip r:embed="rId3"/>
          <a:stretch>
            <a:fillRect/>
          </a:stretch>
        </p:blipFill>
        <p:spPr>
          <a:xfrm>
            <a:off x="6270177" y="2042912"/>
            <a:ext cx="420660" cy="158510"/>
          </a:xfrm>
          <a:prstGeom prst="rect">
            <a:avLst/>
          </a:prstGeom>
        </p:spPr>
      </p:pic>
      <p:pic>
        <p:nvPicPr>
          <p:cNvPr id="51" name="Picture 50">
            <a:extLst>
              <a:ext uri="{FF2B5EF4-FFF2-40B4-BE49-F238E27FC236}">
                <a16:creationId xmlns:a16="http://schemas.microsoft.com/office/drawing/2014/main" id="{1D1D98FB-0AE7-4402-B1A9-F7CDB955AAC6}"/>
              </a:ext>
            </a:extLst>
          </p:cNvPr>
          <p:cNvPicPr>
            <a:picLocks noChangeAspect="1"/>
          </p:cNvPicPr>
          <p:nvPr/>
        </p:nvPicPr>
        <p:blipFill>
          <a:blip r:embed="rId8"/>
          <a:stretch>
            <a:fillRect/>
          </a:stretch>
        </p:blipFill>
        <p:spPr>
          <a:xfrm>
            <a:off x="6690837" y="3113275"/>
            <a:ext cx="933025" cy="295838"/>
          </a:xfrm>
          <a:prstGeom prst="rect">
            <a:avLst/>
          </a:prstGeom>
        </p:spPr>
      </p:pic>
      <p:sp>
        <p:nvSpPr>
          <p:cNvPr id="3" name="Text Placeholder 2">
            <a:extLst>
              <a:ext uri="{FF2B5EF4-FFF2-40B4-BE49-F238E27FC236}">
                <a16:creationId xmlns:a16="http://schemas.microsoft.com/office/drawing/2014/main" id="{DFA6E17D-150C-4707-AD4F-095FFA588EA4}"/>
              </a:ext>
            </a:extLst>
          </p:cNvPr>
          <p:cNvSpPr>
            <a:spLocks noGrp="1"/>
          </p:cNvSpPr>
          <p:nvPr>
            <p:ph type="body" idx="1"/>
          </p:nvPr>
        </p:nvSpPr>
        <p:spPr/>
        <p:txBody>
          <a:bodyPr/>
          <a:lstStyle/>
          <a:p>
            <a:pPr marL="127000" indent="0">
              <a:buNone/>
            </a:pPr>
            <a:endParaRPr lang="en-IN" dirty="0"/>
          </a:p>
        </p:txBody>
      </p:sp>
      <p:sp>
        <p:nvSpPr>
          <p:cNvPr id="6" name="Oval 5">
            <a:extLst>
              <a:ext uri="{FF2B5EF4-FFF2-40B4-BE49-F238E27FC236}">
                <a16:creationId xmlns:a16="http://schemas.microsoft.com/office/drawing/2014/main" id="{6EFEAB31-29D5-442C-B253-1BAB4AD73598}"/>
              </a:ext>
            </a:extLst>
          </p:cNvPr>
          <p:cNvSpPr/>
          <p:nvPr/>
        </p:nvSpPr>
        <p:spPr>
          <a:xfrm>
            <a:off x="1295400" y="1638300"/>
            <a:ext cx="1043940" cy="8610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a:t>Hall Effect Flow Sensor</a:t>
            </a:r>
            <a:endParaRPr lang="en-IN" sz="800" dirty="0"/>
          </a:p>
        </p:txBody>
      </p:sp>
      <p:sp>
        <p:nvSpPr>
          <p:cNvPr id="7" name="Rectangle: Rounded Corners 6">
            <a:extLst>
              <a:ext uri="{FF2B5EF4-FFF2-40B4-BE49-F238E27FC236}">
                <a16:creationId xmlns:a16="http://schemas.microsoft.com/office/drawing/2014/main" id="{1774E116-F3F5-406C-9355-FC11F8B0E51F}"/>
              </a:ext>
            </a:extLst>
          </p:cNvPr>
          <p:cNvSpPr/>
          <p:nvPr/>
        </p:nvSpPr>
        <p:spPr>
          <a:xfrm>
            <a:off x="1234440" y="3451495"/>
            <a:ext cx="1104900" cy="7924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a:t>Ultrasonic Level Sensor</a:t>
            </a:r>
            <a:endParaRPr lang="en-IN" sz="800" dirty="0"/>
          </a:p>
        </p:txBody>
      </p:sp>
      <p:cxnSp>
        <p:nvCxnSpPr>
          <p:cNvPr id="9" name="Straight Arrow Connector 8">
            <a:extLst>
              <a:ext uri="{FF2B5EF4-FFF2-40B4-BE49-F238E27FC236}">
                <a16:creationId xmlns:a16="http://schemas.microsoft.com/office/drawing/2014/main" id="{AE7F1EF5-C67A-4656-9E6E-F15A5F05FC22}"/>
              </a:ext>
            </a:extLst>
          </p:cNvPr>
          <p:cNvCxnSpPr>
            <a:cxnSpLocks/>
            <a:stCxn id="6" idx="6"/>
          </p:cNvCxnSpPr>
          <p:nvPr/>
        </p:nvCxnSpPr>
        <p:spPr>
          <a:xfrm>
            <a:off x="2339340" y="2068830"/>
            <a:ext cx="342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63F77FF4-666B-49D5-8390-FDB422C4C575}"/>
              </a:ext>
            </a:extLst>
          </p:cNvPr>
          <p:cNvSpPr/>
          <p:nvPr/>
        </p:nvSpPr>
        <p:spPr>
          <a:xfrm>
            <a:off x="2644140" y="1760220"/>
            <a:ext cx="1043940" cy="6172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a:t>Sensor-side ESP8266 </a:t>
            </a:r>
            <a:r>
              <a:rPr lang="en-US" sz="800" dirty="0" err="1"/>
              <a:t>NodeMCU</a:t>
            </a:r>
            <a:endParaRPr lang="en-IN" sz="800" dirty="0"/>
          </a:p>
        </p:txBody>
      </p:sp>
      <p:pic>
        <p:nvPicPr>
          <p:cNvPr id="14" name="Picture 13">
            <a:extLst>
              <a:ext uri="{FF2B5EF4-FFF2-40B4-BE49-F238E27FC236}">
                <a16:creationId xmlns:a16="http://schemas.microsoft.com/office/drawing/2014/main" id="{8B93103E-203F-402C-8316-B4F7D1D27974}"/>
              </a:ext>
            </a:extLst>
          </p:cNvPr>
          <p:cNvPicPr>
            <a:picLocks noChangeAspect="1"/>
          </p:cNvPicPr>
          <p:nvPr/>
        </p:nvPicPr>
        <p:blipFill>
          <a:blip r:embed="rId3"/>
          <a:stretch>
            <a:fillRect/>
          </a:stretch>
        </p:blipFill>
        <p:spPr>
          <a:xfrm>
            <a:off x="3695792" y="1989574"/>
            <a:ext cx="420660" cy="158510"/>
          </a:xfrm>
          <a:prstGeom prst="rect">
            <a:avLst/>
          </a:prstGeom>
        </p:spPr>
      </p:pic>
      <p:sp>
        <p:nvSpPr>
          <p:cNvPr id="17" name="Rectangle 16">
            <a:extLst>
              <a:ext uri="{FF2B5EF4-FFF2-40B4-BE49-F238E27FC236}">
                <a16:creationId xmlns:a16="http://schemas.microsoft.com/office/drawing/2014/main" id="{0FC99D02-2F8B-45FE-8F70-808D1CD53178}"/>
              </a:ext>
            </a:extLst>
          </p:cNvPr>
          <p:cNvSpPr/>
          <p:nvPr/>
        </p:nvSpPr>
        <p:spPr>
          <a:xfrm>
            <a:off x="4015832" y="1813560"/>
            <a:ext cx="716188" cy="6172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a:t>RF Transmitter</a:t>
            </a:r>
            <a:endParaRPr lang="en-IN" sz="800" dirty="0"/>
          </a:p>
        </p:txBody>
      </p:sp>
      <p:sp>
        <p:nvSpPr>
          <p:cNvPr id="20" name="Arc 19">
            <a:extLst>
              <a:ext uri="{FF2B5EF4-FFF2-40B4-BE49-F238E27FC236}">
                <a16:creationId xmlns:a16="http://schemas.microsoft.com/office/drawing/2014/main" id="{0DB94B42-9766-47C3-9F60-C8496042BF37}"/>
              </a:ext>
            </a:extLst>
          </p:cNvPr>
          <p:cNvSpPr/>
          <p:nvPr/>
        </p:nvSpPr>
        <p:spPr>
          <a:xfrm>
            <a:off x="4663622" y="1813558"/>
            <a:ext cx="396150" cy="617218"/>
          </a:xfrm>
          <a:prstGeom prst="arc">
            <a:avLst>
              <a:gd name="adj1" fmla="val 16200000"/>
              <a:gd name="adj2" fmla="val 5308587"/>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6" name="Rectangle 25">
            <a:extLst>
              <a:ext uri="{FF2B5EF4-FFF2-40B4-BE49-F238E27FC236}">
                <a16:creationId xmlns:a16="http://schemas.microsoft.com/office/drawing/2014/main" id="{2CCD97F8-1BDD-4E16-8FEC-424FAF837DF0}"/>
              </a:ext>
            </a:extLst>
          </p:cNvPr>
          <p:cNvSpPr/>
          <p:nvPr/>
        </p:nvSpPr>
        <p:spPr>
          <a:xfrm>
            <a:off x="5494020" y="1798314"/>
            <a:ext cx="754380" cy="6858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a:t>RF Receiver</a:t>
            </a:r>
            <a:endParaRPr lang="en-IN" sz="800" dirty="0"/>
          </a:p>
        </p:txBody>
      </p:sp>
      <p:cxnSp>
        <p:nvCxnSpPr>
          <p:cNvPr id="45" name="Connector: Elbow 44">
            <a:extLst>
              <a:ext uri="{FF2B5EF4-FFF2-40B4-BE49-F238E27FC236}">
                <a16:creationId xmlns:a16="http://schemas.microsoft.com/office/drawing/2014/main" id="{879ADEFA-7115-474D-9889-220889FA1448}"/>
              </a:ext>
            </a:extLst>
          </p:cNvPr>
          <p:cNvCxnSpPr>
            <a:cxnSpLocks/>
          </p:cNvCxnSpPr>
          <p:nvPr/>
        </p:nvCxnSpPr>
        <p:spPr>
          <a:xfrm rot="5400000" flipH="1" flipV="1">
            <a:off x="5786821" y="3080261"/>
            <a:ext cx="1304172" cy="337458"/>
          </a:xfrm>
          <a:prstGeom prst="bentConnector3">
            <a:avLst>
              <a:gd name="adj1" fmla="val 100248"/>
            </a:avLst>
          </a:prstGeom>
          <a:ln>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BAE92E1B-7D88-4854-A59B-07C72DA93917}"/>
              </a:ext>
            </a:extLst>
          </p:cNvPr>
          <p:cNvSpPr/>
          <p:nvPr/>
        </p:nvSpPr>
        <p:spPr>
          <a:xfrm>
            <a:off x="6627459" y="1946876"/>
            <a:ext cx="856464" cy="8611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a:t>Centralized ESP8266 </a:t>
            </a:r>
            <a:r>
              <a:rPr lang="en-US" sz="800" dirty="0" err="1"/>
              <a:t>NodeMCU</a:t>
            </a:r>
            <a:endParaRPr lang="en-IN" sz="800" dirty="0"/>
          </a:p>
        </p:txBody>
      </p:sp>
      <p:sp>
        <p:nvSpPr>
          <p:cNvPr id="50" name="Arc 49">
            <a:extLst>
              <a:ext uri="{FF2B5EF4-FFF2-40B4-BE49-F238E27FC236}">
                <a16:creationId xmlns:a16="http://schemas.microsoft.com/office/drawing/2014/main" id="{DD84628F-076F-471E-8A9B-C84A938ACBB7}"/>
              </a:ext>
            </a:extLst>
          </p:cNvPr>
          <p:cNvSpPr/>
          <p:nvPr/>
        </p:nvSpPr>
        <p:spPr>
          <a:xfrm rot="8142811">
            <a:off x="6760524" y="2407985"/>
            <a:ext cx="683368" cy="70218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53" name="Oval 52">
            <a:extLst>
              <a:ext uri="{FF2B5EF4-FFF2-40B4-BE49-F238E27FC236}">
                <a16:creationId xmlns:a16="http://schemas.microsoft.com/office/drawing/2014/main" id="{91E61F0E-EE29-47E7-A4D6-95E4C6EF7E03}"/>
              </a:ext>
            </a:extLst>
          </p:cNvPr>
          <p:cNvSpPr/>
          <p:nvPr/>
        </p:nvSpPr>
        <p:spPr>
          <a:xfrm>
            <a:off x="6654049" y="3422483"/>
            <a:ext cx="1036320" cy="6706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err="1"/>
              <a:t>WiFi</a:t>
            </a:r>
            <a:r>
              <a:rPr lang="en-US" sz="800" dirty="0"/>
              <a:t> to </a:t>
            </a:r>
            <a:r>
              <a:rPr lang="en-US" sz="800" dirty="0" err="1"/>
              <a:t>ThingSpeak</a:t>
            </a:r>
            <a:endParaRPr lang="en-IN" sz="800" dirty="0"/>
          </a:p>
        </p:txBody>
      </p:sp>
    </p:spTree>
    <p:extLst>
      <p:ext uri="{BB962C8B-B14F-4D97-AF65-F5344CB8AC3E}">
        <p14:creationId xmlns:p14="http://schemas.microsoft.com/office/powerpoint/2010/main" val="1615029477"/>
      </p:ext>
    </p:extLst>
  </p:cSld>
  <p:clrMapOvr>
    <a:masterClrMapping/>
  </p:clrMapOvr>
  <mc:AlternateContent xmlns:mc="http://schemas.openxmlformats.org/markup-compatibility/2006" xmlns:p14="http://schemas.microsoft.com/office/powerpoint/2010/main">
    <mc:Choice Requires="p14">
      <p:transition spd="slow" p14:dur="2000" advTm="27301"/>
    </mc:Choice>
    <mc:Fallback xmlns="">
      <p:transition spd="slow" advTm="2730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B7A9D1-9A9C-4A05-A7B8-F7686C4A6F6E}"/>
              </a:ext>
            </a:extLst>
          </p:cNvPr>
          <p:cNvSpPr>
            <a:spLocks noGrp="1"/>
          </p:cNvSpPr>
          <p:nvPr>
            <p:ph type="title"/>
          </p:nvPr>
        </p:nvSpPr>
        <p:spPr>
          <a:xfrm>
            <a:off x="2651760" y="400915"/>
            <a:ext cx="4023360" cy="383945"/>
          </a:xfrm>
        </p:spPr>
        <p:txBody>
          <a:bodyPr/>
          <a:lstStyle/>
          <a:p>
            <a:r>
              <a:rPr lang="en-US" sz="2800" dirty="0"/>
              <a:t>WATER AN OVERVIEW </a:t>
            </a:r>
            <a:endParaRPr lang="en-IN" dirty="0"/>
          </a:p>
        </p:txBody>
      </p:sp>
      <p:pic>
        <p:nvPicPr>
          <p:cNvPr id="2" name="Picture 1">
            <a:extLst>
              <a:ext uri="{FF2B5EF4-FFF2-40B4-BE49-F238E27FC236}">
                <a16:creationId xmlns:a16="http://schemas.microsoft.com/office/drawing/2014/main" id="{E976721D-CFCF-437A-9342-EA28EFB8F225}"/>
              </a:ext>
            </a:extLst>
          </p:cNvPr>
          <p:cNvPicPr>
            <a:picLocks noChangeAspect="1"/>
          </p:cNvPicPr>
          <p:nvPr/>
        </p:nvPicPr>
        <p:blipFill>
          <a:blip r:embed="rId2"/>
          <a:stretch>
            <a:fillRect/>
          </a:stretch>
        </p:blipFill>
        <p:spPr>
          <a:xfrm>
            <a:off x="1857374" y="1048790"/>
            <a:ext cx="5556885" cy="3180310"/>
          </a:xfrm>
          <a:prstGeom prst="rect">
            <a:avLst/>
          </a:prstGeom>
        </p:spPr>
      </p:pic>
    </p:spTree>
    <p:extLst>
      <p:ext uri="{BB962C8B-B14F-4D97-AF65-F5344CB8AC3E}">
        <p14:creationId xmlns:p14="http://schemas.microsoft.com/office/powerpoint/2010/main" val="709710454"/>
      </p:ext>
    </p:extLst>
  </p:cSld>
  <p:clrMapOvr>
    <a:masterClrMapping/>
  </p:clrMapOvr>
  <mc:AlternateContent xmlns:mc="http://schemas.openxmlformats.org/markup-compatibility/2006" xmlns:p14="http://schemas.microsoft.com/office/powerpoint/2010/main">
    <mc:Choice Requires="p14">
      <p:transition spd="slow" p14:dur="2000" advTm="80784"/>
    </mc:Choice>
    <mc:Fallback xmlns="">
      <p:transition spd="slow" advTm="8078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0232-5B5B-409A-8045-F0D79B19C495}"/>
              </a:ext>
            </a:extLst>
          </p:cNvPr>
          <p:cNvSpPr>
            <a:spLocks noGrp="1"/>
          </p:cNvSpPr>
          <p:nvPr>
            <p:ph type="ctrTitle"/>
          </p:nvPr>
        </p:nvSpPr>
        <p:spPr>
          <a:xfrm>
            <a:off x="1009200" y="1741047"/>
            <a:ext cx="7125600" cy="1009773"/>
          </a:xfrm>
        </p:spPr>
        <p:txBody>
          <a:bodyPr/>
          <a:lstStyle/>
          <a:p>
            <a:r>
              <a:rPr lang="en-US" dirty="0">
                <a:solidFill>
                  <a:schemeClr val="bg2"/>
                </a:solidFill>
              </a:rPr>
              <a:t>CLOUD PLATFORMS USED</a:t>
            </a:r>
            <a:endParaRPr lang="en-IN" dirty="0">
              <a:solidFill>
                <a:schemeClr val="bg2"/>
              </a:solidFill>
            </a:endParaRPr>
          </a:p>
        </p:txBody>
      </p:sp>
    </p:spTree>
    <p:extLst>
      <p:ext uri="{BB962C8B-B14F-4D97-AF65-F5344CB8AC3E}">
        <p14:creationId xmlns:p14="http://schemas.microsoft.com/office/powerpoint/2010/main" val="2315399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7B96-A8ED-46AE-AA17-9E19E06DF7AB}"/>
              </a:ext>
            </a:extLst>
          </p:cNvPr>
          <p:cNvSpPr>
            <a:spLocks noGrp="1"/>
          </p:cNvSpPr>
          <p:nvPr>
            <p:ph type="title"/>
          </p:nvPr>
        </p:nvSpPr>
        <p:spPr/>
        <p:txBody>
          <a:bodyPr/>
          <a:lstStyle/>
          <a:p>
            <a:r>
              <a:rPr lang="en-US" dirty="0"/>
              <a:t>IMPORTANCE OF CLOUD PLATFORM</a:t>
            </a:r>
            <a:endParaRPr lang="en-IN" dirty="0"/>
          </a:p>
        </p:txBody>
      </p:sp>
      <p:sp>
        <p:nvSpPr>
          <p:cNvPr id="3" name="Text Placeholder 2">
            <a:extLst>
              <a:ext uri="{FF2B5EF4-FFF2-40B4-BE49-F238E27FC236}">
                <a16:creationId xmlns:a16="http://schemas.microsoft.com/office/drawing/2014/main" id="{1B65FD5E-6392-4C99-B689-25E4D507EE9B}"/>
              </a:ext>
            </a:extLst>
          </p:cNvPr>
          <p:cNvSpPr>
            <a:spLocks noGrp="1"/>
          </p:cNvSpPr>
          <p:nvPr>
            <p:ph type="body" idx="1"/>
          </p:nvPr>
        </p:nvSpPr>
        <p:spPr>
          <a:xfrm>
            <a:off x="720000" y="1242425"/>
            <a:ext cx="7704000" cy="3439200"/>
          </a:xfrm>
        </p:spPr>
        <p:txBody>
          <a:bodyPr/>
          <a:lstStyle/>
          <a:p>
            <a:r>
              <a:rPr lang="en-US" sz="1600" dirty="0"/>
              <a:t>A cloud platform is essential to analyze and visualize the information gathered from the sensors and provide feedback to the user</a:t>
            </a:r>
          </a:p>
          <a:p>
            <a:endParaRPr lang="en-US" sz="1600" dirty="0"/>
          </a:p>
          <a:p>
            <a:r>
              <a:rPr lang="en-US" sz="1600" dirty="0" err="1"/>
              <a:t>ThingSpeak</a:t>
            </a:r>
            <a:r>
              <a:rPr lang="en-US" sz="1600" dirty="0"/>
              <a:t> - an open source SaaS cloud platform used especially in IoT systems, uses MATLAB to analyze the flow rate through the pipes and detect any wastage/tank overflow</a:t>
            </a:r>
          </a:p>
          <a:p>
            <a:endParaRPr lang="en-US" sz="1600" dirty="0"/>
          </a:p>
          <a:p>
            <a:r>
              <a:rPr lang="en-US" sz="1600" dirty="0"/>
              <a:t>IFTTT – another cloud platform which provides interconnectivity between applications using applets, that can be designed by the developer</a:t>
            </a:r>
          </a:p>
          <a:p>
            <a:endParaRPr lang="en-US" sz="1600" dirty="0"/>
          </a:p>
          <a:p>
            <a:r>
              <a:rPr lang="en-US" sz="1600" dirty="0"/>
              <a:t>We use </a:t>
            </a:r>
            <a:r>
              <a:rPr lang="en-US" sz="1600" dirty="0" err="1"/>
              <a:t>ThingSpeak</a:t>
            </a:r>
            <a:r>
              <a:rPr lang="en-US" sz="1600" dirty="0"/>
              <a:t> and IFTTT cloud platforms to provide weekly email and real-time SMS notifications to the user</a:t>
            </a:r>
          </a:p>
        </p:txBody>
      </p:sp>
    </p:spTree>
    <p:extLst>
      <p:ext uri="{BB962C8B-B14F-4D97-AF65-F5344CB8AC3E}">
        <p14:creationId xmlns:p14="http://schemas.microsoft.com/office/powerpoint/2010/main" val="2226450275"/>
      </p:ext>
    </p:extLst>
  </p:cSld>
  <p:clrMapOvr>
    <a:masterClrMapping/>
  </p:clrMapOvr>
  <mc:AlternateContent xmlns:mc="http://schemas.openxmlformats.org/markup-compatibility/2006" xmlns:p14="http://schemas.microsoft.com/office/powerpoint/2010/main">
    <mc:Choice Requires="p14">
      <p:transition spd="slow" p14:dur="2000" advTm="149877"/>
    </mc:Choice>
    <mc:Fallback xmlns="">
      <p:transition spd="slow" advTm="14987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5511-FBB9-4012-B948-36AD0ADF7BA5}"/>
              </a:ext>
            </a:extLst>
          </p:cNvPr>
          <p:cNvSpPr>
            <a:spLocks noGrp="1"/>
          </p:cNvSpPr>
          <p:nvPr>
            <p:ph type="title"/>
          </p:nvPr>
        </p:nvSpPr>
        <p:spPr/>
        <p:txBody>
          <a:bodyPr/>
          <a:lstStyle/>
          <a:p>
            <a:r>
              <a:rPr lang="en-US" dirty="0"/>
              <a:t>Email notifications using </a:t>
            </a:r>
            <a:r>
              <a:rPr lang="en-US" dirty="0" err="1"/>
              <a:t>thingspeak</a:t>
            </a:r>
            <a:endParaRPr lang="en-IN" dirty="0"/>
          </a:p>
        </p:txBody>
      </p:sp>
      <p:sp>
        <p:nvSpPr>
          <p:cNvPr id="3" name="Text Placeholder 2">
            <a:extLst>
              <a:ext uri="{FF2B5EF4-FFF2-40B4-BE49-F238E27FC236}">
                <a16:creationId xmlns:a16="http://schemas.microsoft.com/office/drawing/2014/main" id="{0B3BCA76-4FBE-4787-ABA1-2671CDA4D003}"/>
              </a:ext>
            </a:extLst>
          </p:cNvPr>
          <p:cNvSpPr>
            <a:spLocks noGrp="1"/>
          </p:cNvSpPr>
          <p:nvPr>
            <p:ph type="body" idx="1"/>
          </p:nvPr>
        </p:nvSpPr>
        <p:spPr>
          <a:xfrm>
            <a:off x="720000" y="1242425"/>
            <a:ext cx="5063580" cy="3326700"/>
          </a:xfrm>
        </p:spPr>
        <p:txBody>
          <a:bodyPr/>
          <a:lstStyle/>
          <a:p>
            <a:r>
              <a:rPr lang="en-US" sz="1600" dirty="0"/>
              <a:t>For providing weekly email notifications, we use the following applications inbuilt in </a:t>
            </a:r>
            <a:r>
              <a:rPr lang="en-US" sz="1600" dirty="0" err="1"/>
              <a:t>ThingSpeak</a:t>
            </a:r>
            <a:r>
              <a:rPr lang="en-IN" sz="1600" dirty="0"/>
              <a:t>:</a:t>
            </a:r>
          </a:p>
          <a:p>
            <a:pPr marL="127000" indent="0">
              <a:buNone/>
            </a:pPr>
            <a:endParaRPr lang="en-IN" sz="1600" dirty="0"/>
          </a:p>
          <a:p>
            <a:pPr marL="1041400" lvl="1" indent="-457200">
              <a:buFont typeface="+mj-lt"/>
              <a:buAutoNum type="arabicPeriod"/>
            </a:pPr>
            <a:r>
              <a:rPr lang="en-IN" sz="1200" dirty="0" err="1"/>
              <a:t>TimeControl</a:t>
            </a:r>
            <a:r>
              <a:rPr lang="en-IN" sz="1200" dirty="0"/>
              <a:t> Application:- Used to perform a certain action periodically (</a:t>
            </a:r>
            <a:r>
              <a:rPr lang="en-IN" sz="1200" dirty="0" err="1"/>
              <a:t>i.e</a:t>
            </a:r>
            <a:r>
              <a:rPr lang="en-IN" sz="1200" dirty="0"/>
              <a:t> running MATLAB code)</a:t>
            </a:r>
          </a:p>
          <a:p>
            <a:pPr marL="1041400" lvl="1" indent="-457200">
              <a:buFont typeface="+mj-lt"/>
              <a:buAutoNum type="arabicPeriod"/>
            </a:pPr>
            <a:r>
              <a:rPr lang="en-IN" sz="1200" dirty="0"/>
              <a:t>MATLAB Code:- Uses </a:t>
            </a:r>
            <a:r>
              <a:rPr lang="en-IN" sz="1200" dirty="0" err="1"/>
              <a:t>AlertsAPI</a:t>
            </a:r>
            <a:r>
              <a:rPr lang="en-IN" sz="1200" dirty="0"/>
              <a:t> provided for user account to send email to user’s registered email ID</a:t>
            </a:r>
            <a:endParaRPr lang="en-IN" sz="800" dirty="0"/>
          </a:p>
          <a:p>
            <a:endParaRPr lang="en-IN" sz="1600" dirty="0"/>
          </a:p>
          <a:p>
            <a:r>
              <a:rPr lang="en-IN" sz="1600" dirty="0"/>
              <a:t>Interfacing these 2 applications, we can inform the user regarding weekly water wastage, as well as store these emails on an email server for further analysis</a:t>
            </a:r>
          </a:p>
        </p:txBody>
      </p:sp>
      <p:pic>
        <p:nvPicPr>
          <p:cNvPr id="6" name="Picture 5">
            <a:extLst>
              <a:ext uri="{FF2B5EF4-FFF2-40B4-BE49-F238E27FC236}">
                <a16:creationId xmlns:a16="http://schemas.microsoft.com/office/drawing/2014/main" id="{2EA0F630-5771-4F0F-87D4-826C3C469DA0}"/>
              </a:ext>
            </a:extLst>
          </p:cNvPr>
          <p:cNvPicPr>
            <a:picLocks noChangeAspect="1"/>
          </p:cNvPicPr>
          <p:nvPr/>
        </p:nvPicPr>
        <p:blipFill>
          <a:blip r:embed="rId2"/>
          <a:stretch>
            <a:fillRect/>
          </a:stretch>
        </p:blipFill>
        <p:spPr>
          <a:xfrm>
            <a:off x="5745480" y="1097280"/>
            <a:ext cx="3398520" cy="1737360"/>
          </a:xfrm>
          <a:prstGeom prst="rect">
            <a:avLst/>
          </a:prstGeom>
        </p:spPr>
      </p:pic>
    </p:spTree>
    <p:extLst>
      <p:ext uri="{BB962C8B-B14F-4D97-AF65-F5344CB8AC3E}">
        <p14:creationId xmlns:p14="http://schemas.microsoft.com/office/powerpoint/2010/main" val="3306457539"/>
      </p:ext>
    </p:extLst>
  </p:cSld>
  <p:clrMapOvr>
    <a:masterClrMapping/>
  </p:clrMapOvr>
  <mc:AlternateContent xmlns:mc="http://schemas.openxmlformats.org/markup-compatibility/2006" xmlns:p14="http://schemas.microsoft.com/office/powerpoint/2010/main">
    <mc:Choice Requires="p14">
      <p:transition spd="slow" p14:dur="2000" advTm="59863"/>
    </mc:Choice>
    <mc:Fallback xmlns="">
      <p:transition spd="slow" advTm="59863"/>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965E-F6A3-4A1A-817E-E6CC33A4DA4F}"/>
              </a:ext>
            </a:extLst>
          </p:cNvPr>
          <p:cNvSpPr>
            <a:spLocks noGrp="1"/>
          </p:cNvSpPr>
          <p:nvPr>
            <p:ph type="title"/>
          </p:nvPr>
        </p:nvSpPr>
        <p:spPr/>
        <p:txBody>
          <a:bodyPr/>
          <a:lstStyle/>
          <a:p>
            <a:r>
              <a:rPr lang="en-US" dirty="0"/>
              <a:t>SMS NOTIFICATIONS USING IFTTT</a:t>
            </a:r>
            <a:endParaRPr lang="en-IN" dirty="0"/>
          </a:p>
        </p:txBody>
      </p:sp>
      <p:sp>
        <p:nvSpPr>
          <p:cNvPr id="3" name="Text Placeholder 2">
            <a:extLst>
              <a:ext uri="{FF2B5EF4-FFF2-40B4-BE49-F238E27FC236}">
                <a16:creationId xmlns:a16="http://schemas.microsoft.com/office/drawing/2014/main" id="{6425343A-AFB5-444D-9BFD-8008B3585155}"/>
              </a:ext>
            </a:extLst>
          </p:cNvPr>
          <p:cNvSpPr>
            <a:spLocks noGrp="1"/>
          </p:cNvSpPr>
          <p:nvPr>
            <p:ph type="body" idx="1"/>
          </p:nvPr>
        </p:nvSpPr>
        <p:spPr>
          <a:xfrm>
            <a:off x="720000" y="1242425"/>
            <a:ext cx="4621620" cy="3326700"/>
          </a:xfrm>
        </p:spPr>
        <p:txBody>
          <a:bodyPr/>
          <a:lstStyle/>
          <a:p>
            <a:pPr algn="just"/>
            <a:r>
              <a:rPr lang="en-US" dirty="0"/>
              <a:t>IFTTT enables us to create an applet using the services it provides. An applet consists of 2 parts-a trigger service and action service. When the trigger service is initiated, it causes the action to be completed.</a:t>
            </a:r>
          </a:p>
          <a:p>
            <a:pPr algn="just"/>
            <a:endParaRPr lang="en-US" dirty="0"/>
          </a:p>
          <a:p>
            <a:pPr algn="just"/>
            <a:r>
              <a:rPr lang="en-US" dirty="0"/>
              <a:t>We use the following applications from </a:t>
            </a:r>
            <a:r>
              <a:rPr lang="en-US" dirty="0" err="1"/>
              <a:t>ThingSpeak</a:t>
            </a:r>
            <a:r>
              <a:rPr lang="en-US" dirty="0"/>
              <a:t> and IFTTT to accomplish this</a:t>
            </a:r>
            <a:r>
              <a:rPr lang="en-US" sz="1600" dirty="0"/>
              <a:t>.</a:t>
            </a:r>
          </a:p>
          <a:p>
            <a:pPr marL="1041400" lvl="1" indent="-457200" algn="just">
              <a:buFont typeface="+mj-lt"/>
              <a:buAutoNum type="arabicPeriod"/>
            </a:pPr>
            <a:r>
              <a:rPr lang="en-US" sz="1000" dirty="0"/>
              <a:t>React:- Compares the value in the channel fields with a condition, and executes an action when the condition is fulfilled</a:t>
            </a:r>
          </a:p>
          <a:p>
            <a:pPr marL="1041400" lvl="1" indent="-457200" algn="just">
              <a:spcBef>
                <a:spcPts val="600"/>
              </a:spcBef>
              <a:buFont typeface="+mj-lt"/>
              <a:buAutoNum type="arabicPeriod"/>
            </a:pPr>
            <a:r>
              <a:rPr lang="en-US" sz="1000" dirty="0" err="1"/>
              <a:t>ThingHTTP</a:t>
            </a:r>
            <a:r>
              <a:rPr lang="en-US" sz="1000" dirty="0"/>
              <a:t>:- Passes a HTTP GET request to a particular web URL when initiated by React </a:t>
            </a:r>
          </a:p>
          <a:p>
            <a:pPr marL="1041400" lvl="1" indent="-457200" algn="just">
              <a:spcBef>
                <a:spcPts val="600"/>
              </a:spcBef>
              <a:buFont typeface="+mj-lt"/>
              <a:buAutoNum type="arabicPeriod"/>
            </a:pPr>
            <a:r>
              <a:rPr lang="en-US" sz="1000" dirty="0" err="1"/>
              <a:t>WebHooks</a:t>
            </a:r>
            <a:r>
              <a:rPr lang="en-US" sz="1000" dirty="0"/>
              <a:t>:- An IFTTT service which acts as a trigger whenever it receives a HTTP GET request</a:t>
            </a:r>
          </a:p>
          <a:p>
            <a:pPr marL="1041400" lvl="1" indent="-457200" algn="just">
              <a:spcBef>
                <a:spcPts val="600"/>
              </a:spcBef>
              <a:buFont typeface="+mj-lt"/>
              <a:buAutoNum type="arabicPeriod"/>
            </a:pPr>
            <a:r>
              <a:rPr lang="en-US" sz="1000" dirty="0" err="1"/>
              <a:t>AndroidSMS</a:t>
            </a:r>
            <a:r>
              <a:rPr lang="en-US" sz="1000" dirty="0"/>
              <a:t> :- An IFTTT service that passes an SMS to the user’s registered Android phone when initiated by </a:t>
            </a:r>
            <a:r>
              <a:rPr lang="en-US" sz="1000" dirty="0" err="1"/>
              <a:t>WebHooks</a:t>
            </a:r>
            <a:endParaRPr lang="en-US" sz="1000" dirty="0"/>
          </a:p>
        </p:txBody>
      </p:sp>
      <p:pic>
        <p:nvPicPr>
          <p:cNvPr id="5" name="Picture 4">
            <a:extLst>
              <a:ext uri="{FF2B5EF4-FFF2-40B4-BE49-F238E27FC236}">
                <a16:creationId xmlns:a16="http://schemas.microsoft.com/office/drawing/2014/main" id="{8085B671-163D-4CE3-8758-67DE53CECCCE}"/>
              </a:ext>
            </a:extLst>
          </p:cNvPr>
          <p:cNvPicPr>
            <a:picLocks noChangeAspect="1"/>
          </p:cNvPicPr>
          <p:nvPr/>
        </p:nvPicPr>
        <p:blipFill>
          <a:blip r:embed="rId2"/>
          <a:stretch>
            <a:fillRect/>
          </a:stretch>
        </p:blipFill>
        <p:spPr>
          <a:xfrm>
            <a:off x="6137999" y="1143000"/>
            <a:ext cx="2190661" cy="1546860"/>
          </a:xfrm>
          <a:prstGeom prst="rect">
            <a:avLst/>
          </a:prstGeom>
        </p:spPr>
      </p:pic>
    </p:spTree>
    <p:extLst>
      <p:ext uri="{BB962C8B-B14F-4D97-AF65-F5344CB8AC3E}">
        <p14:creationId xmlns:p14="http://schemas.microsoft.com/office/powerpoint/2010/main" val="2832713153"/>
      </p:ext>
    </p:extLst>
  </p:cSld>
  <p:clrMapOvr>
    <a:masterClrMapping/>
  </p:clrMapOvr>
  <mc:AlternateContent xmlns:mc="http://schemas.openxmlformats.org/markup-compatibility/2006" xmlns:p14="http://schemas.microsoft.com/office/powerpoint/2010/main">
    <mc:Choice Requires="p14">
      <p:transition spd="slow" p14:dur="2000" advTm="67050"/>
    </mc:Choice>
    <mc:Fallback xmlns="">
      <p:transition spd="slow" advTm="6705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76"/>
        <p:cNvGrpSpPr/>
        <p:nvPr/>
      </p:nvGrpSpPr>
      <p:grpSpPr>
        <a:xfrm>
          <a:off x="0" y="0"/>
          <a:ext cx="0" cy="0"/>
          <a:chOff x="0" y="0"/>
          <a:chExt cx="0" cy="0"/>
        </a:xfrm>
      </p:grpSpPr>
      <p:sp>
        <p:nvSpPr>
          <p:cNvPr id="5" name="Title 4">
            <a:extLst>
              <a:ext uri="{FF2B5EF4-FFF2-40B4-BE49-F238E27FC236}">
                <a16:creationId xmlns:a16="http://schemas.microsoft.com/office/drawing/2014/main" id="{58643C72-94CA-E049-8263-401E2F1C93C8}"/>
              </a:ext>
            </a:extLst>
          </p:cNvPr>
          <p:cNvSpPr>
            <a:spLocks noGrp="1"/>
          </p:cNvSpPr>
          <p:nvPr>
            <p:ph type="title"/>
          </p:nvPr>
        </p:nvSpPr>
        <p:spPr/>
        <p:txBody>
          <a:bodyPr/>
          <a:lstStyle/>
          <a:p>
            <a:r>
              <a:rPr lang="en-US" dirty="0"/>
              <a:t>Block DIAGRAM (BOARD-TO-USER)</a:t>
            </a:r>
          </a:p>
        </p:txBody>
      </p:sp>
      <p:sp>
        <p:nvSpPr>
          <p:cNvPr id="2" name="Rectangle 1">
            <a:extLst>
              <a:ext uri="{FF2B5EF4-FFF2-40B4-BE49-F238E27FC236}">
                <a16:creationId xmlns:a16="http://schemas.microsoft.com/office/drawing/2014/main" id="{6BA5ACB3-5816-45DF-9FD6-2D7BAD47DEB1}"/>
              </a:ext>
            </a:extLst>
          </p:cNvPr>
          <p:cNvSpPr/>
          <p:nvPr/>
        </p:nvSpPr>
        <p:spPr>
          <a:xfrm>
            <a:off x="952500" y="1440180"/>
            <a:ext cx="807720" cy="5257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a:t>Centralized ESP8266 </a:t>
            </a:r>
            <a:r>
              <a:rPr lang="en-US" sz="800" dirty="0" err="1"/>
              <a:t>NodeMCU</a:t>
            </a:r>
            <a:endParaRPr lang="en-IN" sz="800" dirty="0"/>
          </a:p>
        </p:txBody>
      </p:sp>
      <p:sp>
        <p:nvSpPr>
          <p:cNvPr id="3" name="Arc 2">
            <a:extLst>
              <a:ext uri="{FF2B5EF4-FFF2-40B4-BE49-F238E27FC236}">
                <a16:creationId xmlns:a16="http://schemas.microsoft.com/office/drawing/2014/main" id="{A18A0A3B-845E-422F-B774-30E95EF91916}"/>
              </a:ext>
            </a:extLst>
          </p:cNvPr>
          <p:cNvSpPr/>
          <p:nvPr/>
        </p:nvSpPr>
        <p:spPr>
          <a:xfrm>
            <a:off x="1859280" y="1408260"/>
            <a:ext cx="358140" cy="595080"/>
          </a:xfrm>
          <a:prstGeom prst="arc">
            <a:avLst>
              <a:gd name="adj1" fmla="val 16200000"/>
              <a:gd name="adj2" fmla="val 54249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pic>
        <p:nvPicPr>
          <p:cNvPr id="4" name="Picture 3">
            <a:extLst>
              <a:ext uri="{FF2B5EF4-FFF2-40B4-BE49-F238E27FC236}">
                <a16:creationId xmlns:a16="http://schemas.microsoft.com/office/drawing/2014/main" id="{D656D4BF-897D-4FE7-90FC-6CB2EA9508A4}"/>
              </a:ext>
            </a:extLst>
          </p:cNvPr>
          <p:cNvPicPr>
            <a:picLocks noChangeAspect="1"/>
          </p:cNvPicPr>
          <p:nvPr/>
        </p:nvPicPr>
        <p:blipFill>
          <a:blip r:embed="rId3"/>
          <a:stretch>
            <a:fillRect/>
          </a:stretch>
        </p:blipFill>
        <p:spPr>
          <a:xfrm>
            <a:off x="2217420" y="1319653"/>
            <a:ext cx="272804" cy="852512"/>
          </a:xfrm>
          <a:prstGeom prst="rect">
            <a:avLst/>
          </a:prstGeom>
        </p:spPr>
      </p:pic>
      <p:pic>
        <p:nvPicPr>
          <p:cNvPr id="7" name="Graphic 6" descr="Cloud Computing">
            <a:extLst>
              <a:ext uri="{FF2B5EF4-FFF2-40B4-BE49-F238E27FC236}">
                <a16:creationId xmlns:a16="http://schemas.microsoft.com/office/drawing/2014/main" id="{0576EB10-7A5A-4273-97A2-F8DF29B95C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35580" y="1245870"/>
            <a:ext cx="914400" cy="914400"/>
          </a:xfrm>
          <a:prstGeom prst="rect">
            <a:avLst/>
          </a:prstGeom>
        </p:spPr>
      </p:pic>
      <p:sp>
        <p:nvSpPr>
          <p:cNvPr id="8" name="TextBox 7">
            <a:extLst>
              <a:ext uri="{FF2B5EF4-FFF2-40B4-BE49-F238E27FC236}">
                <a16:creationId xmlns:a16="http://schemas.microsoft.com/office/drawing/2014/main" id="{92744228-283A-423D-8F6D-F9FEA673177E}"/>
              </a:ext>
            </a:extLst>
          </p:cNvPr>
          <p:cNvSpPr txBox="1"/>
          <p:nvPr/>
        </p:nvSpPr>
        <p:spPr>
          <a:xfrm>
            <a:off x="2628900" y="2286000"/>
            <a:ext cx="1059180" cy="338554"/>
          </a:xfrm>
          <a:prstGeom prst="rect">
            <a:avLst/>
          </a:prstGeom>
          <a:noFill/>
        </p:spPr>
        <p:txBody>
          <a:bodyPr wrap="square" rtlCol="0">
            <a:spAutoFit/>
          </a:bodyPr>
          <a:lstStyle/>
          <a:p>
            <a:r>
              <a:rPr lang="en-US" sz="800" dirty="0" err="1">
                <a:solidFill>
                  <a:schemeClr val="tx1"/>
                </a:solidFill>
              </a:rPr>
              <a:t>ThingSpeak</a:t>
            </a:r>
            <a:r>
              <a:rPr lang="en-US" sz="800" dirty="0">
                <a:solidFill>
                  <a:schemeClr val="tx1"/>
                </a:solidFill>
              </a:rPr>
              <a:t> Cloud Server Channel</a:t>
            </a:r>
            <a:endParaRPr lang="en-IN" sz="800" dirty="0">
              <a:solidFill>
                <a:schemeClr val="tx1"/>
              </a:solidFill>
            </a:endParaRPr>
          </a:p>
        </p:txBody>
      </p:sp>
      <p:cxnSp>
        <p:nvCxnSpPr>
          <p:cNvPr id="10" name="Straight Arrow Connector 9">
            <a:extLst>
              <a:ext uri="{FF2B5EF4-FFF2-40B4-BE49-F238E27FC236}">
                <a16:creationId xmlns:a16="http://schemas.microsoft.com/office/drawing/2014/main" id="{EEAFDB0C-E378-4157-AB1D-4B4AD07A6491}"/>
              </a:ext>
            </a:extLst>
          </p:cNvPr>
          <p:cNvCxnSpPr>
            <a:cxnSpLocks/>
          </p:cNvCxnSpPr>
          <p:nvPr/>
        </p:nvCxnSpPr>
        <p:spPr>
          <a:xfrm>
            <a:off x="3848100" y="1710154"/>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4B5DF99C-0297-41B5-936F-DFBA88DE1D3E}"/>
              </a:ext>
            </a:extLst>
          </p:cNvPr>
          <p:cNvSpPr txBox="1"/>
          <p:nvPr/>
        </p:nvSpPr>
        <p:spPr>
          <a:xfrm>
            <a:off x="3832860" y="1248489"/>
            <a:ext cx="914400" cy="461665"/>
          </a:xfrm>
          <a:prstGeom prst="rect">
            <a:avLst/>
          </a:prstGeom>
          <a:noFill/>
        </p:spPr>
        <p:txBody>
          <a:bodyPr wrap="square" rtlCol="0">
            <a:spAutoFit/>
          </a:bodyPr>
          <a:lstStyle/>
          <a:p>
            <a:r>
              <a:rPr lang="en-US" sz="800" dirty="0">
                <a:solidFill>
                  <a:schemeClr val="tx1"/>
                </a:solidFill>
              </a:rPr>
              <a:t>Email Notification (Weekly)</a:t>
            </a:r>
            <a:endParaRPr lang="en-IN" sz="800" dirty="0">
              <a:solidFill>
                <a:schemeClr val="tx1"/>
              </a:solidFill>
            </a:endParaRPr>
          </a:p>
        </p:txBody>
      </p:sp>
      <p:sp>
        <p:nvSpPr>
          <p:cNvPr id="14" name="Rectangle 13">
            <a:extLst>
              <a:ext uri="{FF2B5EF4-FFF2-40B4-BE49-F238E27FC236}">
                <a16:creationId xmlns:a16="http://schemas.microsoft.com/office/drawing/2014/main" id="{9C3460B4-2D44-4769-A1F1-014AFEFE9132}"/>
              </a:ext>
            </a:extLst>
          </p:cNvPr>
          <p:cNvSpPr/>
          <p:nvPr/>
        </p:nvSpPr>
        <p:spPr>
          <a:xfrm>
            <a:off x="4777740" y="1399200"/>
            <a:ext cx="1059180" cy="6553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err="1"/>
              <a:t>TimeControl</a:t>
            </a:r>
            <a:r>
              <a:rPr lang="en-US" sz="800" dirty="0"/>
              <a:t> </a:t>
            </a:r>
            <a:r>
              <a:rPr lang="en-US" sz="800" dirty="0" err="1"/>
              <a:t>Appilcation</a:t>
            </a:r>
            <a:r>
              <a:rPr lang="en-US" sz="800" dirty="0"/>
              <a:t> - weekly execute MATLAB Code</a:t>
            </a:r>
            <a:endParaRPr lang="en-IN" sz="800" dirty="0"/>
          </a:p>
        </p:txBody>
      </p:sp>
      <p:cxnSp>
        <p:nvCxnSpPr>
          <p:cNvPr id="16" name="Straight Arrow Connector 15">
            <a:extLst>
              <a:ext uri="{FF2B5EF4-FFF2-40B4-BE49-F238E27FC236}">
                <a16:creationId xmlns:a16="http://schemas.microsoft.com/office/drawing/2014/main" id="{117DFB36-5D67-4CEA-967F-786680CA4F72}"/>
              </a:ext>
            </a:extLst>
          </p:cNvPr>
          <p:cNvCxnSpPr>
            <a:stCxn id="14" idx="3"/>
          </p:cNvCxnSpPr>
          <p:nvPr/>
        </p:nvCxnSpPr>
        <p:spPr>
          <a:xfrm flipV="1">
            <a:off x="5836920" y="1710154"/>
            <a:ext cx="464820" cy="16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742332B2-7EEC-45B5-9025-A9CE912BD675}"/>
              </a:ext>
            </a:extLst>
          </p:cNvPr>
          <p:cNvSpPr/>
          <p:nvPr/>
        </p:nvSpPr>
        <p:spPr>
          <a:xfrm>
            <a:off x="6263640" y="1399200"/>
            <a:ext cx="1143000" cy="6553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a:t>MATLAB Code using </a:t>
            </a:r>
            <a:r>
              <a:rPr lang="en-US" sz="800" dirty="0" err="1"/>
              <a:t>AlertsAPI</a:t>
            </a:r>
            <a:r>
              <a:rPr lang="en-US" sz="800" dirty="0"/>
              <a:t> key for sending weekly wastage</a:t>
            </a:r>
            <a:endParaRPr lang="en-IN" sz="800" dirty="0"/>
          </a:p>
        </p:txBody>
      </p:sp>
      <p:cxnSp>
        <p:nvCxnSpPr>
          <p:cNvPr id="22" name="Connector: Elbow 21">
            <a:extLst>
              <a:ext uri="{FF2B5EF4-FFF2-40B4-BE49-F238E27FC236}">
                <a16:creationId xmlns:a16="http://schemas.microsoft.com/office/drawing/2014/main" id="{A644BCBB-C400-458F-92B0-05369F68D9BF}"/>
              </a:ext>
            </a:extLst>
          </p:cNvPr>
          <p:cNvCxnSpPr>
            <a:cxnSpLocks/>
            <a:stCxn id="8" idx="1"/>
          </p:cNvCxnSpPr>
          <p:nvPr/>
        </p:nvCxnSpPr>
        <p:spPr>
          <a:xfrm rot="10800000" flipV="1">
            <a:off x="1356360" y="2455277"/>
            <a:ext cx="1272540" cy="827418"/>
          </a:xfrm>
          <a:prstGeom prst="bentConnector3">
            <a:avLst>
              <a:gd name="adj1" fmla="val 100898"/>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ED18D90B-2965-4996-9538-ADFFDCC0BDBC}"/>
              </a:ext>
            </a:extLst>
          </p:cNvPr>
          <p:cNvSpPr txBox="1"/>
          <p:nvPr/>
        </p:nvSpPr>
        <p:spPr>
          <a:xfrm>
            <a:off x="1397511" y="2492657"/>
            <a:ext cx="725417" cy="461665"/>
          </a:xfrm>
          <a:prstGeom prst="rect">
            <a:avLst/>
          </a:prstGeom>
          <a:noFill/>
        </p:spPr>
        <p:txBody>
          <a:bodyPr wrap="square" rtlCol="0">
            <a:spAutoFit/>
          </a:bodyPr>
          <a:lstStyle/>
          <a:p>
            <a:r>
              <a:rPr lang="en-US" sz="800" dirty="0">
                <a:solidFill>
                  <a:schemeClr val="tx1"/>
                </a:solidFill>
              </a:rPr>
              <a:t>SMS Notification (Real Time)</a:t>
            </a:r>
            <a:endParaRPr lang="en-IN" sz="800" dirty="0">
              <a:solidFill>
                <a:schemeClr val="tx1"/>
              </a:solidFill>
            </a:endParaRPr>
          </a:p>
        </p:txBody>
      </p:sp>
      <p:sp>
        <p:nvSpPr>
          <p:cNvPr id="31" name="Rectangle 30">
            <a:extLst>
              <a:ext uri="{FF2B5EF4-FFF2-40B4-BE49-F238E27FC236}">
                <a16:creationId xmlns:a16="http://schemas.microsoft.com/office/drawing/2014/main" id="{10C4D74E-AE52-4CA5-B85A-1F54D1BCA382}"/>
              </a:ext>
            </a:extLst>
          </p:cNvPr>
          <p:cNvSpPr/>
          <p:nvPr/>
        </p:nvSpPr>
        <p:spPr>
          <a:xfrm>
            <a:off x="952500" y="3282696"/>
            <a:ext cx="807720" cy="6720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a:t>React Application (reads channel values)</a:t>
            </a:r>
            <a:endParaRPr lang="en-IN" sz="800" dirty="0"/>
          </a:p>
        </p:txBody>
      </p:sp>
      <p:cxnSp>
        <p:nvCxnSpPr>
          <p:cNvPr id="33" name="Straight Arrow Connector 32">
            <a:extLst>
              <a:ext uri="{FF2B5EF4-FFF2-40B4-BE49-F238E27FC236}">
                <a16:creationId xmlns:a16="http://schemas.microsoft.com/office/drawing/2014/main" id="{5DF61F59-D05B-4291-9C46-7CA8A21CF45B}"/>
              </a:ext>
            </a:extLst>
          </p:cNvPr>
          <p:cNvCxnSpPr>
            <a:stCxn id="31" idx="3"/>
          </p:cNvCxnSpPr>
          <p:nvPr/>
        </p:nvCxnSpPr>
        <p:spPr>
          <a:xfrm flipV="1">
            <a:off x="1760220" y="3611070"/>
            <a:ext cx="464820" cy="7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41366BBC-CA7C-4F14-9C72-0E0C4F610A19}"/>
              </a:ext>
            </a:extLst>
          </p:cNvPr>
          <p:cNvSpPr/>
          <p:nvPr/>
        </p:nvSpPr>
        <p:spPr>
          <a:xfrm>
            <a:off x="2225040" y="3248159"/>
            <a:ext cx="807720" cy="7413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err="1"/>
              <a:t>ThingHTTP</a:t>
            </a:r>
            <a:r>
              <a:rPr lang="en-US" sz="800" dirty="0"/>
              <a:t> Application</a:t>
            </a:r>
          </a:p>
          <a:p>
            <a:pPr algn="ctr"/>
            <a:r>
              <a:rPr lang="en-US" sz="800" dirty="0"/>
              <a:t>(sends HTTP GET request)</a:t>
            </a:r>
            <a:endParaRPr lang="en-IN" sz="800" dirty="0"/>
          </a:p>
        </p:txBody>
      </p:sp>
      <p:cxnSp>
        <p:nvCxnSpPr>
          <p:cNvPr id="36" name="Straight Arrow Connector 35">
            <a:extLst>
              <a:ext uri="{FF2B5EF4-FFF2-40B4-BE49-F238E27FC236}">
                <a16:creationId xmlns:a16="http://schemas.microsoft.com/office/drawing/2014/main" id="{B726BFF2-CABD-4A3F-8768-27BAAAB80033}"/>
              </a:ext>
            </a:extLst>
          </p:cNvPr>
          <p:cNvCxnSpPr>
            <a:stCxn id="34" idx="3"/>
          </p:cNvCxnSpPr>
          <p:nvPr/>
        </p:nvCxnSpPr>
        <p:spPr>
          <a:xfrm flipV="1">
            <a:off x="3032760" y="3618738"/>
            <a:ext cx="815340" cy="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A17A9058-A007-4B87-BC08-B44B16DEA1BC}"/>
              </a:ext>
            </a:extLst>
          </p:cNvPr>
          <p:cNvSpPr txBox="1"/>
          <p:nvPr/>
        </p:nvSpPr>
        <p:spPr>
          <a:xfrm>
            <a:off x="3158490" y="3217113"/>
            <a:ext cx="605790" cy="338554"/>
          </a:xfrm>
          <a:prstGeom prst="rect">
            <a:avLst/>
          </a:prstGeom>
          <a:noFill/>
        </p:spPr>
        <p:txBody>
          <a:bodyPr wrap="square" rtlCol="0">
            <a:spAutoFit/>
          </a:bodyPr>
          <a:lstStyle/>
          <a:p>
            <a:r>
              <a:rPr lang="en-US" sz="800" dirty="0">
                <a:solidFill>
                  <a:schemeClr val="tx1"/>
                </a:solidFill>
              </a:rPr>
              <a:t>HTTP GET </a:t>
            </a:r>
            <a:endParaRPr lang="en-IN" sz="800" dirty="0">
              <a:solidFill>
                <a:schemeClr val="tx1"/>
              </a:solidFill>
            </a:endParaRPr>
          </a:p>
        </p:txBody>
      </p:sp>
      <p:sp>
        <p:nvSpPr>
          <p:cNvPr id="38" name="Rectangle 37">
            <a:extLst>
              <a:ext uri="{FF2B5EF4-FFF2-40B4-BE49-F238E27FC236}">
                <a16:creationId xmlns:a16="http://schemas.microsoft.com/office/drawing/2014/main" id="{3BAB73B8-21E6-4BC0-B7DC-728F582563FE}"/>
              </a:ext>
            </a:extLst>
          </p:cNvPr>
          <p:cNvSpPr/>
          <p:nvPr/>
        </p:nvSpPr>
        <p:spPr>
          <a:xfrm>
            <a:off x="3901440" y="3282696"/>
            <a:ext cx="1059180" cy="7394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err="1"/>
              <a:t>WebHooks</a:t>
            </a:r>
            <a:r>
              <a:rPr lang="en-US" sz="800" dirty="0"/>
              <a:t> Service (Triggered by GET request)</a:t>
            </a:r>
            <a:endParaRPr lang="en-IN" sz="800" dirty="0"/>
          </a:p>
        </p:txBody>
      </p:sp>
      <p:cxnSp>
        <p:nvCxnSpPr>
          <p:cNvPr id="40" name="Straight Arrow Connector 39">
            <a:extLst>
              <a:ext uri="{FF2B5EF4-FFF2-40B4-BE49-F238E27FC236}">
                <a16:creationId xmlns:a16="http://schemas.microsoft.com/office/drawing/2014/main" id="{DFBF8EC9-350C-4764-AF8C-9DD251A3C140}"/>
              </a:ext>
            </a:extLst>
          </p:cNvPr>
          <p:cNvCxnSpPr>
            <a:cxnSpLocks/>
            <a:stCxn id="38" idx="3"/>
            <a:endCxn id="41" idx="1"/>
          </p:cNvCxnSpPr>
          <p:nvPr/>
        </p:nvCxnSpPr>
        <p:spPr>
          <a:xfrm>
            <a:off x="4960620" y="3652428"/>
            <a:ext cx="419102" cy="13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5A95423F-7652-4899-A33A-FD5BDB4F3721}"/>
              </a:ext>
            </a:extLst>
          </p:cNvPr>
          <p:cNvSpPr/>
          <p:nvPr/>
        </p:nvSpPr>
        <p:spPr>
          <a:xfrm>
            <a:off x="5379722" y="3257329"/>
            <a:ext cx="1059180" cy="8179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err="1"/>
              <a:t>AndroidSMS</a:t>
            </a:r>
            <a:r>
              <a:rPr lang="en-US" sz="800" dirty="0"/>
              <a:t> Service (sends SMS to user mobile number)</a:t>
            </a:r>
            <a:endParaRPr lang="en-IN" sz="800" dirty="0"/>
          </a:p>
        </p:txBody>
      </p:sp>
      <p:pic>
        <p:nvPicPr>
          <p:cNvPr id="43" name="Picture 42">
            <a:extLst>
              <a:ext uri="{FF2B5EF4-FFF2-40B4-BE49-F238E27FC236}">
                <a16:creationId xmlns:a16="http://schemas.microsoft.com/office/drawing/2014/main" id="{D4F609E6-7285-4181-A0B3-36120DE86F8D}"/>
              </a:ext>
            </a:extLst>
          </p:cNvPr>
          <p:cNvPicPr>
            <a:picLocks noChangeAspect="1"/>
          </p:cNvPicPr>
          <p:nvPr/>
        </p:nvPicPr>
        <p:blipFill>
          <a:blip r:embed="rId6"/>
          <a:stretch>
            <a:fillRect/>
          </a:stretch>
        </p:blipFill>
        <p:spPr>
          <a:xfrm>
            <a:off x="6385512" y="3556640"/>
            <a:ext cx="548688" cy="158510"/>
          </a:xfrm>
          <a:prstGeom prst="rect">
            <a:avLst/>
          </a:prstGeom>
        </p:spPr>
      </p:pic>
      <p:pic>
        <p:nvPicPr>
          <p:cNvPr id="45" name="Graphic 44" descr="Smart Phone">
            <a:extLst>
              <a:ext uri="{FF2B5EF4-FFF2-40B4-BE49-F238E27FC236}">
                <a16:creationId xmlns:a16="http://schemas.microsoft.com/office/drawing/2014/main" id="{A6A8B212-2622-4D52-BE98-4E86D5A8FF7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59856" y="3153870"/>
            <a:ext cx="914400" cy="914400"/>
          </a:xfrm>
          <a:prstGeom prst="rect">
            <a:avLst/>
          </a:prstGeom>
        </p:spPr>
      </p:pic>
      <p:pic>
        <p:nvPicPr>
          <p:cNvPr id="46" name="Picture 45">
            <a:extLst>
              <a:ext uri="{FF2B5EF4-FFF2-40B4-BE49-F238E27FC236}">
                <a16:creationId xmlns:a16="http://schemas.microsoft.com/office/drawing/2014/main" id="{D4C73F06-0C5E-4EE4-8481-5521875BFA3B}"/>
              </a:ext>
            </a:extLst>
          </p:cNvPr>
          <p:cNvPicPr>
            <a:picLocks noChangeAspect="1"/>
          </p:cNvPicPr>
          <p:nvPr/>
        </p:nvPicPr>
        <p:blipFill>
          <a:blip r:embed="rId6"/>
          <a:stretch>
            <a:fillRect/>
          </a:stretch>
        </p:blipFill>
        <p:spPr>
          <a:xfrm>
            <a:off x="7406640" y="1622080"/>
            <a:ext cx="548688" cy="158510"/>
          </a:xfrm>
          <a:prstGeom prst="rect">
            <a:avLst/>
          </a:prstGeom>
        </p:spPr>
      </p:pic>
      <p:pic>
        <p:nvPicPr>
          <p:cNvPr id="48" name="Graphic 47" descr="Envelope">
            <a:extLst>
              <a:ext uri="{FF2B5EF4-FFF2-40B4-BE49-F238E27FC236}">
                <a16:creationId xmlns:a16="http://schemas.microsoft.com/office/drawing/2014/main" id="{7D46480C-9AAE-49DA-8AA9-2BB6EFAAEDC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33360" y="1252954"/>
            <a:ext cx="914400" cy="914400"/>
          </a:xfrm>
          <a:prstGeom prst="rect">
            <a:avLst/>
          </a:prstGeom>
        </p:spPr>
      </p:pic>
    </p:spTree>
    <p:extLst>
      <p:ext uri="{BB962C8B-B14F-4D97-AF65-F5344CB8AC3E}">
        <p14:creationId xmlns:p14="http://schemas.microsoft.com/office/powerpoint/2010/main" val="410424913"/>
      </p:ext>
    </p:extLst>
  </p:cSld>
  <p:clrMapOvr>
    <a:masterClrMapping/>
  </p:clrMapOvr>
  <mc:AlternateContent xmlns:mc="http://schemas.openxmlformats.org/markup-compatibility/2006" xmlns:p14="http://schemas.microsoft.com/office/powerpoint/2010/main">
    <mc:Choice Requires="p14">
      <p:transition spd="slow" p14:dur="2000" advTm="85629"/>
    </mc:Choice>
    <mc:Fallback xmlns="">
      <p:transition spd="slow" advTm="8562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Bebas Neue"/>
                <a:ea typeface="Bebas Neue"/>
                <a:cs typeface="Bebas Neue"/>
                <a:sym typeface="Bebas Neue"/>
              </a:rPr>
              <a:t>Introduction</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498223" y="891540"/>
            <a:ext cx="8147553" cy="3634741"/>
          </a:xfrm>
          <a:prstGeom prst="rect">
            <a:avLst/>
          </a:prstGeom>
        </p:spPr>
        <p:txBody>
          <a:bodyPr spcFirstLastPara="1" wrap="square" lIns="0" tIns="0" rIns="0" bIns="0" anchor="t" anchorCtr="0">
            <a:noAutofit/>
          </a:bodyPr>
          <a:lstStyle/>
          <a:p>
            <a:pPr marL="171450" indent="-171450"/>
            <a:endParaRPr lang="en-US" sz="2000" dirty="0"/>
          </a:p>
          <a:p>
            <a:pPr marL="171450" indent="-171450"/>
            <a:r>
              <a:rPr lang="en-US" sz="2000" dirty="0"/>
              <a:t>Project objective - Use Sensors &amp; Internet of Things to measure and provide information to the user</a:t>
            </a:r>
          </a:p>
          <a:p>
            <a:pPr marL="171450" indent="-171450"/>
            <a:endParaRPr lang="en-US" sz="2000" dirty="0"/>
          </a:p>
          <a:p>
            <a:pPr marL="171450" indent="-171450"/>
            <a:r>
              <a:rPr lang="en-US" sz="2000" dirty="0"/>
              <a:t>Portable water wastage can be attributed to </a:t>
            </a:r>
          </a:p>
          <a:p>
            <a:pPr marL="628650" lvl="1" indent="-171450"/>
            <a:r>
              <a:rPr lang="en-US" sz="2000" dirty="0"/>
              <a:t>Mechanical Failures</a:t>
            </a:r>
          </a:p>
          <a:p>
            <a:pPr marL="628650" lvl="1" indent="-171450"/>
            <a:r>
              <a:rPr lang="en-US" sz="2000" dirty="0"/>
              <a:t>Transit Wastage &amp;  </a:t>
            </a:r>
          </a:p>
          <a:p>
            <a:pPr marL="628650" lvl="1" indent="-171450"/>
            <a:r>
              <a:rPr lang="en-US" sz="2000" dirty="0"/>
              <a:t>Negligence </a:t>
            </a:r>
          </a:p>
          <a:p>
            <a:pPr marL="0" indent="0">
              <a:buNone/>
            </a:pPr>
            <a:endParaRPr lang="en-US" sz="1600" dirty="0">
              <a:latin typeface="Roboto"/>
              <a:ea typeface="Roboto"/>
              <a:cs typeface="Roboto"/>
              <a:sym typeface="Roboto"/>
            </a:endParaRPr>
          </a:p>
          <a:p>
            <a:pPr marL="0" indent="0">
              <a:buNone/>
            </a:pPr>
            <a:r>
              <a:rPr lang="en-US" sz="1600" dirty="0"/>
              <a:t>Solution focus on addressing Mechanical Failures Wastage &amp; Negligence Wastage </a:t>
            </a:r>
            <a:endParaRPr sz="1600" dirty="0">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dur="2000" advTm="31375"/>
    </mc:Choice>
    <mc:Fallback xmlns="">
      <p:transition spd="slow" advTm="3137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BCA5-D95D-4C78-8F86-96B0E6563393}"/>
              </a:ext>
            </a:extLst>
          </p:cNvPr>
          <p:cNvSpPr>
            <a:spLocks noGrp="1"/>
          </p:cNvSpPr>
          <p:nvPr>
            <p:ph type="title"/>
          </p:nvPr>
        </p:nvSpPr>
        <p:spPr/>
        <p:txBody>
          <a:bodyPr/>
          <a:lstStyle/>
          <a:p>
            <a:r>
              <a:rPr lang="en-US" dirty="0"/>
              <a:t>SOLUTION OUTLINE</a:t>
            </a:r>
            <a:endParaRPr lang="en-IN" dirty="0"/>
          </a:p>
        </p:txBody>
      </p:sp>
      <p:sp>
        <p:nvSpPr>
          <p:cNvPr id="3" name="Text Placeholder 2">
            <a:extLst>
              <a:ext uri="{FF2B5EF4-FFF2-40B4-BE49-F238E27FC236}">
                <a16:creationId xmlns:a16="http://schemas.microsoft.com/office/drawing/2014/main" id="{4961DCF9-51BF-4A82-B1E5-ABC8506142B8}"/>
              </a:ext>
            </a:extLst>
          </p:cNvPr>
          <p:cNvSpPr>
            <a:spLocks noGrp="1"/>
          </p:cNvSpPr>
          <p:nvPr>
            <p:ph type="body" idx="1"/>
          </p:nvPr>
        </p:nvSpPr>
        <p:spPr>
          <a:xfrm>
            <a:off x="294167" y="1121923"/>
            <a:ext cx="8555665" cy="3815350"/>
          </a:xfrm>
        </p:spPr>
        <p:txBody>
          <a:bodyPr/>
          <a:lstStyle/>
          <a:p>
            <a:r>
              <a:rPr lang="en-US" sz="1600" dirty="0"/>
              <a:t>Water wastage can be classified into 2 parts:</a:t>
            </a:r>
            <a:br>
              <a:rPr lang="en-IN" sz="2000" dirty="0"/>
            </a:br>
            <a:r>
              <a:rPr lang="en-IN" sz="1600" dirty="0"/>
              <a:t>1. Wastage due to tank overflow</a:t>
            </a:r>
            <a:br>
              <a:rPr lang="en-US" sz="1600" dirty="0"/>
            </a:br>
            <a:r>
              <a:rPr lang="en-US" sz="1600" dirty="0"/>
              <a:t>2. Wastage due to injudicious water usage </a:t>
            </a:r>
          </a:p>
          <a:p>
            <a:endParaRPr lang="en-US" sz="1600" dirty="0"/>
          </a:p>
          <a:p>
            <a:r>
              <a:rPr lang="en-US" sz="1600" dirty="0"/>
              <a:t>Water wasted due to tank overflow can be measured, by attaching a flow sensor to the overflow pipe and measuring water flowing through it when tank is filled , as measured by ultrasonic sensor.</a:t>
            </a:r>
          </a:p>
          <a:p>
            <a:endParaRPr lang="en-US" sz="1600" dirty="0"/>
          </a:p>
          <a:p>
            <a:r>
              <a:rPr lang="en-US" sz="1600" dirty="0"/>
              <a:t>In order to measure injudicious water usage, we use information from the Ministry of Housing and Urban Affairs to benchmark the litres per capita per day (</a:t>
            </a:r>
            <a:r>
              <a:rPr lang="en-US" sz="1600" dirty="0" err="1"/>
              <a:t>lpcd</a:t>
            </a:r>
            <a:r>
              <a:rPr lang="en-US" sz="1600" dirty="0"/>
              <a:t>) value at 135 </a:t>
            </a:r>
          </a:p>
          <a:p>
            <a:endParaRPr lang="en-US" sz="1600" dirty="0"/>
          </a:p>
          <a:p>
            <a:r>
              <a:rPr lang="en-US" sz="1600" dirty="0"/>
              <a:t>This value is then fixed as the threshold weekly water consumption, and any excess water consumed is regarded as wastage</a:t>
            </a:r>
            <a:endParaRPr lang="en-IN" sz="1600" dirty="0"/>
          </a:p>
        </p:txBody>
      </p:sp>
    </p:spTree>
    <p:extLst>
      <p:ext uri="{BB962C8B-B14F-4D97-AF65-F5344CB8AC3E}">
        <p14:creationId xmlns:p14="http://schemas.microsoft.com/office/powerpoint/2010/main" val="3780243623"/>
      </p:ext>
    </p:extLst>
  </p:cSld>
  <p:clrMapOvr>
    <a:masterClrMapping/>
  </p:clrMapOvr>
  <mc:AlternateContent xmlns:mc="http://schemas.openxmlformats.org/markup-compatibility/2006" xmlns:p14="http://schemas.microsoft.com/office/powerpoint/2010/main">
    <mc:Choice Requires="p14">
      <p:transition spd="slow" p14:dur="2000" advTm="65430"/>
    </mc:Choice>
    <mc:Fallback xmlns="">
      <p:transition spd="slow" advTm="654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1884" name="Google Shape;1884;p26"/>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PROJECT GOALS </a:t>
            </a:r>
            <a:endParaRPr dirty="0"/>
          </a:p>
        </p:txBody>
      </p:sp>
      <p:sp>
        <p:nvSpPr>
          <p:cNvPr id="1885" name="Google Shape;1885;p26"/>
          <p:cNvSpPr txBox="1">
            <a:spLocks noGrp="1"/>
          </p:cNvSpPr>
          <p:nvPr>
            <p:ph type="title" idx="9"/>
          </p:nvPr>
        </p:nvSpPr>
        <p:spPr>
          <a:xfrm>
            <a:off x="6834975" y="1733080"/>
            <a:ext cx="604920" cy="65299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886" name="Google Shape;1886;p26"/>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MAJOR REQUIREMENTS</a:t>
            </a:r>
            <a:endParaRPr dirty="0"/>
          </a:p>
        </p:txBody>
      </p:sp>
      <p:sp>
        <p:nvSpPr>
          <p:cNvPr id="1887" name="Google Shape;1887;p26"/>
          <p:cNvSpPr txBox="1">
            <a:spLocks noGrp="1"/>
          </p:cNvSpPr>
          <p:nvPr>
            <p:ph type="title" idx="6"/>
          </p:nvPr>
        </p:nvSpPr>
        <p:spPr>
          <a:xfrm>
            <a:off x="382835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1888" name="Google Shape;1888;p26"/>
          <p:cNvSpPr txBox="1">
            <a:spLocks noGrp="1"/>
          </p:cNvSpPr>
          <p:nvPr>
            <p:ph type="subTitle" idx="1"/>
          </p:nvPr>
        </p:nvSpPr>
        <p:spPr>
          <a:xfrm>
            <a:off x="577500" y="3989686"/>
            <a:ext cx="1751700" cy="645300"/>
          </a:xfrm>
          <a:prstGeom prst="rect">
            <a:avLst/>
          </a:prstGeom>
        </p:spPr>
        <p:txBody>
          <a:bodyPr spcFirstLastPara="1" wrap="square" lIns="0" tIns="0" rIns="0" bIns="0" anchor="ctr" anchorCtr="0">
            <a:noAutofit/>
          </a:bodyPr>
          <a:lstStyle/>
          <a:p>
            <a:pPr marL="0" indent="0"/>
            <a:r>
              <a:rPr lang="en-IN" sz="1100" dirty="0"/>
              <a:t>An IoT based system involving a hall effect flow sensor and an Ultrasonic sensor connected to </a:t>
            </a:r>
            <a:r>
              <a:rPr lang="en-IN" sz="1100" dirty="0" err="1"/>
              <a:t>ThingSpeak</a:t>
            </a:r>
            <a:r>
              <a:rPr lang="en-IN" sz="1100" dirty="0"/>
              <a:t> server to measure level of water wastage at home. </a:t>
            </a:r>
          </a:p>
          <a:p>
            <a:pPr marL="0" lvl="0" indent="0" algn="l" rtl="0">
              <a:spcBef>
                <a:spcPts val="0"/>
              </a:spcBef>
              <a:spcAft>
                <a:spcPts val="0"/>
              </a:spcAft>
              <a:buNone/>
            </a:pPr>
            <a:endParaRPr dirty="0"/>
          </a:p>
        </p:txBody>
      </p:sp>
      <p:sp>
        <p:nvSpPr>
          <p:cNvPr id="1889" name="Google Shape;1889;p26"/>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ABOUT THE PROJECT</a:t>
            </a:r>
            <a:endParaRPr/>
          </a:p>
        </p:txBody>
      </p:sp>
      <p:sp>
        <p:nvSpPr>
          <p:cNvPr id="1890" name="Google Shape;1890;p26"/>
          <p:cNvSpPr txBox="1">
            <a:spLocks noGrp="1"/>
          </p:cNvSpPr>
          <p:nvPr>
            <p:ph type="title" idx="3"/>
          </p:nvPr>
        </p:nvSpPr>
        <p:spPr>
          <a:xfrm>
            <a:off x="878350" y="1766925"/>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1891" name="Google Shape;1891;p26"/>
          <p:cNvSpPr txBox="1">
            <a:spLocks noGrp="1"/>
          </p:cNvSpPr>
          <p:nvPr>
            <p:ph type="subTitle" idx="4"/>
          </p:nvPr>
        </p:nvSpPr>
        <p:spPr>
          <a:xfrm>
            <a:off x="3446505" y="3922544"/>
            <a:ext cx="1933090" cy="464417"/>
          </a:xfrm>
          <a:prstGeom prst="rect">
            <a:avLst/>
          </a:prstGeom>
        </p:spPr>
        <p:txBody>
          <a:bodyPr spcFirstLastPara="1" wrap="square" lIns="0" tIns="0" rIns="0" bIns="0" anchor="ctr" anchorCtr="0">
            <a:noAutofit/>
          </a:bodyPr>
          <a:lstStyle/>
          <a:p>
            <a:pPr marL="285750" lvl="0" indent="-285750" algn="l" rtl="0">
              <a:spcBef>
                <a:spcPts val="0"/>
              </a:spcBef>
              <a:spcAft>
                <a:spcPts val="0"/>
              </a:spcAft>
              <a:buClr>
                <a:schemeClr val="bg2">
                  <a:lumMod val="60000"/>
                  <a:lumOff val="40000"/>
                </a:schemeClr>
              </a:buClr>
              <a:buFont typeface="Wingdings" pitchFamily="2" charset="2"/>
              <a:buChar char="§"/>
            </a:pPr>
            <a:r>
              <a:rPr lang="en-US" sz="1400" dirty="0"/>
              <a:t>Flow Sensor</a:t>
            </a:r>
          </a:p>
          <a:p>
            <a:pPr marL="285750" lvl="0" indent="-285750" algn="l" rtl="0">
              <a:spcBef>
                <a:spcPts val="0"/>
              </a:spcBef>
              <a:spcAft>
                <a:spcPts val="0"/>
              </a:spcAft>
              <a:buClr>
                <a:schemeClr val="bg2">
                  <a:lumMod val="60000"/>
                  <a:lumOff val="40000"/>
                </a:schemeClr>
              </a:buClr>
              <a:buFont typeface="Wingdings" pitchFamily="2" charset="2"/>
              <a:buChar char="§"/>
            </a:pPr>
            <a:r>
              <a:rPr lang="en-US" sz="1400" dirty="0"/>
              <a:t>ESP8266 board</a:t>
            </a:r>
          </a:p>
          <a:p>
            <a:pPr marL="285750" lvl="0" indent="-285750" algn="l" rtl="0">
              <a:spcBef>
                <a:spcPts val="0"/>
              </a:spcBef>
              <a:spcAft>
                <a:spcPts val="0"/>
              </a:spcAft>
              <a:buClr>
                <a:schemeClr val="bg2">
                  <a:lumMod val="60000"/>
                  <a:lumOff val="40000"/>
                </a:schemeClr>
              </a:buClr>
              <a:buFont typeface="Wingdings" pitchFamily="2" charset="2"/>
              <a:buChar char="§"/>
            </a:pPr>
            <a:r>
              <a:rPr lang="en-US" sz="1400" dirty="0"/>
              <a:t>Breadboard</a:t>
            </a:r>
          </a:p>
          <a:p>
            <a:pPr marL="285750" lvl="0" indent="-285750" algn="l" rtl="0">
              <a:spcBef>
                <a:spcPts val="0"/>
              </a:spcBef>
              <a:spcAft>
                <a:spcPts val="0"/>
              </a:spcAft>
              <a:buClr>
                <a:schemeClr val="bg2">
                  <a:lumMod val="60000"/>
                  <a:lumOff val="40000"/>
                </a:schemeClr>
              </a:buClr>
              <a:buFont typeface="Wingdings" pitchFamily="2" charset="2"/>
              <a:buChar char="§"/>
            </a:pPr>
            <a:r>
              <a:rPr lang="en-US" sz="1400" dirty="0"/>
              <a:t>Connecting wires</a:t>
            </a:r>
          </a:p>
          <a:p>
            <a:pPr marL="285750" lvl="0" indent="-285750" algn="l" rtl="0">
              <a:spcBef>
                <a:spcPts val="0"/>
              </a:spcBef>
              <a:spcAft>
                <a:spcPts val="0"/>
              </a:spcAft>
              <a:buClr>
                <a:schemeClr val="bg2">
                  <a:lumMod val="60000"/>
                  <a:lumOff val="40000"/>
                </a:schemeClr>
              </a:buClr>
              <a:buFont typeface="Wingdings" pitchFamily="2" charset="2"/>
              <a:buChar char="§"/>
            </a:pPr>
            <a:r>
              <a:rPr lang="en-US" sz="1400" dirty="0"/>
              <a:t>Ultrasonic sensor</a:t>
            </a:r>
            <a:endParaRPr sz="1400" dirty="0"/>
          </a:p>
        </p:txBody>
      </p:sp>
      <p:sp>
        <p:nvSpPr>
          <p:cNvPr id="1892" name="Google Shape;1892;p26"/>
          <p:cNvSpPr txBox="1">
            <a:spLocks noGrp="1"/>
          </p:cNvSpPr>
          <p:nvPr>
            <p:ph type="subTitle" idx="7"/>
          </p:nvPr>
        </p:nvSpPr>
        <p:spPr>
          <a:xfrm>
            <a:off x="6459648" y="3947375"/>
            <a:ext cx="2036694" cy="645300"/>
          </a:xfrm>
          <a:prstGeom prst="rect">
            <a:avLst/>
          </a:prstGeom>
        </p:spPr>
        <p:txBody>
          <a:bodyPr spcFirstLastPara="1" wrap="square" lIns="0" tIns="0" rIns="0" bIns="0" anchor="ctr" anchorCtr="0">
            <a:noAutofit/>
          </a:bodyPr>
          <a:lstStyle/>
          <a:p>
            <a:pPr marL="285750" lvl="0" indent="-285750" algn="l" rtl="0">
              <a:spcBef>
                <a:spcPts val="0"/>
              </a:spcBef>
              <a:spcAft>
                <a:spcPts val="0"/>
              </a:spcAft>
              <a:buClr>
                <a:srgbClr val="FFFF00"/>
              </a:buClr>
              <a:buFont typeface="Arial" panose="020B0604020202020204" pitchFamily="34" charset="0"/>
              <a:buChar char="•"/>
            </a:pPr>
            <a:r>
              <a:rPr lang="en-US" sz="1000" dirty="0"/>
              <a:t>Measuring tank water level</a:t>
            </a:r>
          </a:p>
          <a:p>
            <a:pPr marL="285750" lvl="0" indent="-285750" algn="l" rtl="0">
              <a:spcBef>
                <a:spcPts val="0"/>
              </a:spcBef>
              <a:spcAft>
                <a:spcPts val="0"/>
              </a:spcAft>
              <a:buClr>
                <a:srgbClr val="FFFF00"/>
              </a:buClr>
              <a:buFont typeface="Arial" panose="020B0604020202020204" pitchFamily="34" charset="0"/>
              <a:buChar char="•"/>
            </a:pPr>
            <a:r>
              <a:rPr lang="en-US" sz="1000" dirty="0"/>
              <a:t>Measuring amount of water used via pipes</a:t>
            </a:r>
          </a:p>
          <a:p>
            <a:pPr marL="285750" lvl="0" indent="-285750" algn="l" rtl="0">
              <a:spcBef>
                <a:spcPts val="0"/>
              </a:spcBef>
              <a:spcAft>
                <a:spcPts val="0"/>
              </a:spcAft>
              <a:buClr>
                <a:srgbClr val="FFFF00"/>
              </a:buClr>
              <a:buFont typeface="Arial" panose="020B0604020202020204" pitchFamily="34" charset="0"/>
              <a:buChar char="•"/>
            </a:pPr>
            <a:r>
              <a:rPr lang="en-US" sz="1000" dirty="0"/>
              <a:t>Detecting leakage in pipes</a:t>
            </a:r>
          </a:p>
          <a:p>
            <a:pPr marL="285750" lvl="0" indent="-285750" algn="l" rtl="0">
              <a:spcBef>
                <a:spcPts val="0"/>
              </a:spcBef>
              <a:spcAft>
                <a:spcPts val="0"/>
              </a:spcAft>
              <a:buClr>
                <a:srgbClr val="FFFF00"/>
              </a:buClr>
              <a:buFont typeface="Arial" panose="020B0604020202020204" pitchFamily="34" charset="0"/>
              <a:buChar char="•"/>
            </a:pPr>
            <a:r>
              <a:rPr lang="en-US" sz="1000" dirty="0"/>
              <a:t>Calculating waste water based on average water usage</a:t>
            </a:r>
          </a:p>
          <a:p>
            <a:pPr marL="285750" lvl="0" indent="-285750" algn="l" rtl="0">
              <a:spcBef>
                <a:spcPts val="0"/>
              </a:spcBef>
              <a:spcAft>
                <a:spcPts val="0"/>
              </a:spcAft>
              <a:buClr>
                <a:srgbClr val="FFFF00"/>
              </a:buClr>
              <a:buFont typeface="Arial" panose="020B0604020202020204" pitchFamily="34" charset="0"/>
              <a:buChar char="•"/>
            </a:pPr>
            <a:r>
              <a:rPr lang="en-US" sz="1000" dirty="0"/>
              <a:t>Sending results to the consumer</a:t>
            </a:r>
          </a:p>
          <a:p>
            <a:pPr marL="0" lvl="0" indent="0" algn="l" rtl="0">
              <a:spcBef>
                <a:spcPts val="0"/>
              </a:spcBef>
              <a:spcAft>
                <a:spcPts val="0"/>
              </a:spcAft>
              <a:buNone/>
            </a:pPr>
            <a:endParaRPr sz="1400" dirty="0"/>
          </a:p>
        </p:txBody>
      </p:sp>
    </p:spTree>
  </p:cSld>
  <p:clrMapOvr>
    <a:masterClrMapping/>
  </p:clrMapOvr>
  <mc:AlternateContent xmlns:mc="http://schemas.openxmlformats.org/markup-compatibility/2006" xmlns:p14="http://schemas.microsoft.com/office/powerpoint/2010/main">
    <mc:Choice Requires="p14">
      <p:transition spd="slow" p14:dur="2000" advTm="74420"/>
    </mc:Choice>
    <mc:Fallback xmlns="">
      <p:transition spd="slow" advTm="7442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0F0B-6F6A-4948-BCC7-CC545664B7E0}"/>
              </a:ext>
            </a:extLst>
          </p:cNvPr>
          <p:cNvSpPr>
            <a:spLocks noGrp="1"/>
          </p:cNvSpPr>
          <p:nvPr>
            <p:ph type="title"/>
          </p:nvPr>
        </p:nvSpPr>
        <p:spPr>
          <a:xfrm>
            <a:off x="578233" y="504405"/>
            <a:ext cx="7704000" cy="488400"/>
          </a:xfrm>
        </p:spPr>
        <p:txBody>
          <a:bodyPr/>
          <a:lstStyle/>
          <a:p>
            <a:r>
              <a:rPr lang="en-US" dirty="0" err="1"/>
              <a:t>NodeMcu</a:t>
            </a:r>
            <a:r>
              <a:rPr lang="en-US" dirty="0"/>
              <a:t> - ESP 8266</a:t>
            </a:r>
            <a:endParaRPr lang="en-IN" dirty="0"/>
          </a:p>
        </p:txBody>
      </p:sp>
      <p:sp>
        <p:nvSpPr>
          <p:cNvPr id="3" name="Text Placeholder 2">
            <a:extLst>
              <a:ext uri="{FF2B5EF4-FFF2-40B4-BE49-F238E27FC236}">
                <a16:creationId xmlns:a16="http://schemas.microsoft.com/office/drawing/2014/main" id="{7EBB20AA-159B-4468-A4D9-6DA0B58801A6}"/>
              </a:ext>
            </a:extLst>
          </p:cNvPr>
          <p:cNvSpPr>
            <a:spLocks noGrp="1"/>
          </p:cNvSpPr>
          <p:nvPr>
            <p:ph type="body" idx="1"/>
          </p:nvPr>
        </p:nvSpPr>
        <p:spPr>
          <a:xfrm>
            <a:off x="3775089" y="2296895"/>
            <a:ext cx="5482326" cy="1407297"/>
          </a:xfrm>
        </p:spPr>
        <p:txBody>
          <a:bodyPr/>
          <a:lstStyle/>
          <a:p>
            <a:r>
              <a:rPr lang="en-US" sz="2400" dirty="0" err="1"/>
              <a:t>NodeMCU</a:t>
            </a:r>
            <a:r>
              <a:rPr lang="en-US" sz="2400" dirty="0"/>
              <a:t> is an open-source Lua based firmware and development board specially targeted for IoT based Applications.</a:t>
            </a:r>
            <a:endParaRPr lang="en-IN" sz="2400" dirty="0"/>
          </a:p>
        </p:txBody>
      </p:sp>
      <p:pic>
        <p:nvPicPr>
          <p:cNvPr id="4" name="Picture 3">
            <a:extLst>
              <a:ext uri="{FF2B5EF4-FFF2-40B4-BE49-F238E27FC236}">
                <a16:creationId xmlns:a16="http://schemas.microsoft.com/office/drawing/2014/main" id="{CEB020C5-C94D-4ED5-8919-097FD671A923}"/>
              </a:ext>
            </a:extLst>
          </p:cNvPr>
          <p:cNvPicPr>
            <a:picLocks noChangeAspect="1"/>
          </p:cNvPicPr>
          <p:nvPr/>
        </p:nvPicPr>
        <p:blipFill>
          <a:blip r:embed="rId2"/>
          <a:stretch>
            <a:fillRect/>
          </a:stretch>
        </p:blipFill>
        <p:spPr>
          <a:xfrm>
            <a:off x="174196" y="1545613"/>
            <a:ext cx="3388242" cy="2255534"/>
          </a:xfrm>
          <a:prstGeom prst="rect">
            <a:avLst/>
          </a:prstGeom>
        </p:spPr>
      </p:pic>
      <p:sp>
        <p:nvSpPr>
          <p:cNvPr id="6" name="Title 1">
            <a:extLst>
              <a:ext uri="{FF2B5EF4-FFF2-40B4-BE49-F238E27FC236}">
                <a16:creationId xmlns:a16="http://schemas.microsoft.com/office/drawing/2014/main" id="{48715172-3C7A-49D4-8E4C-7649CC02E223}"/>
              </a:ext>
            </a:extLst>
          </p:cNvPr>
          <p:cNvSpPr txBox="1">
            <a:spLocks/>
          </p:cNvSpPr>
          <p:nvPr/>
        </p:nvSpPr>
        <p:spPr>
          <a:xfrm>
            <a:off x="3374066" y="1485711"/>
            <a:ext cx="5730419" cy="488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3200" dirty="0">
                <a:solidFill>
                  <a:srgbClr val="FFFF00"/>
                </a:solidFill>
              </a:rPr>
              <a:t>What is </a:t>
            </a:r>
            <a:r>
              <a:rPr lang="en-US" sz="3200" dirty="0" err="1">
                <a:solidFill>
                  <a:srgbClr val="FFFF00"/>
                </a:solidFill>
              </a:rPr>
              <a:t>NodeMcu</a:t>
            </a:r>
            <a:r>
              <a:rPr lang="en-US" sz="3200" dirty="0">
                <a:solidFill>
                  <a:srgbClr val="FFFF00"/>
                </a:solidFill>
              </a:rPr>
              <a:t> - ESP 8266?</a:t>
            </a:r>
            <a:endParaRPr lang="en-IN" sz="3200" dirty="0">
              <a:solidFill>
                <a:srgbClr val="FFFF00"/>
              </a:solidFill>
            </a:endParaRPr>
          </a:p>
        </p:txBody>
      </p:sp>
    </p:spTree>
    <p:extLst>
      <p:ext uri="{BB962C8B-B14F-4D97-AF65-F5344CB8AC3E}">
        <p14:creationId xmlns:p14="http://schemas.microsoft.com/office/powerpoint/2010/main" val="1037321766"/>
      </p:ext>
    </p:extLst>
  </p:cSld>
  <p:clrMapOvr>
    <a:masterClrMapping/>
  </p:clrMapOvr>
  <mc:AlternateContent xmlns:mc="http://schemas.openxmlformats.org/markup-compatibility/2006" xmlns:p14="http://schemas.microsoft.com/office/powerpoint/2010/main">
    <mc:Choice Requires="p14">
      <p:transition spd="slow" p14:dur="2000" advTm="8905"/>
    </mc:Choice>
    <mc:Fallback xmlns="">
      <p:transition spd="slow" advTm="890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0F0B-6F6A-4948-BCC7-CC545664B7E0}"/>
              </a:ext>
            </a:extLst>
          </p:cNvPr>
          <p:cNvSpPr>
            <a:spLocks noGrp="1"/>
          </p:cNvSpPr>
          <p:nvPr>
            <p:ph type="title"/>
          </p:nvPr>
        </p:nvSpPr>
        <p:spPr>
          <a:xfrm>
            <a:off x="720000" y="433625"/>
            <a:ext cx="7704000" cy="488400"/>
          </a:xfrm>
        </p:spPr>
        <p:txBody>
          <a:bodyPr/>
          <a:lstStyle/>
          <a:p>
            <a:r>
              <a:rPr lang="en-US" dirty="0" err="1"/>
              <a:t>NodeMcu</a:t>
            </a:r>
            <a:r>
              <a:rPr lang="en-US" dirty="0"/>
              <a:t> - ESP 8266</a:t>
            </a:r>
            <a:endParaRPr lang="en-IN" dirty="0"/>
          </a:p>
        </p:txBody>
      </p:sp>
      <p:sp>
        <p:nvSpPr>
          <p:cNvPr id="3" name="Text Placeholder 2">
            <a:extLst>
              <a:ext uri="{FF2B5EF4-FFF2-40B4-BE49-F238E27FC236}">
                <a16:creationId xmlns:a16="http://schemas.microsoft.com/office/drawing/2014/main" id="{7EBB20AA-159B-4468-A4D9-6DA0B58801A6}"/>
              </a:ext>
            </a:extLst>
          </p:cNvPr>
          <p:cNvSpPr>
            <a:spLocks noGrp="1"/>
          </p:cNvSpPr>
          <p:nvPr>
            <p:ph type="body" idx="1"/>
          </p:nvPr>
        </p:nvSpPr>
        <p:spPr>
          <a:xfrm>
            <a:off x="4423145" y="996232"/>
            <a:ext cx="4720855" cy="3866392"/>
          </a:xfrm>
        </p:spPr>
        <p:txBody>
          <a:bodyPr/>
          <a:lstStyle/>
          <a:p>
            <a:pPr marL="127000" indent="0" algn="l">
              <a:buNone/>
            </a:pPr>
            <a:r>
              <a:rPr lang="en-IN" sz="1600" b="1" i="0" dirty="0" err="1">
                <a:solidFill>
                  <a:schemeClr val="tx1"/>
                </a:solidFill>
                <a:effectLst/>
                <a:latin typeface="+mn-lt"/>
              </a:rPr>
              <a:t>NodeMCU</a:t>
            </a:r>
            <a:r>
              <a:rPr lang="en-IN" sz="1600" b="1" i="0" dirty="0">
                <a:solidFill>
                  <a:schemeClr val="tx1"/>
                </a:solidFill>
                <a:effectLst/>
                <a:latin typeface="+mn-lt"/>
              </a:rPr>
              <a:t> ESP8266 Specifications &amp; Features</a:t>
            </a:r>
            <a:endParaRPr lang="en-IN" sz="1600" b="0" i="0" dirty="0">
              <a:solidFill>
                <a:schemeClr val="tx1"/>
              </a:solidFill>
              <a:effectLst/>
              <a:latin typeface="+mn-lt"/>
            </a:endParaRPr>
          </a:p>
          <a:p>
            <a:pPr algn="l">
              <a:buFont typeface="Arial" panose="020B0604020202020204" pitchFamily="34" charset="0"/>
              <a:buChar char="•"/>
            </a:pPr>
            <a:r>
              <a:rPr lang="en-IN" sz="1600" b="0" i="0" dirty="0">
                <a:solidFill>
                  <a:schemeClr val="tx1"/>
                </a:solidFill>
                <a:effectLst/>
                <a:latin typeface="+mn-lt"/>
              </a:rPr>
              <a:t>Operating Voltage: 3.3V</a:t>
            </a:r>
          </a:p>
          <a:p>
            <a:pPr algn="l">
              <a:buFont typeface="Arial" panose="020B0604020202020204" pitchFamily="34" charset="0"/>
              <a:buChar char="•"/>
            </a:pPr>
            <a:r>
              <a:rPr lang="en-IN" sz="1600" b="0" i="0" dirty="0">
                <a:solidFill>
                  <a:schemeClr val="tx1"/>
                </a:solidFill>
                <a:effectLst/>
                <a:latin typeface="+mn-lt"/>
              </a:rPr>
              <a:t>Input Voltage: 7-12V</a:t>
            </a:r>
          </a:p>
          <a:p>
            <a:pPr algn="l">
              <a:buFont typeface="Arial" panose="020B0604020202020204" pitchFamily="34" charset="0"/>
              <a:buChar char="•"/>
            </a:pPr>
            <a:r>
              <a:rPr lang="en-IN" sz="1600" b="0" i="0" dirty="0">
                <a:solidFill>
                  <a:schemeClr val="tx1"/>
                </a:solidFill>
                <a:effectLst/>
                <a:latin typeface="+mn-lt"/>
              </a:rPr>
              <a:t>Digital I/O Pins (DIO): 16 (GPIO)</a:t>
            </a:r>
          </a:p>
          <a:p>
            <a:pPr algn="l">
              <a:buFont typeface="Arial" panose="020B0604020202020204" pitchFamily="34" charset="0"/>
              <a:buChar char="•"/>
            </a:pPr>
            <a:r>
              <a:rPr lang="en-IN" sz="1600" b="0" i="0" dirty="0">
                <a:solidFill>
                  <a:schemeClr val="tx1"/>
                </a:solidFill>
                <a:effectLst/>
                <a:latin typeface="+mn-lt"/>
              </a:rPr>
              <a:t>Analog Input Pins (ADC): 1</a:t>
            </a:r>
          </a:p>
          <a:p>
            <a:pPr algn="l">
              <a:buFont typeface="Arial" panose="020B0604020202020204" pitchFamily="34" charset="0"/>
              <a:buChar char="•"/>
            </a:pPr>
            <a:r>
              <a:rPr lang="en-IN" sz="1600" b="0" i="0" dirty="0">
                <a:solidFill>
                  <a:schemeClr val="tx1"/>
                </a:solidFill>
                <a:effectLst/>
                <a:latin typeface="+mn-lt"/>
              </a:rPr>
              <a:t>Flash Memory: 4 MB</a:t>
            </a:r>
          </a:p>
          <a:p>
            <a:pPr algn="l">
              <a:buFont typeface="Arial" panose="020B0604020202020204" pitchFamily="34" charset="0"/>
              <a:buChar char="•"/>
            </a:pPr>
            <a:r>
              <a:rPr lang="en-IN" sz="1600" b="0" i="0" dirty="0">
                <a:solidFill>
                  <a:schemeClr val="tx1"/>
                </a:solidFill>
                <a:effectLst/>
                <a:latin typeface="+mn-lt"/>
              </a:rPr>
              <a:t>USB port is included onboard.</a:t>
            </a:r>
          </a:p>
          <a:p>
            <a:pPr algn="l">
              <a:buFont typeface="Arial" panose="020B0604020202020204" pitchFamily="34" charset="0"/>
              <a:buChar char="•"/>
            </a:pPr>
            <a:r>
              <a:rPr lang="en-IN" sz="1600" b="0" i="0" dirty="0">
                <a:solidFill>
                  <a:schemeClr val="tx1"/>
                </a:solidFill>
                <a:effectLst/>
                <a:latin typeface="+mn-lt"/>
              </a:rPr>
              <a:t>PCB Antenna</a:t>
            </a:r>
          </a:p>
          <a:p>
            <a:pPr algn="l">
              <a:buFont typeface="Arial" panose="020B0604020202020204" pitchFamily="34" charset="0"/>
              <a:buChar char="•"/>
            </a:pPr>
            <a:r>
              <a:rPr lang="en-US" sz="1600" b="0" i="0" dirty="0" err="1">
                <a:solidFill>
                  <a:schemeClr val="tx1"/>
                </a:solidFill>
                <a:effectLst/>
                <a:latin typeface="+mn-lt"/>
              </a:rPr>
              <a:t>NodeMCU</a:t>
            </a:r>
            <a:r>
              <a:rPr lang="en-US" sz="1600" b="0" i="0" dirty="0">
                <a:solidFill>
                  <a:schemeClr val="tx1"/>
                </a:solidFill>
                <a:effectLst/>
                <a:latin typeface="+mn-lt"/>
              </a:rPr>
              <a:t> has 128 KB RAM and 4MB of Flash memory to store data and programs.</a:t>
            </a:r>
          </a:p>
          <a:p>
            <a:pPr algn="l">
              <a:buFont typeface="Arial" panose="020B0604020202020204" pitchFamily="34" charset="0"/>
              <a:buChar char="•"/>
            </a:pPr>
            <a:r>
              <a:rPr lang="en-US" sz="1600" b="0" i="0" dirty="0">
                <a:solidFill>
                  <a:schemeClr val="tx1"/>
                </a:solidFill>
                <a:effectLst/>
                <a:latin typeface="+mn-lt"/>
              </a:rPr>
              <a:t>Its high processing power with in-built Wi-Fi / Bluetooth and Deep Sleep Operating features make it ideal for IoT projects.</a:t>
            </a:r>
          </a:p>
          <a:p>
            <a:pPr algn="l">
              <a:buFont typeface="Arial" panose="020B0604020202020204" pitchFamily="34" charset="0"/>
              <a:buChar char="•"/>
            </a:pPr>
            <a:r>
              <a:rPr lang="en-US" sz="1600" b="0" i="0" dirty="0" err="1">
                <a:solidFill>
                  <a:schemeClr val="tx1"/>
                </a:solidFill>
                <a:effectLst/>
                <a:latin typeface="+mn-lt"/>
              </a:rPr>
              <a:t>NodeMCU</a:t>
            </a:r>
            <a:r>
              <a:rPr lang="en-US" sz="1600" b="0" i="0" dirty="0">
                <a:solidFill>
                  <a:schemeClr val="tx1"/>
                </a:solidFill>
                <a:effectLst/>
                <a:latin typeface="+mn-lt"/>
              </a:rPr>
              <a:t> can be powered using a Micro USB jack and VIN pin (External Supply Pin).</a:t>
            </a:r>
            <a:endParaRPr lang="en-IN" sz="1600" b="0" i="0" dirty="0">
              <a:solidFill>
                <a:schemeClr val="tx1"/>
              </a:solidFill>
              <a:effectLst/>
              <a:latin typeface="+mn-lt"/>
            </a:endParaRPr>
          </a:p>
        </p:txBody>
      </p:sp>
      <p:pic>
        <p:nvPicPr>
          <p:cNvPr id="5" name="Picture 4">
            <a:extLst>
              <a:ext uri="{FF2B5EF4-FFF2-40B4-BE49-F238E27FC236}">
                <a16:creationId xmlns:a16="http://schemas.microsoft.com/office/drawing/2014/main" id="{187B8A89-E4ED-48EB-8EC8-F42A848A0E66}"/>
              </a:ext>
            </a:extLst>
          </p:cNvPr>
          <p:cNvPicPr>
            <a:picLocks noChangeAspect="1"/>
          </p:cNvPicPr>
          <p:nvPr/>
        </p:nvPicPr>
        <p:blipFill>
          <a:blip r:embed="rId2"/>
          <a:stretch>
            <a:fillRect/>
          </a:stretch>
        </p:blipFill>
        <p:spPr>
          <a:xfrm>
            <a:off x="63795" y="1127051"/>
            <a:ext cx="4302642" cy="3466214"/>
          </a:xfrm>
          <a:prstGeom prst="rect">
            <a:avLst/>
          </a:prstGeom>
        </p:spPr>
      </p:pic>
    </p:spTree>
    <p:extLst>
      <p:ext uri="{BB962C8B-B14F-4D97-AF65-F5344CB8AC3E}">
        <p14:creationId xmlns:p14="http://schemas.microsoft.com/office/powerpoint/2010/main" val="2982781314"/>
      </p:ext>
    </p:extLst>
  </p:cSld>
  <p:clrMapOvr>
    <a:masterClrMapping/>
  </p:clrMapOvr>
  <mc:AlternateContent xmlns:mc="http://schemas.openxmlformats.org/markup-compatibility/2006" xmlns:p14="http://schemas.microsoft.com/office/powerpoint/2010/main">
    <mc:Choice Requires="p14">
      <p:transition spd="slow" p14:dur="2000" advTm="64753"/>
    </mc:Choice>
    <mc:Fallback xmlns="">
      <p:transition spd="slow" advTm="6475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0F0B-6F6A-4948-BCC7-CC545664B7E0}"/>
              </a:ext>
            </a:extLst>
          </p:cNvPr>
          <p:cNvSpPr>
            <a:spLocks noGrp="1"/>
          </p:cNvSpPr>
          <p:nvPr>
            <p:ph type="title"/>
          </p:nvPr>
        </p:nvSpPr>
        <p:spPr>
          <a:xfrm>
            <a:off x="578233" y="504405"/>
            <a:ext cx="7704000" cy="488400"/>
          </a:xfrm>
        </p:spPr>
        <p:txBody>
          <a:bodyPr/>
          <a:lstStyle/>
          <a:p>
            <a:r>
              <a:rPr lang="en-US" dirty="0" err="1"/>
              <a:t>NodeMcu</a:t>
            </a:r>
            <a:r>
              <a:rPr lang="en-US" dirty="0"/>
              <a:t> - ESP 8266</a:t>
            </a:r>
            <a:endParaRPr lang="en-IN" dirty="0"/>
          </a:p>
        </p:txBody>
      </p:sp>
      <p:sp>
        <p:nvSpPr>
          <p:cNvPr id="3" name="Text Placeholder 2">
            <a:extLst>
              <a:ext uri="{FF2B5EF4-FFF2-40B4-BE49-F238E27FC236}">
                <a16:creationId xmlns:a16="http://schemas.microsoft.com/office/drawing/2014/main" id="{7EBB20AA-159B-4468-A4D9-6DA0B58801A6}"/>
              </a:ext>
            </a:extLst>
          </p:cNvPr>
          <p:cNvSpPr>
            <a:spLocks noGrp="1"/>
          </p:cNvSpPr>
          <p:nvPr>
            <p:ph type="body" idx="1"/>
          </p:nvPr>
        </p:nvSpPr>
        <p:spPr>
          <a:xfrm>
            <a:off x="3409507" y="1469685"/>
            <a:ext cx="5734493" cy="3073961"/>
          </a:xfrm>
        </p:spPr>
        <p:txBody>
          <a:bodyPr/>
          <a:lstStyle/>
          <a:p>
            <a:pPr marL="127000" indent="0" algn="ctr">
              <a:buNone/>
            </a:pPr>
            <a:r>
              <a:rPr lang="en-US" sz="1800" b="1" u="sng" dirty="0">
                <a:solidFill>
                  <a:srgbClr val="FFFF00"/>
                </a:solidFill>
                <a:latin typeface="+mn-lt"/>
              </a:rPr>
              <a:t>P</a:t>
            </a:r>
            <a:r>
              <a:rPr lang="en-US" sz="1800" b="1" i="0" u="sng" dirty="0">
                <a:solidFill>
                  <a:srgbClr val="FFFF00"/>
                </a:solidFill>
                <a:effectLst/>
                <a:latin typeface="+mn-lt"/>
              </a:rPr>
              <a:t>rogramming </a:t>
            </a:r>
            <a:r>
              <a:rPr lang="en-US" sz="1800" b="1" i="0" u="sng" dirty="0" err="1">
                <a:solidFill>
                  <a:srgbClr val="FFFF00"/>
                </a:solidFill>
                <a:effectLst/>
                <a:latin typeface="+mn-lt"/>
              </a:rPr>
              <a:t>NodeMCU</a:t>
            </a:r>
            <a:r>
              <a:rPr lang="en-US" sz="1800" b="1" i="0" u="sng" dirty="0">
                <a:solidFill>
                  <a:srgbClr val="FFFF00"/>
                </a:solidFill>
                <a:effectLst/>
                <a:latin typeface="+mn-lt"/>
              </a:rPr>
              <a:t> ESP8266 with Arduino IDE</a:t>
            </a:r>
          </a:p>
          <a:p>
            <a:pPr marL="127000" indent="0" algn="ctr">
              <a:buNone/>
            </a:pPr>
            <a:endParaRPr lang="en-US" sz="1800" b="0" i="0" u="sng" dirty="0">
              <a:solidFill>
                <a:schemeClr val="tx1"/>
              </a:solidFill>
              <a:effectLst/>
              <a:latin typeface="+mn-lt"/>
            </a:endParaRPr>
          </a:p>
          <a:p>
            <a:r>
              <a:rPr lang="en-US" sz="1600" b="0" i="0" dirty="0">
                <a:solidFill>
                  <a:schemeClr val="tx1"/>
                </a:solidFill>
                <a:effectLst/>
                <a:latin typeface="+mn-lt"/>
              </a:rPr>
              <a:t>Once Arduino IDE is installed on the computer, connect the board with the computer using the USB cable. Now open the Arduino IDE and choose the correct board by selecting </a:t>
            </a:r>
            <a:r>
              <a:rPr lang="en-US" sz="1600" b="1" i="0" dirty="0">
                <a:solidFill>
                  <a:schemeClr val="tx1"/>
                </a:solidFill>
                <a:effectLst/>
                <a:latin typeface="+mn-lt"/>
              </a:rPr>
              <a:t>Tools&gt;Boards&gt;NodeMCU1.0</a:t>
            </a:r>
            <a:r>
              <a:rPr lang="en-US" sz="1600" b="0" i="0" dirty="0">
                <a:solidFill>
                  <a:schemeClr val="tx1"/>
                </a:solidFill>
                <a:effectLst/>
                <a:latin typeface="+mn-lt"/>
              </a:rPr>
              <a:t> (ESP-12E Module), and choose the correct Port by selecting </a:t>
            </a:r>
            <a:r>
              <a:rPr lang="en-US" sz="1600" b="1" i="0" dirty="0">
                <a:solidFill>
                  <a:schemeClr val="tx1"/>
                </a:solidFill>
                <a:effectLst/>
                <a:latin typeface="+mn-lt"/>
              </a:rPr>
              <a:t>Tools&gt;Port</a:t>
            </a:r>
            <a:r>
              <a:rPr lang="en-US" sz="1600" b="0" i="0" dirty="0">
                <a:solidFill>
                  <a:schemeClr val="tx1"/>
                </a:solidFill>
                <a:effectLst/>
                <a:latin typeface="+mn-lt"/>
              </a:rPr>
              <a:t>. To get it started with the </a:t>
            </a:r>
            <a:r>
              <a:rPr lang="en-US" sz="1600" b="0" i="0" dirty="0" err="1">
                <a:solidFill>
                  <a:schemeClr val="tx1"/>
                </a:solidFill>
                <a:effectLst/>
                <a:latin typeface="+mn-lt"/>
              </a:rPr>
              <a:t>NodeMCU</a:t>
            </a:r>
            <a:r>
              <a:rPr lang="en-US" sz="1600" b="0" i="0" dirty="0">
                <a:solidFill>
                  <a:schemeClr val="tx1"/>
                </a:solidFill>
                <a:effectLst/>
                <a:latin typeface="+mn-lt"/>
              </a:rPr>
              <a:t> board, we may type our usual code that we do in the Arduino IDE. </a:t>
            </a:r>
          </a:p>
        </p:txBody>
      </p:sp>
      <p:pic>
        <p:nvPicPr>
          <p:cNvPr id="4" name="Picture 3">
            <a:extLst>
              <a:ext uri="{FF2B5EF4-FFF2-40B4-BE49-F238E27FC236}">
                <a16:creationId xmlns:a16="http://schemas.microsoft.com/office/drawing/2014/main" id="{CEB020C5-C94D-4ED5-8919-097FD671A923}"/>
              </a:ext>
            </a:extLst>
          </p:cNvPr>
          <p:cNvPicPr>
            <a:picLocks noChangeAspect="1"/>
          </p:cNvPicPr>
          <p:nvPr/>
        </p:nvPicPr>
        <p:blipFill>
          <a:blip r:embed="rId2"/>
          <a:stretch>
            <a:fillRect/>
          </a:stretch>
        </p:blipFill>
        <p:spPr>
          <a:xfrm>
            <a:off x="21265" y="1602319"/>
            <a:ext cx="3388242" cy="2255534"/>
          </a:xfrm>
          <a:prstGeom prst="rect">
            <a:avLst/>
          </a:prstGeom>
        </p:spPr>
      </p:pic>
    </p:spTree>
    <p:extLst>
      <p:ext uri="{BB962C8B-B14F-4D97-AF65-F5344CB8AC3E}">
        <p14:creationId xmlns:p14="http://schemas.microsoft.com/office/powerpoint/2010/main" val="2053699682"/>
      </p:ext>
    </p:extLst>
  </p:cSld>
  <p:clrMapOvr>
    <a:masterClrMapping/>
  </p:clrMapOvr>
  <mc:AlternateContent xmlns:mc="http://schemas.openxmlformats.org/markup-compatibility/2006" xmlns:p14="http://schemas.microsoft.com/office/powerpoint/2010/main">
    <mc:Choice Requires="p14">
      <p:transition spd="slow" p14:dur="2000" advTm="30731"/>
    </mc:Choice>
    <mc:Fallback xmlns="">
      <p:transition spd="slow" advTm="30731"/>
    </mc:Fallback>
  </mc:AlternateContent>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TotalTime>
  <Words>2374</Words>
  <Application>Microsoft Macintosh PowerPoint</Application>
  <PresentationFormat>On-screen Show (16:9)</PresentationFormat>
  <Paragraphs>226</Paragraphs>
  <Slides>34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Wingdings</vt:lpstr>
      <vt:lpstr>Bebas Neue</vt:lpstr>
      <vt:lpstr>Roboto</vt:lpstr>
      <vt:lpstr>Cambria Math</vt:lpstr>
      <vt:lpstr>Computer Science Proposal by Slidesgo</vt:lpstr>
      <vt:lpstr>Tracking water wastage using IoT</vt:lpstr>
      <vt:lpstr>திருவள்ளுவர்</vt:lpstr>
      <vt:lpstr>WATER AN OVERVIEW </vt:lpstr>
      <vt:lpstr>Introduction</vt:lpstr>
      <vt:lpstr>SOLUTION OUTLINE</vt:lpstr>
      <vt:lpstr>TABLE OF CONTENTS</vt:lpstr>
      <vt:lpstr>NodeMcu - ESP 8266</vt:lpstr>
      <vt:lpstr>NodeMcu - ESP 8266</vt:lpstr>
      <vt:lpstr>NodeMcu - ESP 8266</vt:lpstr>
      <vt:lpstr>NodeMcu - ESP 8266</vt:lpstr>
      <vt:lpstr>Ultrasonic level sensor</vt:lpstr>
      <vt:lpstr>PowerPoint Presentation</vt:lpstr>
      <vt:lpstr>PowerPoint Presentation</vt:lpstr>
      <vt:lpstr>What is a water flow sensor (meter) ?</vt:lpstr>
      <vt:lpstr>An INTRODUCTION TO Hall effect</vt:lpstr>
      <vt:lpstr>PowerPoint Presentation</vt:lpstr>
      <vt:lpstr>PowerPoint Presentation</vt:lpstr>
      <vt:lpstr>Transfer of information from the sensors to the board</vt:lpstr>
      <vt:lpstr>PowerPoint Presentation</vt:lpstr>
      <vt:lpstr>Analog to digital conversion using Arduino IDE</vt:lpstr>
      <vt:lpstr>MEASURING THE TANK LEVEL using ULTRASONIC SENSOR</vt:lpstr>
      <vt:lpstr>EXPLANATION</vt:lpstr>
      <vt:lpstr>MEASURING THE WATER USED USING WATER FLOW METER</vt:lpstr>
      <vt:lpstr>EXPLANATION</vt:lpstr>
      <vt:lpstr>MEASURING overflowed water from the tank</vt:lpstr>
      <vt:lpstr>Explanation</vt:lpstr>
      <vt:lpstr>FORMULA FOR MEASURING THE FLOW RATE</vt:lpstr>
      <vt:lpstr>Explanation-Measuring waste water</vt:lpstr>
      <vt:lpstr>BLOCK DIAGRAM (SENSORS-TO-BOARD)</vt:lpstr>
      <vt:lpstr>CLOUD PLATFORMS USED</vt:lpstr>
      <vt:lpstr>IMPORTANCE OF CLOUD PLATFORM</vt:lpstr>
      <vt:lpstr>Email notifications using thingspeak</vt:lpstr>
      <vt:lpstr>SMS NOTIFICATIONS USING IFTTT</vt:lpstr>
      <vt:lpstr>Block DIAGRAM (BOARD-TO-USER)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 ‘the brain of our project ‘</dc:title>
  <cp:lastModifiedBy>NIRANJAN PRASAD J N</cp:lastModifiedBy>
  <cp:revision>26</cp:revision>
  <dcterms:modified xsi:type="dcterms:W3CDTF">2021-09-19T06:36:51Z</dcterms:modified>
</cp:coreProperties>
</file>