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3"/>
  </p:notesMasterIdLst>
  <p:sldIdLst>
    <p:sldId id="266" r:id="rId2"/>
    <p:sldId id="258" r:id="rId3"/>
    <p:sldId id="270" r:id="rId4"/>
    <p:sldId id="259" r:id="rId5"/>
    <p:sldId id="268" r:id="rId6"/>
    <p:sldId id="260" r:id="rId7"/>
    <p:sldId id="261" r:id="rId8"/>
    <p:sldId id="263" r:id="rId9"/>
    <p:sldId id="262"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EB8B6-AFA3-4097-A56C-FA46536C0C0E}">
          <p14:sldIdLst>
            <p14:sldId id="266"/>
            <p14:sldId id="258"/>
            <p14:sldId id="270"/>
            <p14:sldId id="259"/>
            <p14:sldId id="268"/>
            <p14:sldId id="260"/>
            <p14:sldId id="261"/>
            <p14:sldId id="263"/>
            <p14:sldId id="262"/>
            <p14:sldId id="267"/>
            <p14:sldId id="264"/>
          </p14:sldIdLst>
        </p14:section>
        <p14:section name="Untitled Section" id="{B3EFE99A-DD67-4501-B7F5-575BC5C306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1B4E8-7505-4107-8602-25C59A2287E8}"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913C2-00BE-4CFE-9A26-B9793598E43D}" type="slidenum">
              <a:rPr lang="en-IN" smtClean="0"/>
              <a:t>‹#›</a:t>
            </a:fld>
            <a:endParaRPr lang="en-IN"/>
          </a:p>
        </p:txBody>
      </p:sp>
    </p:spTree>
    <p:extLst>
      <p:ext uri="{BB962C8B-B14F-4D97-AF65-F5344CB8AC3E}">
        <p14:creationId xmlns:p14="http://schemas.microsoft.com/office/powerpoint/2010/main" val="245034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3644947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69221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3DC9A6-D7A6-41D1-8D55-404CCC85D8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421661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169200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9750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1456212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1360836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3076181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260779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72441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403452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103759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DC9A6-D7A6-41D1-8D55-404CCC85D8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327297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3DC9A6-D7A6-41D1-8D55-404CCC85D83B}"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383498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402561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228924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43DC9A6-D7A6-41D1-8D55-404CCC85D83B}" type="datetimeFigureOut">
              <a:rPr lang="en-IN" smtClean="0"/>
              <a:t>05-05-2023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159084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3DC9A6-D7A6-41D1-8D55-404CCC85D8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38CA5-31B1-4E83-9F3C-277BE423D7F3}" type="slidenum">
              <a:rPr lang="en-IN" smtClean="0"/>
              <a:t>‹#›</a:t>
            </a:fld>
            <a:endParaRPr lang="en-IN"/>
          </a:p>
        </p:txBody>
      </p:sp>
    </p:spTree>
    <p:extLst>
      <p:ext uri="{BB962C8B-B14F-4D97-AF65-F5344CB8AC3E}">
        <p14:creationId xmlns:p14="http://schemas.microsoft.com/office/powerpoint/2010/main" val="144130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3DC9A6-D7A6-41D1-8D55-404CCC85D83B}" type="datetimeFigureOut">
              <a:rPr lang="en-IN" smtClean="0"/>
              <a:t>05-05-2023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438CA5-31B1-4E83-9F3C-277BE423D7F3}" type="slidenum">
              <a:rPr lang="en-IN" smtClean="0"/>
              <a:t>‹#›</a:t>
            </a:fld>
            <a:endParaRPr lang="en-IN"/>
          </a:p>
        </p:txBody>
      </p:sp>
    </p:spTree>
    <p:extLst>
      <p:ext uri="{BB962C8B-B14F-4D97-AF65-F5344CB8AC3E}">
        <p14:creationId xmlns:p14="http://schemas.microsoft.com/office/powerpoint/2010/main" val="414974073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000" y="1905000"/>
            <a:ext cx="8610600" cy="430213"/>
          </a:xfrm>
          <a:prstGeom prst="rect">
            <a:avLst/>
          </a:prstGeom>
        </p:spPr>
        <p:txBody>
          <a:bodyPr lIns="0" tIns="0" rIns="0" bIns="0">
            <a:spAutoFit/>
          </a:bodyPr>
          <a:lstStyle/>
          <a:p>
            <a:pPr marL="12700" eaLnBrk="1" fontAlgn="auto" hangingPunct="1">
              <a:spcBef>
                <a:spcPts val="0"/>
              </a:spcBef>
              <a:spcAft>
                <a:spcPts val="0"/>
              </a:spcAft>
              <a:defRPr/>
            </a:pPr>
            <a:r>
              <a:rPr lang="en-IN" sz="2800" b="1" spc="-10" dirty="0">
                <a:latin typeface="Calibri"/>
                <a:cs typeface="Calibri"/>
              </a:rPr>
              <a:t>	</a:t>
            </a:r>
            <a:r>
              <a:rPr sz="2800" b="1" u="sng" spc="-10" dirty="0">
                <a:solidFill>
                  <a:schemeClr val="accent3"/>
                </a:solidFill>
                <a:latin typeface="Calibri"/>
                <a:cs typeface="Calibri"/>
              </a:rPr>
              <a:t>D</a:t>
            </a:r>
            <a:r>
              <a:rPr sz="2800" b="1" u="sng" spc="-25" dirty="0">
                <a:solidFill>
                  <a:schemeClr val="accent3"/>
                </a:solidFill>
                <a:latin typeface="Calibri"/>
                <a:cs typeface="Calibri"/>
              </a:rPr>
              <a:t>E</a:t>
            </a:r>
            <a:r>
              <a:rPr sz="2800" b="1" u="sng" spc="-10" dirty="0">
                <a:solidFill>
                  <a:schemeClr val="accent3"/>
                </a:solidFill>
                <a:latin typeface="Calibri"/>
                <a:cs typeface="Calibri"/>
              </a:rPr>
              <a:t>P</a:t>
            </a:r>
            <a:r>
              <a:rPr sz="2800" b="1" u="sng" spc="-30" dirty="0">
                <a:solidFill>
                  <a:schemeClr val="accent3"/>
                </a:solidFill>
                <a:latin typeface="Calibri"/>
                <a:cs typeface="Calibri"/>
              </a:rPr>
              <a:t>A</a:t>
            </a:r>
            <a:r>
              <a:rPr sz="2800" b="1" u="sng" spc="-35" dirty="0">
                <a:solidFill>
                  <a:schemeClr val="accent3"/>
                </a:solidFill>
                <a:latin typeface="Calibri"/>
                <a:cs typeface="Calibri"/>
              </a:rPr>
              <a:t>R</a:t>
            </a:r>
            <a:r>
              <a:rPr sz="2800" b="1" u="sng" spc="-15" dirty="0">
                <a:solidFill>
                  <a:schemeClr val="accent3"/>
                </a:solidFill>
                <a:latin typeface="Calibri"/>
                <a:cs typeface="Calibri"/>
              </a:rPr>
              <a:t>T</a:t>
            </a:r>
            <a:r>
              <a:rPr sz="2800" b="1" u="sng" spc="-20" dirty="0">
                <a:solidFill>
                  <a:schemeClr val="accent3"/>
                </a:solidFill>
                <a:latin typeface="Calibri"/>
                <a:cs typeface="Calibri"/>
              </a:rPr>
              <a:t>M</a:t>
            </a:r>
            <a:r>
              <a:rPr sz="2800" b="1" u="sng" spc="-30" dirty="0">
                <a:solidFill>
                  <a:schemeClr val="accent3"/>
                </a:solidFill>
                <a:latin typeface="Calibri"/>
                <a:cs typeface="Calibri"/>
              </a:rPr>
              <a:t>EN</a:t>
            </a:r>
            <a:r>
              <a:rPr sz="2800" b="1" u="sng" dirty="0">
                <a:solidFill>
                  <a:schemeClr val="accent3"/>
                </a:solidFill>
                <a:latin typeface="Calibri"/>
                <a:cs typeface="Calibri"/>
              </a:rPr>
              <a:t>T</a:t>
            </a:r>
            <a:r>
              <a:rPr sz="2800" b="1" u="sng" spc="-229" dirty="0">
                <a:solidFill>
                  <a:schemeClr val="accent3"/>
                </a:solidFill>
                <a:latin typeface="Times New Roman"/>
                <a:cs typeface="Times New Roman"/>
              </a:rPr>
              <a:t> </a:t>
            </a:r>
            <a:r>
              <a:rPr sz="2800" b="1" u="sng" spc="5" dirty="0">
                <a:solidFill>
                  <a:schemeClr val="accent3"/>
                </a:solidFill>
                <a:latin typeface="Calibri"/>
                <a:cs typeface="Calibri"/>
              </a:rPr>
              <a:t>O</a:t>
            </a:r>
            <a:r>
              <a:rPr sz="2800" b="1" u="sng" dirty="0">
                <a:solidFill>
                  <a:schemeClr val="accent3"/>
                </a:solidFill>
                <a:latin typeface="Calibri"/>
                <a:cs typeface="Calibri"/>
              </a:rPr>
              <a:t>F</a:t>
            </a:r>
            <a:r>
              <a:rPr sz="2800" b="1" u="sng" spc="5" dirty="0">
                <a:solidFill>
                  <a:schemeClr val="accent3"/>
                </a:solidFill>
                <a:latin typeface="Times New Roman"/>
                <a:cs typeface="Times New Roman"/>
              </a:rPr>
              <a:t> </a:t>
            </a:r>
            <a:r>
              <a:rPr sz="2800" b="1" u="sng" spc="-20" dirty="0">
                <a:solidFill>
                  <a:schemeClr val="accent3"/>
                </a:solidFill>
                <a:latin typeface="Calibri"/>
                <a:cs typeface="Calibri"/>
              </a:rPr>
              <a:t>I</a:t>
            </a:r>
            <a:r>
              <a:rPr sz="2800" b="1" u="sng" spc="-15" dirty="0">
                <a:solidFill>
                  <a:schemeClr val="accent3"/>
                </a:solidFill>
                <a:latin typeface="Calibri"/>
                <a:cs typeface="Calibri"/>
              </a:rPr>
              <a:t>NFO</a:t>
            </a:r>
            <a:r>
              <a:rPr sz="2800" b="1" u="sng" spc="-35" dirty="0">
                <a:solidFill>
                  <a:schemeClr val="accent3"/>
                </a:solidFill>
                <a:latin typeface="Calibri"/>
                <a:cs typeface="Calibri"/>
              </a:rPr>
              <a:t>R</a:t>
            </a:r>
            <a:r>
              <a:rPr sz="2800" b="1" u="sng" dirty="0">
                <a:solidFill>
                  <a:schemeClr val="accent3"/>
                </a:solidFill>
                <a:latin typeface="Calibri"/>
                <a:cs typeface="Calibri"/>
              </a:rPr>
              <a:t>MA</a:t>
            </a:r>
            <a:r>
              <a:rPr sz="2800" b="1" u="sng" spc="-15" dirty="0">
                <a:solidFill>
                  <a:schemeClr val="accent3"/>
                </a:solidFill>
                <a:latin typeface="Calibri"/>
                <a:cs typeface="Calibri"/>
              </a:rPr>
              <a:t>T</a:t>
            </a:r>
            <a:r>
              <a:rPr sz="2800" b="1" u="sng" spc="-5" dirty="0">
                <a:solidFill>
                  <a:schemeClr val="accent3"/>
                </a:solidFill>
                <a:latin typeface="Calibri"/>
                <a:cs typeface="Calibri"/>
              </a:rPr>
              <a:t>I</a:t>
            </a:r>
            <a:r>
              <a:rPr sz="2800" b="1" u="sng" spc="-35" dirty="0">
                <a:solidFill>
                  <a:schemeClr val="accent3"/>
                </a:solidFill>
                <a:latin typeface="Calibri"/>
                <a:cs typeface="Calibri"/>
              </a:rPr>
              <a:t>O</a:t>
            </a:r>
            <a:r>
              <a:rPr sz="2800" b="1" u="sng" spc="-15" dirty="0">
                <a:solidFill>
                  <a:schemeClr val="accent3"/>
                </a:solidFill>
                <a:latin typeface="Calibri"/>
                <a:cs typeface="Calibri"/>
              </a:rPr>
              <a:t>N</a:t>
            </a:r>
            <a:r>
              <a:rPr sz="2800" b="1" u="sng" spc="-55" dirty="0">
                <a:solidFill>
                  <a:schemeClr val="accent3"/>
                </a:solidFill>
                <a:latin typeface="Times New Roman"/>
                <a:cs typeface="Times New Roman"/>
              </a:rPr>
              <a:t> </a:t>
            </a:r>
            <a:r>
              <a:rPr sz="2800" b="1" u="sng" spc="-15" dirty="0">
                <a:solidFill>
                  <a:schemeClr val="accent3"/>
                </a:solidFill>
                <a:latin typeface="Calibri"/>
                <a:cs typeface="Calibri"/>
              </a:rPr>
              <a:t>TE</a:t>
            </a:r>
            <a:r>
              <a:rPr sz="2800" b="1" u="sng" spc="-20" dirty="0">
                <a:solidFill>
                  <a:schemeClr val="accent3"/>
                </a:solidFill>
                <a:latin typeface="Calibri"/>
                <a:cs typeface="Calibri"/>
              </a:rPr>
              <a:t>C</a:t>
            </a:r>
            <a:r>
              <a:rPr sz="2800" b="1" u="sng" spc="-25" dirty="0">
                <a:solidFill>
                  <a:schemeClr val="accent3"/>
                </a:solidFill>
                <a:latin typeface="Calibri"/>
                <a:cs typeface="Calibri"/>
              </a:rPr>
              <a:t>H</a:t>
            </a:r>
            <a:r>
              <a:rPr sz="2800" b="1" u="sng" spc="-15" dirty="0">
                <a:solidFill>
                  <a:schemeClr val="accent3"/>
                </a:solidFill>
                <a:latin typeface="Calibri"/>
                <a:cs typeface="Calibri"/>
              </a:rPr>
              <a:t>NO</a:t>
            </a:r>
            <a:r>
              <a:rPr sz="2800" b="1" u="sng" spc="-20" dirty="0">
                <a:solidFill>
                  <a:schemeClr val="accent3"/>
                </a:solidFill>
                <a:latin typeface="Calibri"/>
                <a:cs typeface="Calibri"/>
              </a:rPr>
              <a:t>L</a:t>
            </a:r>
            <a:r>
              <a:rPr sz="2800" b="1" u="sng" spc="-5" dirty="0">
                <a:solidFill>
                  <a:schemeClr val="accent3"/>
                </a:solidFill>
                <a:latin typeface="Calibri"/>
                <a:cs typeface="Calibri"/>
              </a:rPr>
              <a:t>O</a:t>
            </a:r>
            <a:r>
              <a:rPr sz="2800" b="1" u="sng" spc="-15" dirty="0">
                <a:solidFill>
                  <a:schemeClr val="accent3"/>
                </a:solidFill>
                <a:latin typeface="Calibri"/>
                <a:cs typeface="Calibri"/>
              </a:rPr>
              <a:t>G</a:t>
            </a:r>
            <a:r>
              <a:rPr sz="2800" b="1" u="sng" spc="-10" dirty="0">
                <a:solidFill>
                  <a:schemeClr val="accent3"/>
                </a:solidFill>
                <a:latin typeface="Calibri"/>
                <a:cs typeface="Calibri"/>
              </a:rPr>
              <a:t>Y</a:t>
            </a:r>
            <a:endParaRPr sz="2800" u="sng" dirty="0">
              <a:solidFill>
                <a:schemeClr val="accent3"/>
              </a:solidFill>
              <a:latin typeface="Calibri"/>
              <a:cs typeface="Calibri"/>
            </a:endParaRPr>
          </a:p>
        </p:txBody>
      </p:sp>
      <p:sp>
        <p:nvSpPr>
          <p:cNvPr id="3" name="object 3"/>
          <p:cNvSpPr txBox="1"/>
          <p:nvPr/>
        </p:nvSpPr>
        <p:spPr>
          <a:xfrm>
            <a:off x="1045029" y="3252652"/>
            <a:ext cx="10613571" cy="149938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r>
              <a:rPr lang="en-IN" sz="3600" b="1" dirty="0" smtClean="0"/>
              <a:t>  DECENTRALIZED </a:t>
            </a:r>
            <a:r>
              <a:rPr lang="en-IN" sz="3600" b="1" dirty="0"/>
              <a:t>VOTING SYSTEM USING BLOCKCHAIN</a:t>
            </a:r>
            <a:r>
              <a:rPr lang="en-US" altLang="en-US" dirty="0">
                <a:solidFill>
                  <a:srgbClr val="9ABA59"/>
                </a:solidFill>
                <a:cs typeface="Calibri" panose="020F0502020204030204" pitchFamily="34" charset="0"/>
              </a:rPr>
              <a:t>			</a:t>
            </a:r>
            <a:endParaRPr lang="en-US" altLang="en-US" sz="2800" dirty="0">
              <a:latin typeface="Times New Roman" panose="02020603050405020304" pitchFamily="18" charset="0"/>
              <a:cs typeface="Times New Roman" panose="02020603050405020304" pitchFamily="18" charset="0"/>
            </a:endParaRPr>
          </a:p>
          <a:p>
            <a:pPr eaLnBrk="1" fontAlgn="auto" hangingPunct="1">
              <a:lnSpc>
                <a:spcPct val="195000"/>
              </a:lnSpc>
              <a:spcBef>
                <a:spcPts val="1000"/>
              </a:spcBef>
              <a:spcAft>
                <a:spcPts val="0"/>
              </a:spcAft>
              <a:defRPr/>
            </a:pPr>
            <a:r>
              <a:rPr lang="en-US" altLang="en-US" dirty="0">
                <a:solidFill>
                  <a:srgbClr val="00AE50"/>
                </a:solidFill>
                <a:cs typeface="Calibri" panose="020F0502020204030204" pitchFamily="34" charset="0"/>
              </a:rPr>
              <a:t>                 </a:t>
            </a:r>
            <a:endParaRPr lang="en-US" altLang="en-US" dirty="0">
              <a:cs typeface="Calibri" panose="020F0502020204030204" pitchFamily="34" charset="0"/>
            </a:endParaRPr>
          </a:p>
        </p:txBody>
      </p:sp>
      <p:sp>
        <p:nvSpPr>
          <p:cNvPr id="18436" name="object 4"/>
          <p:cNvSpPr txBox="1">
            <a:spLocks noChangeArrowheads="1"/>
          </p:cNvSpPr>
          <p:nvPr/>
        </p:nvSpPr>
        <p:spPr bwMode="auto">
          <a:xfrm>
            <a:off x="228600" y="5029200"/>
            <a:ext cx="57912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u="sng" dirty="0">
                <a:solidFill>
                  <a:schemeClr val="accent3"/>
                </a:solidFill>
                <a:cs typeface="Calibri" panose="020F0502020204030204" pitchFamily="34" charset="0"/>
              </a:rPr>
              <a:t>Presented</a:t>
            </a:r>
            <a:r>
              <a:rPr lang="en-US" altLang="en-US" sz="3200" u="sng" dirty="0">
                <a:solidFill>
                  <a:schemeClr val="accent3"/>
                </a:solidFill>
                <a:latin typeface="Times New Roman" panose="02020603050405020304" pitchFamily="18" charset="0"/>
                <a:cs typeface="Times New Roman" panose="02020603050405020304" pitchFamily="18" charset="0"/>
              </a:rPr>
              <a:t> </a:t>
            </a:r>
            <a:r>
              <a:rPr lang="en-US" altLang="en-US" sz="3200" u="sng" dirty="0">
                <a:solidFill>
                  <a:schemeClr val="accent3"/>
                </a:solidFill>
                <a:cs typeface="Calibri" panose="020F0502020204030204" pitchFamily="34" charset="0"/>
              </a:rPr>
              <a:t>by:</a:t>
            </a:r>
            <a:endParaRPr lang="en-US" altLang="en-US" sz="3200" u="sng" dirty="0">
              <a:solidFill>
                <a:schemeClr val="accent3"/>
              </a:solidFill>
              <a:latin typeface="Times New Roman" panose="02020603050405020304" pitchFamily="18" charset="0"/>
              <a:cs typeface="Times New Roman" panose="02020603050405020304" pitchFamily="18" charset="0"/>
            </a:endParaRPr>
          </a:p>
          <a:p>
            <a:pPr eaLnBrk="1" hangingPunct="1"/>
            <a:r>
              <a:rPr lang="en-US" altLang="en-US" sz="2800" dirty="0" smtClean="0">
                <a:cs typeface="Calibri" panose="020F0502020204030204" pitchFamily="34" charset="0"/>
              </a:rPr>
              <a:t>1.Santhosh T </a:t>
            </a:r>
            <a:r>
              <a:rPr lang="en-US" altLang="en-US" sz="2800" dirty="0">
                <a:cs typeface="Calibri" panose="020F0502020204030204" pitchFamily="34" charset="0"/>
              </a:rPr>
              <a:t>(</a:t>
            </a:r>
            <a:r>
              <a:rPr lang="en-US" altLang="en-US" sz="2800" dirty="0" smtClean="0">
                <a:cs typeface="Calibri" panose="020F0502020204030204" pitchFamily="34" charset="0"/>
              </a:rPr>
              <a:t>113320205034)</a:t>
            </a:r>
            <a:endParaRPr lang="en-US" altLang="en-US" sz="2800" dirty="0">
              <a:cs typeface="Calibri" panose="020F0502020204030204" pitchFamily="34" charset="0"/>
            </a:endParaRPr>
          </a:p>
          <a:p>
            <a:pPr eaLnBrk="1" hangingPunct="1"/>
            <a:r>
              <a:rPr lang="en-US" altLang="en-US" sz="2800" dirty="0" smtClean="0">
                <a:cs typeface="Calibri" panose="020F0502020204030204" pitchFamily="34" charset="0"/>
              </a:rPr>
              <a:t>2.Deepak V </a:t>
            </a:r>
            <a:r>
              <a:rPr lang="en-US" altLang="en-US" sz="2800" dirty="0">
                <a:cs typeface="Calibri" panose="020F0502020204030204" pitchFamily="34" charset="0"/>
              </a:rPr>
              <a:t>(</a:t>
            </a:r>
            <a:r>
              <a:rPr lang="en-US" altLang="en-US" sz="2800" dirty="0" smtClean="0">
                <a:cs typeface="Calibri" panose="020F0502020204030204" pitchFamily="34" charset="0"/>
              </a:rPr>
              <a:t>113320205008)</a:t>
            </a:r>
            <a:endParaRPr lang="en-US" altLang="en-US" sz="2800" dirty="0">
              <a:cs typeface="Calibri" panose="020F0502020204030204" pitchFamily="34" charset="0"/>
            </a:endParaRPr>
          </a:p>
          <a:p>
            <a:pPr eaLnBrk="1" hangingPunct="1"/>
            <a:r>
              <a:rPr lang="en-US" altLang="en-US" sz="2800" dirty="0" smtClean="0">
                <a:cs typeface="Calibri" panose="020F0502020204030204" pitchFamily="34" charset="0"/>
              </a:rPr>
              <a:t>3.Nithesh S (113320205040)</a:t>
            </a:r>
            <a:endParaRPr lang="en-US" altLang="en-US" sz="2800" dirty="0">
              <a:cs typeface="Calibri" panose="020F0502020204030204" pitchFamily="34" charset="0"/>
            </a:endParaRPr>
          </a:p>
        </p:txBody>
      </p:sp>
      <p:sp>
        <p:nvSpPr>
          <p:cNvPr id="18437" name="object 5"/>
          <p:cNvSpPr txBox="1">
            <a:spLocks noChangeArrowheads="1"/>
          </p:cNvSpPr>
          <p:nvPr/>
        </p:nvSpPr>
        <p:spPr bwMode="auto">
          <a:xfrm>
            <a:off x="7924800" y="5029200"/>
            <a:ext cx="3733800" cy="191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8463" indent="-3873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01000"/>
              </a:lnSpc>
            </a:pPr>
            <a:r>
              <a:rPr lang="en-US" altLang="en-US" sz="2800" u="sng" dirty="0">
                <a:solidFill>
                  <a:schemeClr val="accent3"/>
                </a:solidFill>
                <a:cs typeface="Calibri" panose="020F0502020204030204" pitchFamily="34" charset="0"/>
              </a:rPr>
              <a:t>GUIDE</a:t>
            </a:r>
            <a:r>
              <a:rPr lang="en-US" altLang="en-US" sz="2800" u="sng" dirty="0">
                <a:solidFill>
                  <a:schemeClr val="accent3"/>
                </a:solidFill>
                <a:latin typeface="Times New Roman" panose="02020603050405020304" pitchFamily="18" charset="0"/>
                <a:cs typeface="Times New Roman" panose="02020603050405020304" pitchFamily="18" charset="0"/>
              </a:rPr>
              <a:t>  </a:t>
            </a:r>
            <a:r>
              <a:rPr lang="en-US" altLang="en-US" sz="2800" u="sng" dirty="0">
                <a:solidFill>
                  <a:schemeClr val="accent3"/>
                </a:solidFill>
                <a:cs typeface="Calibri" panose="020F0502020204030204" pitchFamily="34" charset="0"/>
              </a:rPr>
              <a:t>NAME</a:t>
            </a:r>
            <a:r>
              <a:rPr lang="en-US" altLang="en-US" sz="2800" u="sng" dirty="0" smtClean="0">
                <a:solidFill>
                  <a:schemeClr val="accent3"/>
                </a:solidFill>
                <a:cs typeface="Calibri" panose="020F0502020204030204" pitchFamily="34" charset="0"/>
              </a:rPr>
              <a:t>:</a:t>
            </a:r>
            <a:endParaRPr lang="en-IN" dirty="0">
              <a:solidFill>
                <a:schemeClr val="accent4"/>
              </a:solidFill>
              <a:latin typeface="Times New Roman" panose="02020603050405020304" pitchFamily="18" charset="0"/>
              <a:cs typeface="Times New Roman" panose="02020603050405020304" pitchFamily="18" charset="0"/>
            </a:endParaRPr>
          </a:p>
          <a:p>
            <a:r>
              <a:rPr lang="en-IN" sz="2400" dirty="0">
                <a:solidFill>
                  <a:schemeClr val="tx2"/>
                </a:solidFill>
                <a:ea typeface="Calibri" panose="020F0502020204030204" pitchFamily="34" charset="0"/>
                <a:cs typeface="Calibri" panose="020F0502020204030204" pitchFamily="34" charset="0"/>
              </a:rPr>
              <a:t>MR </a:t>
            </a:r>
            <a:r>
              <a:rPr lang="en-IN" sz="2400" dirty="0" smtClean="0">
                <a:solidFill>
                  <a:schemeClr val="tx2"/>
                </a:solidFill>
                <a:ea typeface="Calibri" panose="020F0502020204030204" pitchFamily="34" charset="0"/>
                <a:cs typeface="Calibri" panose="020F0502020204030204" pitchFamily="34" charset="0"/>
              </a:rPr>
              <a:t>M.DHINAKARAN </a:t>
            </a:r>
            <a:r>
              <a:rPr lang="en-IN" sz="2400" dirty="0" err="1" smtClean="0">
                <a:solidFill>
                  <a:schemeClr val="tx2"/>
                </a:solidFill>
                <a:ea typeface="Calibri" panose="020F0502020204030204" pitchFamily="34" charset="0"/>
                <a:cs typeface="Calibri" panose="020F0502020204030204" pitchFamily="34" charset="0"/>
              </a:rPr>
              <a:t>Ph.D</a:t>
            </a:r>
            <a:r>
              <a:rPr lang="en-IN" sz="2400" dirty="0" smtClean="0">
                <a:solidFill>
                  <a:schemeClr val="tx2"/>
                </a:solidFill>
                <a:ea typeface="Calibri" panose="020F0502020204030204" pitchFamily="34" charset="0"/>
                <a:cs typeface="Calibri" panose="020F0502020204030204" pitchFamily="34" charset="0"/>
              </a:rPr>
              <a:t> </a:t>
            </a:r>
            <a:endParaRPr lang="en-IN" sz="2400" dirty="0">
              <a:solidFill>
                <a:schemeClr val="tx2"/>
              </a:solidFill>
              <a:ea typeface="Calibri" panose="020F0502020204030204" pitchFamily="34" charset="0"/>
              <a:cs typeface="Calibri" panose="020F0502020204030204" pitchFamily="34" charset="0"/>
            </a:endParaRPr>
          </a:p>
          <a:p>
            <a:r>
              <a:rPr lang="en-IN" sz="2400" dirty="0">
                <a:solidFill>
                  <a:schemeClr val="tx2"/>
                </a:solidFill>
                <a:ea typeface="Calibri" panose="020F0502020204030204" pitchFamily="34" charset="0"/>
                <a:cs typeface="Calibri" panose="020F0502020204030204" pitchFamily="34" charset="0"/>
              </a:rPr>
              <a:t>Assistant Professor </a:t>
            </a:r>
          </a:p>
          <a:p>
            <a:r>
              <a:rPr lang="en-IN" sz="2400" dirty="0">
                <a:solidFill>
                  <a:schemeClr val="tx2"/>
                </a:solidFill>
                <a:ea typeface="Calibri" panose="020F0502020204030204" pitchFamily="34" charset="0"/>
                <a:cs typeface="Calibri" panose="020F0502020204030204" pitchFamily="34" charset="0"/>
              </a:rPr>
              <a:t>Department of IT</a:t>
            </a:r>
          </a:p>
          <a:p>
            <a:pPr eaLnBrk="1" hangingPunct="1">
              <a:lnSpc>
                <a:spcPct val="101000"/>
              </a:lnSpc>
            </a:pPr>
            <a:endParaRPr lang="en-US" altLang="en-US" sz="2400" dirty="0">
              <a:latin typeface="Times New Roman" panose="02020603050405020304" pitchFamily="18" charset="0"/>
              <a:cs typeface="Times New Roman" panose="02020603050405020304" pitchFamily="18" charset="0"/>
            </a:endParaRPr>
          </a:p>
        </p:txBody>
      </p:sp>
      <p:sp>
        <p:nvSpPr>
          <p:cNvPr id="18438" name="object 6"/>
          <p:cNvSpPr>
            <a:spLocks noChangeArrowheads="1"/>
          </p:cNvSpPr>
          <p:nvPr/>
        </p:nvSpPr>
        <p:spPr bwMode="auto">
          <a:xfrm>
            <a:off x="4343400" y="179388"/>
            <a:ext cx="2744788" cy="1600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1810655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solidFill>
                  <a:schemeClr val="accent3"/>
                </a:solidFill>
              </a:rPr>
              <a:t>				Proposed System:</a:t>
            </a:r>
            <a:endParaRPr lang="en-IN" sz="4400" dirty="0">
              <a:solidFill>
                <a:schemeClr val="accent3"/>
              </a:solidFill>
            </a:endParaRPr>
          </a:p>
        </p:txBody>
      </p:sp>
      <p:pic>
        <p:nvPicPr>
          <p:cNvPr id="4" name="Google Shape;120;p22"/>
          <p:cNvPicPr preferRelativeResize="0">
            <a:picLocks noGrp="1"/>
          </p:cNvPicPr>
          <p:nvPr>
            <p:ph idx="1"/>
          </p:nvPr>
        </p:nvPicPr>
        <p:blipFill>
          <a:blip r:embed="rId2">
            <a:alphaModFix/>
          </a:blip>
          <a:stretch>
            <a:fillRect/>
          </a:stretch>
        </p:blipFill>
        <p:spPr>
          <a:xfrm>
            <a:off x="1230834" y="1382984"/>
            <a:ext cx="8820000" cy="5344387"/>
          </a:xfrm>
          <a:prstGeom prst="rect">
            <a:avLst/>
          </a:prstGeom>
          <a:noFill/>
          <a:ln>
            <a:noFill/>
          </a:ln>
        </p:spPr>
      </p:pic>
    </p:spTree>
    <p:extLst>
      <p:ext uri="{BB962C8B-B14F-4D97-AF65-F5344CB8AC3E}">
        <p14:creationId xmlns:p14="http://schemas.microsoft.com/office/powerpoint/2010/main" val="150429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4" y="2429692"/>
            <a:ext cx="7837714" cy="1323439"/>
          </a:xfrm>
          <a:prstGeom prst="rect">
            <a:avLst/>
          </a:prstGeom>
          <a:noFill/>
        </p:spPr>
        <p:txBody>
          <a:bodyPr wrap="square" rtlCol="0">
            <a:spAutoFit/>
          </a:bodyPr>
          <a:lstStyle/>
          <a:p>
            <a:r>
              <a:rPr lang="en-IN" sz="8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THANK YOU</a:t>
            </a:r>
            <a:endParaRPr lang="en-IN" sz="8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361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452718"/>
            <a:ext cx="9306251" cy="892757"/>
          </a:xfrm>
        </p:spPr>
        <p:txBody>
          <a:bodyPr/>
          <a:lstStyle/>
          <a:p>
            <a:r>
              <a:rPr lang="en-IN" dirty="0" smtClean="0"/>
              <a:t>								</a:t>
            </a:r>
            <a:r>
              <a:rPr lang="en-IN" dirty="0" smtClean="0">
                <a:solidFill>
                  <a:schemeClr val="accent3"/>
                </a:solidFill>
              </a:rPr>
              <a:t>ABSTRACT</a:t>
            </a:r>
            <a:endParaRPr lang="en-IN" dirty="0">
              <a:solidFill>
                <a:schemeClr val="accent3"/>
              </a:solidFill>
            </a:endParaRPr>
          </a:p>
        </p:txBody>
      </p:sp>
      <p:sp>
        <p:nvSpPr>
          <p:cNvPr id="3" name="Content Placeholder 2"/>
          <p:cNvSpPr>
            <a:spLocks noGrp="1"/>
          </p:cNvSpPr>
          <p:nvPr>
            <p:ph idx="1"/>
          </p:nvPr>
        </p:nvSpPr>
        <p:spPr>
          <a:xfrm>
            <a:off x="646111" y="1345475"/>
            <a:ext cx="10666323" cy="4981302"/>
          </a:xfrm>
        </p:spPr>
        <p:txBody>
          <a:bodyPr>
            <a:noAutofit/>
          </a:bodyPr>
          <a:lstStyle/>
          <a:p>
            <a:pPr marL="0" indent="0">
              <a:buNone/>
            </a:pPr>
            <a:r>
              <a:rPr lang="en-US" sz="1600" dirty="0"/>
              <a:t>Online voting is a trend that is gaining momentum in modern society. It has great potential to decrease </a:t>
            </a:r>
            <a:r>
              <a:rPr lang="en-US" sz="1600" dirty="0" err="1"/>
              <a:t>organisational</a:t>
            </a:r>
            <a:r>
              <a:rPr lang="en-US" sz="1600" dirty="0"/>
              <a:t> costs and increase voter turnout. It eliminates the need to print ballot papers or open polling stations—voters can vote from wherever there is an Internet connection. Despite these benefits, online voting solutions are viewed with a great deal of caution because they introduce new threats. A single vulnerability can lead to large-scale manipulations of votes. Electronic voting systems must be legitimate, accurate, safe, and convenient when used for elections. Nonetheless, adoption may be limited by potential problems associated with electronic voting </a:t>
            </a:r>
            <a:r>
              <a:rPr lang="en-US" sz="1600" dirty="0" smtClean="0"/>
              <a:t>systems</a:t>
            </a:r>
            <a:r>
              <a:rPr lang="en-US" sz="1600" dirty="0"/>
              <a:t>. </a:t>
            </a:r>
            <a:r>
              <a:rPr lang="en-US" sz="1600" dirty="0" err="1"/>
              <a:t>Blockchain</a:t>
            </a:r>
            <a:r>
              <a:rPr lang="en-US" sz="1600" dirty="0"/>
              <a:t> technology came into the ground to overcome these issues and offers decentralized nodes for electronic voting and is used to produce electronic voting systems mainly because of their end-to-end verification advantages. This technology is a beautiful replacement for traditional electronic voting solutions with distributed, non-repudiation, and security protection characteristics. The following article gives an overview of electronic voting systems based on </a:t>
            </a:r>
            <a:r>
              <a:rPr lang="en-US" sz="1600" dirty="0" err="1"/>
              <a:t>blockchain</a:t>
            </a:r>
            <a:r>
              <a:rPr lang="en-US" sz="1600" dirty="0"/>
              <a:t> technology. The main goal of this analysis was to examine the current status of </a:t>
            </a:r>
            <a:r>
              <a:rPr lang="en-US" sz="1600" dirty="0" err="1" smtClean="0"/>
              <a:t>blockchain</a:t>
            </a:r>
            <a:r>
              <a:rPr lang="en-US" sz="1600" dirty="0" smtClean="0"/>
              <a:t> -</a:t>
            </a:r>
            <a:r>
              <a:rPr lang="en-US" sz="1600" dirty="0"/>
              <a:t>based voting research and online voting systems and any related difficulties to predict future developments. This study provides a conceptual description of the intended </a:t>
            </a:r>
            <a:r>
              <a:rPr lang="en-US" sz="1600" dirty="0" err="1" smtClean="0"/>
              <a:t>blockchain</a:t>
            </a:r>
            <a:r>
              <a:rPr lang="en-US" sz="1600" dirty="0" smtClean="0"/>
              <a:t> -based </a:t>
            </a:r>
            <a:r>
              <a:rPr lang="en-US" sz="1600" dirty="0"/>
              <a:t>electronic voting application and an introduction to the fundamental structure and characteristics of the </a:t>
            </a:r>
            <a:r>
              <a:rPr lang="en-US" sz="1600" dirty="0" err="1"/>
              <a:t>blockchain</a:t>
            </a:r>
            <a:r>
              <a:rPr lang="en-US" sz="1600" dirty="0"/>
              <a:t> </a:t>
            </a:r>
            <a:r>
              <a:rPr lang="en-US" sz="1600" dirty="0" smtClean="0"/>
              <a:t>in </a:t>
            </a:r>
            <a:r>
              <a:rPr lang="en-US" sz="1600" dirty="0"/>
              <a:t>connection to electronic voting. As a consequence of this study, it was discovered that </a:t>
            </a:r>
            <a:r>
              <a:rPr lang="en-US" sz="1600" dirty="0" err="1"/>
              <a:t>blockchain</a:t>
            </a:r>
            <a:r>
              <a:rPr lang="en-US" sz="1600" dirty="0"/>
              <a:t> systems may help solve some of the issues that now plague election systems. On the other hand, the most often mentioned issues in </a:t>
            </a:r>
            <a:r>
              <a:rPr lang="en-US" sz="1600" dirty="0" err="1"/>
              <a:t>blockchain</a:t>
            </a:r>
            <a:r>
              <a:rPr lang="en-US" sz="1600" dirty="0"/>
              <a:t> applications are privacy protection and transaction speed. For a sustainable </a:t>
            </a:r>
            <a:r>
              <a:rPr lang="en-US" sz="1600" dirty="0" err="1" smtClean="0"/>
              <a:t>blockchain</a:t>
            </a:r>
            <a:r>
              <a:rPr lang="en-US" sz="1600" dirty="0" smtClean="0"/>
              <a:t> -based </a:t>
            </a:r>
            <a:r>
              <a:rPr lang="en-US" sz="1600" dirty="0"/>
              <a:t>electronic voting system, the security of remote participation must be viable, and for scalability, transaction speed must be addressed</a:t>
            </a:r>
            <a:endParaRPr lang="en-IN" sz="1600" dirty="0"/>
          </a:p>
        </p:txBody>
      </p:sp>
    </p:spTree>
    <p:extLst>
      <p:ext uri="{BB962C8B-B14F-4D97-AF65-F5344CB8AC3E}">
        <p14:creationId xmlns:p14="http://schemas.microsoft.com/office/powerpoint/2010/main" val="2409470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err="1" smtClean="0">
                <a:solidFill>
                  <a:schemeClr val="accent3"/>
                </a:solidFill>
              </a:rPr>
              <a:t>Blockchain</a:t>
            </a:r>
            <a:r>
              <a:rPr lang="en-IN" dirty="0" smtClean="0">
                <a:solidFill>
                  <a:schemeClr val="accent3"/>
                </a:solidFill>
              </a:rPr>
              <a:t> </a:t>
            </a:r>
            <a:r>
              <a:rPr lang="en-IN" dirty="0">
                <a:solidFill>
                  <a:schemeClr val="accent3"/>
                </a:solidFill>
              </a:rPr>
              <a:t>Voting System</a:t>
            </a:r>
          </a:p>
        </p:txBody>
      </p:sp>
      <p:sp>
        <p:nvSpPr>
          <p:cNvPr id="3" name="Content Placeholder 2"/>
          <p:cNvSpPr>
            <a:spLocks noGrp="1"/>
          </p:cNvSpPr>
          <p:nvPr>
            <p:ph idx="1"/>
          </p:nvPr>
        </p:nvSpPr>
        <p:spPr>
          <a:xfrm>
            <a:off x="1103312" y="1567544"/>
            <a:ext cx="8946541" cy="4680856"/>
          </a:xfrm>
        </p:spPr>
        <p:txBody>
          <a:bodyPr>
            <a:normAutofit/>
          </a:bodyPr>
          <a:lstStyle/>
          <a:p>
            <a:r>
              <a:rPr lang="en-US" sz="2400" dirty="0" err="1">
                <a:latin typeface="Calibri" panose="020F0502020204030204" pitchFamily="34" charset="0"/>
                <a:ea typeface="Calibri" panose="020F0502020204030204" pitchFamily="34" charset="0"/>
                <a:cs typeface="Calibri" panose="020F0502020204030204" pitchFamily="34" charset="0"/>
              </a:rPr>
              <a:t>Blockchain</a:t>
            </a:r>
            <a:r>
              <a:rPr lang="en-US" sz="2400" dirty="0">
                <a:latin typeface="Calibri" panose="020F0502020204030204" pitchFamily="34" charset="0"/>
                <a:ea typeface="Calibri" panose="020F0502020204030204" pitchFamily="34" charset="0"/>
                <a:cs typeface="Calibri" panose="020F0502020204030204" pitchFamily="34" charset="0"/>
              </a:rPr>
              <a:t> technology provides a platform for creating a highly secure, decentralized, anonymized, yet auditable chain of record, used presently in cryptocurrency systems</a:t>
            </a:r>
            <a:r>
              <a:rPr lang="en-US" sz="2400" dirty="0" smtClean="0">
                <a:latin typeface="Calibri" panose="020F0502020204030204" pitchFamily="34" charset="0"/>
                <a:ea typeface="Calibri" panose="020F0502020204030204" pitchFamily="34" charset="0"/>
                <a:cs typeface="Calibri" panose="020F0502020204030204" pitchFamily="34" charset="0"/>
              </a:rPr>
              <a:t>.</a:t>
            </a:r>
          </a:p>
          <a:p>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This same technology could also be used to record and report votes and prevent many types of voter fraud in elections. </a:t>
            </a:r>
            <a:endParaRPr lang="en-US" sz="2400" dirty="0" smtClean="0">
              <a:latin typeface="Calibri" panose="020F0502020204030204" pitchFamily="34" charset="0"/>
              <a:ea typeface="Calibri" panose="020F0502020204030204" pitchFamily="34" charset="0"/>
              <a:cs typeface="Calibri" panose="020F0502020204030204" pitchFamily="34" charset="0"/>
            </a:endParaRPr>
          </a:p>
          <a:p>
            <a:r>
              <a:rPr lang="en-US" sz="2400" dirty="0" err="1" smtClean="0">
                <a:latin typeface="Calibri" panose="020F0502020204030204" pitchFamily="34" charset="0"/>
                <a:ea typeface="Calibri" panose="020F0502020204030204" pitchFamily="34" charset="0"/>
                <a:cs typeface="Calibri" panose="020F0502020204030204" pitchFamily="34" charset="0"/>
              </a:rPr>
              <a:t>Blockchain</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Voting System will be made by connecting from </a:t>
            </a:r>
            <a:endParaRPr lang="en-US" sz="2400" dirty="0" smtClean="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Calibri" panose="020F0502020204030204" pitchFamily="34" charset="0"/>
              </a:rPr>
              <a:t>1</a:t>
            </a:r>
            <a:r>
              <a:rPr lang="en-US" sz="2400" dirty="0">
                <a:latin typeface="Calibri" panose="020F0502020204030204" pitchFamily="34" charset="0"/>
                <a:ea typeface="Calibri" panose="020F0502020204030204" pitchFamily="34" charset="0"/>
                <a:cs typeface="Calibri" panose="020F0502020204030204" pitchFamily="34" charset="0"/>
              </a:rPr>
              <a:t>. Remix IDE </a:t>
            </a:r>
            <a:endParaRPr lang="en-US" sz="2400" dirty="0" smtClean="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Calibri" panose="020F0502020204030204" pitchFamily="34" charset="0"/>
              </a:rPr>
              <a:t>2</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Metamask</a:t>
            </a:r>
            <a:r>
              <a:rPr lang="en-US" sz="2400" dirty="0">
                <a:latin typeface="Calibri" panose="020F0502020204030204" pitchFamily="34" charset="0"/>
                <a:ea typeface="Calibri" panose="020F0502020204030204" pitchFamily="34" charset="0"/>
                <a:cs typeface="Calibri" panose="020F0502020204030204" pitchFamily="34" charset="0"/>
              </a:rPr>
              <a:t> </a:t>
            </a:r>
            <a:endParaRPr lang="en-US" sz="2400" dirty="0" smtClean="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Calibri" panose="020F0502020204030204" pitchFamily="34" charset="0"/>
              </a:rPr>
              <a:t>3. </a:t>
            </a:r>
            <a:r>
              <a:rPr lang="en-US" sz="2400" dirty="0">
                <a:latin typeface="Calibri" panose="020F0502020204030204" pitchFamily="34" charset="0"/>
                <a:ea typeface="Calibri" panose="020F0502020204030204" pitchFamily="34" charset="0"/>
                <a:cs typeface="Calibri" panose="020F0502020204030204" pitchFamily="34" charset="0"/>
              </a:rPr>
              <a:t>Ganache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20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          </a:t>
            </a:r>
            <a:r>
              <a:rPr lang="en-IN" dirty="0" smtClean="0">
                <a:solidFill>
                  <a:schemeClr val="accent3"/>
                </a:solidFill>
              </a:rPr>
              <a:t>MOTIVE OF THE PROJECT</a:t>
            </a:r>
            <a:endParaRPr lang="en-IN" dirty="0">
              <a:solidFill>
                <a:schemeClr val="accent3"/>
              </a:solidFill>
            </a:endParaRPr>
          </a:p>
        </p:txBody>
      </p:sp>
      <p:sp>
        <p:nvSpPr>
          <p:cNvPr id="3" name="Content Placeholder 2"/>
          <p:cNvSpPr>
            <a:spLocks noGrp="1"/>
          </p:cNvSpPr>
          <p:nvPr>
            <p:ph idx="1"/>
          </p:nvPr>
        </p:nvSpPr>
        <p:spPr>
          <a:xfrm>
            <a:off x="1103312" y="2052918"/>
            <a:ext cx="9333911" cy="4195481"/>
          </a:xfrm>
        </p:spPr>
        <p:txBody>
          <a:bodyPr/>
          <a:lstStyle/>
          <a:p>
            <a:r>
              <a:rPr lang="en-IN" sz="2800" dirty="0" smtClean="0"/>
              <a:t>With the help of this vast technology we can store the votes as a transaction in a block chain which cannot be modified.</a:t>
            </a:r>
          </a:p>
          <a:p>
            <a:r>
              <a:rPr lang="en-US" sz="2800" dirty="0"/>
              <a:t>The master key to build an electronic voting system is to find out a secure underlying platform which provides the required features that overcomes the drawbacks of the current </a:t>
            </a:r>
            <a:r>
              <a:rPr lang="en-US" sz="2800" dirty="0" smtClean="0"/>
              <a:t>system.</a:t>
            </a:r>
            <a:endParaRPr lang="en-IN" sz="2800" dirty="0" smtClean="0"/>
          </a:p>
          <a:p>
            <a:endParaRPr lang="en-IN" dirty="0" smtClean="0"/>
          </a:p>
          <a:p>
            <a:endParaRPr lang="en-IN" dirty="0" smtClean="0"/>
          </a:p>
          <a:p>
            <a:endParaRPr lang="en-IN" dirty="0" smtClean="0"/>
          </a:p>
          <a:p>
            <a:endParaRPr lang="en-IN" dirty="0" smtClean="0"/>
          </a:p>
        </p:txBody>
      </p:sp>
    </p:spTree>
    <p:extLst>
      <p:ext uri="{BB962C8B-B14F-4D97-AF65-F5344CB8AC3E}">
        <p14:creationId xmlns:p14="http://schemas.microsoft.com/office/powerpoint/2010/main" val="3399486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08" y="322089"/>
            <a:ext cx="9404723" cy="762128"/>
          </a:xfrm>
        </p:spPr>
        <p:txBody>
          <a:bodyPr/>
          <a:lstStyle/>
          <a:p>
            <a:r>
              <a:rPr lang="en-IN" dirty="0" smtClean="0">
                <a:solidFill>
                  <a:schemeClr val="accent3"/>
                </a:solidFill>
              </a:rPr>
              <a:t> 					  How </a:t>
            </a:r>
            <a:r>
              <a:rPr lang="en-IN" dirty="0" err="1" smtClean="0">
                <a:solidFill>
                  <a:schemeClr val="accent3"/>
                </a:solidFill>
              </a:rPr>
              <a:t>d</a:t>
            </a:r>
            <a:r>
              <a:rPr lang="en-IN" dirty="0" err="1">
                <a:solidFill>
                  <a:schemeClr val="accent3"/>
                </a:solidFill>
              </a:rPr>
              <a:t>A</a:t>
            </a:r>
            <a:r>
              <a:rPr lang="en-IN" dirty="0" err="1" smtClean="0">
                <a:solidFill>
                  <a:schemeClr val="accent3"/>
                </a:solidFill>
              </a:rPr>
              <a:t>pp</a:t>
            </a:r>
            <a:r>
              <a:rPr lang="en-IN" dirty="0" smtClean="0">
                <a:solidFill>
                  <a:schemeClr val="accent3"/>
                </a:solidFill>
              </a:rPr>
              <a:t> works:</a:t>
            </a:r>
            <a:endParaRPr lang="en-IN" dirty="0">
              <a:solidFill>
                <a:schemeClr val="accent3"/>
              </a:solidFill>
            </a:endParaRPr>
          </a:p>
        </p:txBody>
      </p:sp>
      <p:pic>
        <p:nvPicPr>
          <p:cNvPr id="4" name="Google Shape;93;p18"/>
          <p:cNvPicPr preferRelativeResize="0">
            <a:picLocks noGrp="1"/>
          </p:cNvPicPr>
          <p:nvPr>
            <p:ph idx="1"/>
          </p:nvPr>
        </p:nvPicPr>
        <p:blipFill>
          <a:blip r:embed="rId2">
            <a:alphaModFix/>
          </a:blip>
          <a:stretch>
            <a:fillRect/>
          </a:stretch>
        </p:blipFill>
        <p:spPr>
          <a:xfrm>
            <a:off x="1123406" y="1489167"/>
            <a:ext cx="9823268" cy="5185954"/>
          </a:xfrm>
          <a:prstGeom prst="rect">
            <a:avLst/>
          </a:prstGeom>
          <a:noFill/>
          <a:ln>
            <a:noFill/>
          </a:ln>
        </p:spPr>
      </p:pic>
    </p:spTree>
    <p:extLst>
      <p:ext uri="{BB962C8B-B14F-4D97-AF65-F5344CB8AC3E}">
        <p14:creationId xmlns:p14="http://schemas.microsoft.com/office/powerpoint/2010/main" val="194384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254" y="260256"/>
            <a:ext cx="9072655" cy="958943"/>
          </a:xfrm>
        </p:spPr>
        <p:txBody>
          <a:bodyPr/>
          <a:lstStyle/>
          <a:p>
            <a:r>
              <a:rPr lang="en-IN" dirty="0" smtClean="0"/>
              <a:t>           </a:t>
            </a:r>
            <a:r>
              <a:rPr lang="en-IN" sz="4400" dirty="0" smtClean="0">
                <a:solidFill>
                  <a:schemeClr val="accent3"/>
                </a:solidFill>
              </a:rPr>
              <a:t>Traditional </a:t>
            </a:r>
            <a:r>
              <a:rPr lang="en-IN" sz="4400" dirty="0">
                <a:solidFill>
                  <a:schemeClr val="accent3"/>
                </a:solidFill>
              </a:rPr>
              <a:t>voting system:</a:t>
            </a:r>
          </a:p>
        </p:txBody>
      </p:sp>
      <p:sp>
        <p:nvSpPr>
          <p:cNvPr id="3" name="Content Placeholder 2"/>
          <p:cNvSpPr>
            <a:spLocks noGrp="1"/>
          </p:cNvSpPr>
          <p:nvPr>
            <p:ph idx="1"/>
          </p:nvPr>
        </p:nvSpPr>
        <p:spPr>
          <a:xfrm>
            <a:off x="1103312" y="1397726"/>
            <a:ext cx="8946541" cy="4850673"/>
          </a:xfrm>
        </p:spPr>
        <p:txBody>
          <a:bodyPr/>
          <a:lstStyle/>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1308462"/>
            <a:ext cx="9096264" cy="5029200"/>
          </a:xfrm>
          <a:prstGeom prst="rect">
            <a:avLst/>
          </a:prstGeom>
        </p:spPr>
      </p:pic>
    </p:spTree>
    <p:extLst>
      <p:ext uri="{BB962C8B-B14F-4D97-AF65-F5344CB8AC3E}">
        <p14:creationId xmlns:p14="http://schemas.microsoft.com/office/powerpoint/2010/main" val="514582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0623"/>
          </a:xfrm>
        </p:spPr>
        <p:txBody>
          <a:bodyPr/>
          <a:lstStyle/>
          <a:p>
            <a:r>
              <a:rPr lang="en-IN" dirty="0" smtClean="0"/>
              <a:t>   </a:t>
            </a:r>
            <a:r>
              <a:rPr lang="en-IN" dirty="0" smtClean="0">
                <a:solidFill>
                  <a:schemeClr val="accent3"/>
                </a:solidFill>
              </a:rPr>
              <a:t>DECENTRALIZED VOTING SYSTEM:</a:t>
            </a:r>
            <a:endParaRPr lang="en-IN" dirty="0">
              <a:solidFill>
                <a:schemeClr val="accent3"/>
              </a:solidFill>
            </a:endParaRPr>
          </a:p>
        </p:txBody>
      </p:sp>
      <p:sp>
        <p:nvSpPr>
          <p:cNvPr id="3" name="Content Placeholder 2"/>
          <p:cNvSpPr>
            <a:spLocks noGrp="1"/>
          </p:cNvSpPr>
          <p:nvPr>
            <p:ph idx="1"/>
          </p:nvPr>
        </p:nvSpPr>
        <p:spPr>
          <a:xfrm>
            <a:off x="1103312" y="1358538"/>
            <a:ext cx="8946541" cy="4889862"/>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268" y="1371985"/>
            <a:ext cx="8947522" cy="4889862"/>
          </a:xfrm>
          <a:prstGeom prst="rect">
            <a:avLst/>
          </a:prstGeom>
        </p:spPr>
      </p:pic>
    </p:spTree>
    <p:extLst>
      <p:ext uri="{BB962C8B-B14F-4D97-AF65-F5344CB8AC3E}">
        <p14:creationId xmlns:p14="http://schemas.microsoft.com/office/powerpoint/2010/main" val="69754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          </a:t>
            </a:r>
            <a:r>
              <a:rPr lang="en-IN" dirty="0" smtClean="0">
                <a:solidFill>
                  <a:schemeClr val="accent3"/>
                </a:solidFill>
              </a:rPr>
              <a:t>SOFTWARE REQUIREMENTS</a:t>
            </a:r>
            <a:endParaRPr lang="en-IN" dirty="0">
              <a:solidFill>
                <a:schemeClr val="accent3"/>
              </a:solidFill>
            </a:endParaRPr>
          </a:p>
        </p:txBody>
      </p:sp>
      <p:sp>
        <p:nvSpPr>
          <p:cNvPr id="3" name="Content Placeholder 2"/>
          <p:cNvSpPr>
            <a:spLocks noGrp="1"/>
          </p:cNvSpPr>
          <p:nvPr>
            <p:ph idx="1"/>
          </p:nvPr>
        </p:nvSpPr>
        <p:spPr/>
        <p:txBody>
          <a:bodyPr/>
          <a:lstStyle/>
          <a:p>
            <a:r>
              <a:rPr lang="en-IN" sz="3200" dirty="0" smtClean="0"/>
              <a:t>OPERATING SYSTEM : Windows 10</a:t>
            </a:r>
          </a:p>
          <a:p>
            <a:r>
              <a:rPr lang="en-IN" sz="3200" dirty="0" smtClean="0"/>
              <a:t>Tool : Remix ide, Ganache, </a:t>
            </a:r>
            <a:r>
              <a:rPr lang="en-IN" sz="3200" dirty="0" err="1" smtClean="0"/>
              <a:t>Metamask</a:t>
            </a:r>
            <a:endParaRPr lang="en-IN" sz="3200" dirty="0" smtClean="0"/>
          </a:p>
          <a:p>
            <a:pPr>
              <a:buFont typeface="Courier New" panose="02070309020205020404" pitchFamily="49" charset="0"/>
              <a:buChar char="o"/>
            </a:pPr>
            <a:endParaRPr lang="en-IN" dirty="0"/>
          </a:p>
          <a:p>
            <a:pPr>
              <a:buFont typeface="Wingdings" panose="05000000000000000000" pitchFamily="2" charset="2"/>
              <a:buChar char="Ø"/>
            </a:pPr>
            <a:r>
              <a:rPr lang="en-IN" sz="3200" dirty="0" smtClean="0"/>
              <a:t>Hardware Requirements:</a:t>
            </a:r>
          </a:p>
          <a:p>
            <a:pPr lvl="3">
              <a:buFont typeface="Courier New" panose="02070309020205020404" pitchFamily="49" charset="0"/>
              <a:buChar char="o"/>
            </a:pPr>
            <a:r>
              <a:rPr lang="en-IN" sz="2600" dirty="0" smtClean="0"/>
              <a:t>Processor : core i5</a:t>
            </a:r>
          </a:p>
          <a:p>
            <a:pPr lvl="3">
              <a:buFont typeface="Courier New" panose="02070309020205020404" pitchFamily="49" charset="0"/>
              <a:buChar char="o"/>
            </a:pPr>
            <a:r>
              <a:rPr lang="en-IN" sz="2600" dirty="0" smtClean="0"/>
              <a:t>Ram : 4GB</a:t>
            </a:r>
          </a:p>
          <a:p>
            <a:endParaRPr lang="en-IN" dirty="0" smtClean="0"/>
          </a:p>
          <a:p>
            <a:endParaRPr lang="en-IN" dirty="0"/>
          </a:p>
        </p:txBody>
      </p:sp>
    </p:spTree>
    <p:extLst>
      <p:ext uri="{BB962C8B-B14F-4D97-AF65-F5344CB8AC3E}">
        <p14:creationId xmlns:p14="http://schemas.microsoft.com/office/powerpoint/2010/main" val="1755336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0505"/>
          </a:xfrm>
        </p:spPr>
        <p:txBody>
          <a:bodyPr/>
          <a:lstStyle/>
          <a:p>
            <a:r>
              <a:rPr lang="en-IN" dirty="0" smtClean="0"/>
              <a:t>						</a:t>
            </a:r>
            <a:r>
              <a:rPr lang="en-IN" dirty="0" smtClean="0">
                <a:solidFill>
                  <a:schemeClr val="accent3"/>
                </a:solidFill>
              </a:rPr>
              <a:t>ADVANTAGES</a:t>
            </a:r>
            <a:endParaRPr lang="en-IN" dirty="0">
              <a:solidFill>
                <a:schemeClr val="accent3"/>
              </a:solidFill>
            </a:endParaRPr>
          </a:p>
        </p:txBody>
      </p:sp>
      <p:sp>
        <p:nvSpPr>
          <p:cNvPr id="3" name="Content Placeholder 2"/>
          <p:cNvSpPr>
            <a:spLocks noGrp="1"/>
          </p:cNvSpPr>
          <p:nvPr>
            <p:ph idx="1"/>
          </p:nvPr>
        </p:nvSpPr>
        <p:spPr/>
        <p:txBody>
          <a:bodyPr>
            <a:normAutofit/>
          </a:bodyPr>
          <a:lstStyle/>
          <a:p>
            <a:r>
              <a:rPr lang="en-US" sz="2800" dirty="0"/>
              <a:t>Voters save time and cost by being able to vote independently from their location</a:t>
            </a:r>
            <a:r>
              <a:rPr lang="en-US" sz="2800" dirty="0" smtClean="0"/>
              <a:t>.</a:t>
            </a:r>
          </a:p>
          <a:p>
            <a:r>
              <a:rPr lang="en-US" sz="2800" dirty="0" smtClean="0"/>
              <a:t>This may increase overall voter turnout.</a:t>
            </a:r>
          </a:p>
          <a:p>
            <a:r>
              <a:rPr lang="en-US" sz="2800" dirty="0" smtClean="0"/>
              <a:t>There is no central authority its completely decentralized.</a:t>
            </a:r>
            <a:endParaRPr lang="en-IN" sz="2800" dirty="0"/>
          </a:p>
        </p:txBody>
      </p:sp>
    </p:spTree>
    <p:extLst>
      <p:ext uri="{BB962C8B-B14F-4D97-AF65-F5344CB8AC3E}">
        <p14:creationId xmlns:p14="http://schemas.microsoft.com/office/powerpoint/2010/main" val="1086649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236</TotalTime>
  <Words>554</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Courier New</vt:lpstr>
      <vt:lpstr>Times New Roman</vt:lpstr>
      <vt:lpstr>Wingdings</vt:lpstr>
      <vt:lpstr>Wingdings 3</vt:lpstr>
      <vt:lpstr>Ion</vt:lpstr>
      <vt:lpstr>PowerPoint Presentation</vt:lpstr>
      <vt:lpstr>        ABSTRACT</vt:lpstr>
      <vt:lpstr>   Blockchain Voting System</vt:lpstr>
      <vt:lpstr>          MOTIVE OF THE PROJECT</vt:lpstr>
      <vt:lpstr>        How dApp works:</vt:lpstr>
      <vt:lpstr>           Traditional voting system:</vt:lpstr>
      <vt:lpstr>   DECENTRALIZED VOTING SYSTEM:</vt:lpstr>
      <vt:lpstr>          SOFTWARE REQUIREMENTS</vt:lpstr>
      <vt:lpstr>      ADVANTAGES</vt:lpstr>
      <vt:lpstr>    Proposed System: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to make Voting System Transparent Using Blockchain Technology</dc:title>
  <dc:creator>Microsoft account</dc:creator>
  <cp:lastModifiedBy>Microsoft account</cp:lastModifiedBy>
  <cp:revision>33</cp:revision>
  <dcterms:created xsi:type="dcterms:W3CDTF">2023-02-08T15:36:47Z</dcterms:created>
  <dcterms:modified xsi:type="dcterms:W3CDTF">2023-05-05T12:58:27Z</dcterms:modified>
</cp:coreProperties>
</file>