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8" r:id="rId5"/>
    <p:sldId id="259" r:id="rId6"/>
    <p:sldId id="260" r:id="rId7"/>
    <p:sldId id="261" r:id="rId8"/>
    <p:sldId id="262" r:id="rId9"/>
    <p:sldId id="263" r:id="rId10"/>
    <p:sldId id="265" r:id="rId11"/>
    <p:sldId id="264" r:id="rId12"/>
    <p:sldId id="268" r:id="rId13"/>
    <p:sldId id="277"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4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61111A9-C235-4538-908D-0885EB68D9AC}" type="datetimeFigureOut">
              <a:rPr lang="en-GB" smtClean="0"/>
              <a:t>13/12/2024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1111A9-C235-4538-908D-0885EB68D9AC}" type="datetimeFigureOut">
              <a:rPr lang="en-GB" smtClean="0"/>
              <a:t>13/12/2024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1111A9-C235-4538-908D-0885EB68D9AC}" type="datetimeFigureOut">
              <a:rPr lang="en-GB" smtClean="0"/>
              <a:t>13/12/2024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1111A9-C235-4538-908D-0885EB68D9AC}" type="datetimeFigureOut">
              <a:rPr lang="en-GB" smtClean="0"/>
              <a:t>13/12/2024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111A9-C235-4538-908D-0885EB68D9AC}" type="datetimeFigureOut">
              <a:rPr lang="en-GB" smtClean="0"/>
              <a:t>13/12/2024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61111A9-C235-4538-908D-0885EB68D9AC}" type="datetimeFigureOut">
              <a:rPr lang="en-GB" smtClean="0"/>
              <a:t>13/12/2024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61111A9-C235-4538-908D-0885EB68D9AC}" type="datetimeFigureOut">
              <a:rPr lang="en-GB" smtClean="0"/>
              <a:t>13/12/2024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61111A9-C235-4538-908D-0885EB68D9AC}" type="datetimeFigureOut">
              <a:rPr lang="en-GB" smtClean="0"/>
              <a:t>13/12/2024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111A9-C235-4538-908D-0885EB68D9AC}" type="datetimeFigureOut">
              <a:rPr lang="en-GB" smtClean="0"/>
              <a:t>13/12/2024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11A9-C235-4538-908D-0885EB68D9AC}" type="datetimeFigureOut">
              <a:rPr lang="en-GB" smtClean="0"/>
              <a:t>13/12/2024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11A9-C235-4538-908D-0885EB68D9AC}" type="datetimeFigureOut">
              <a:rPr lang="en-GB" smtClean="0"/>
              <a:t>13/12/2024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D28890-CD10-474E-84E7-99D00227411C}"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1111A9-C235-4538-908D-0885EB68D9AC}" type="datetimeFigureOut">
              <a:rPr lang="en-GB" smtClean="0"/>
              <a:t>13/12/2024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D28890-CD10-474E-84E7-99D00227411C}"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eepakvishwakarma1/Machine_learning_and_Neural_Network.git"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0"/>
          <p:cNvSpPr/>
          <p:nvPr/>
        </p:nvSpPr>
        <p:spPr>
          <a:xfrm>
            <a:off x="5078472" y="2459972"/>
            <a:ext cx="6180336" cy="1753195"/>
          </a:xfrm>
          <a:prstGeom prst="rect">
            <a:avLst/>
          </a:prstGeom>
          <a:noFill/>
        </p:spPr>
        <p:txBody>
          <a:bodyPr wrap="square" lIns="0" tIns="0" rIns="0" bIns="0" rtlCol="0" anchor="t"/>
          <a:lstStyle/>
          <a:p>
            <a:pPr>
              <a:lnSpc>
                <a:spcPts val="4585"/>
              </a:lnSpc>
            </a:pPr>
            <a:r>
              <a:rPr lang="en-US" sz="3665" b="1" kern="0" spc="-37" dirty="0">
                <a:solidFill>
                  <a:srgbClr val="FFFFFF"/>
                </a:solidFill>
                <a:latin typeface="Montserrat Bold" pitchFamily="34" charset="0"/>
                <a:ea typeface="Montserrat Bold" pitchFamily="34" charset="-122"/>
                <a:cs typeface="Montserrat Bold" pitchFamily="34" charset="-120"/>
              </a:rPr>
              <a:t>Face Mask Detection with Convolutional Neural Networks</a:t>
            </a:r>
            <a:endParaRPr lang="en-US" sz="3665" dirty="0"/>
          </a:p>
        </p:txBody>
      </p:sp>
      <p:pic>
        <p:nvPicPr>
          <p:cNvPr id="7" name="Image 0" descr="preencoded.png"/>
          <p:cNvPicPr>
            <a:picLocks noChangeAspect="1"/>
          </p:cNvPicPr>
          <p:nvPr/>
        </p:nvPicPr>
        <p:blipFill>
          <a:blip r:embed="rId2"/>
          <a:stretch>
            <a:fillRect/>
          </a:stretch>
        </p:blipFill>
        <p:spPr>
          <a:xfrm>
            <a:off x="0" y="0"/>
            <a:ext cx="4572000" cy="6858000"/>
          </a:xfrm>
          <a:prstGeom prst="rect">
            <a:avLst/>
          </a:prstGeom>
        </p:spPr>
      </p:pic>
      <p:sp>
        <p:nvSpPr>
          <p:cNvPr id="8" name="Text 1"/>
          <p:cNvSpPr/>
          <p:nvPr/>
        </p:nvSpPr>
        <p:spPr>
          <a:xfrm>
            <a:off x="5078472" y="4299110"/>
            <a:ext cx="6180336" cy="1233884"/>
          </a:xfrm>
          <a:prstGeom prst="rect">
            <a:avLst/>
          </a:prstGeom>
          <a:noFill/>
        </p:spPr>
        <p:txBody>
          <a:bodyPr wrap="square" lIns="0" tIns="0" rIns="0" bIns="0" rtlCol="0" anchor="t"/>
          <a:lstStyle/>
          <a:p>
            <a:pPr>
              <a:lnSpc>
                <a:spcPts val="2415"/>
              </a:lnSpc>
            </a:pPr>
            <a:r>
              <a:rPr lang="en-US" sz="1585" dirty="0">
                <a:solidFill>
                  <a:srgbClr val="E2E6E9"/>
                </a:solidFill>
                <a:latin typeface="Source Sans Pro" pitchFamily="34" charset="0"/>
                <a:ea typeface="Source Sans Pro" pitchFamily="34" charset="-122"/>
                <a:cs typeface="Source Sans Pro" pitchFamily="34" charset="-120"/>
              </a:rPr>
              <a:t>This presentation will explore the use of Convolutional Neural Networks (CNNs) for face mask detection. We'll delve into the fundamentals of neural networks and CNNs, and then illustrate how CNNs are applied in this specific task.</a:t>
            </a:r>
            <a:endParaRPr lang="en-US" sz="1585" dirty="0"/>
          </a:p>
        </p:txBody>
      </p:sp>
      <p:sp>
        <p:nvSpPr>
          <p:cNvPr id="9" name="Text 3"/>
          <p:cNvSpPr/>
          <p:nvPr/>
        </p:nvSpPr>
        <p:spPr>
          <a:xfrm>
            <a:off x="6135640" y="5977483"/>
            <a:ext cx="2968724" cy="359867"/>
          </a:xfrm>
          <a:prstGeom prst="rect">
            <a:avLst/>
          </a:prstGeom>
          <a:noFill/>
        </p:spPr>
        <p:txBody>
          <a:bodyPr wrap="none" lIns="0" tIns="0" rIns="0" bIns="0" rtlCol="0" anchor="t"/>
          <a:lstStyle/>
          <a:p>
            <a:pPr>
              <a:lnSpc>
                <a:spcPts val="2835"/>
              </a:lnSpc>
            </a:pPr>
            <a:r>
              <a:rPr lang="en-US" sz="2000" b="1" dirty="0">
                <a:solidFill>
                  <a:srgbClr val="E2E6E9"/>
                </a:solidFill>
                <a:latin typeface="Source Sans Pro Bold" pitchFamily="34" charset="0"/>
                <a:ea typeface="Source Sans Pro Bold" pitchFamily="34" charset="-122"/>
                <a:cs typeface="Source Sans Pro Bold" pitchFamily="34" charset="-120"/>
              </a:rPr>
              <a:t>By Deepak Vishwakarma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481036" y="710128"/>
            <a:ext cx="7497128" cy="1336596"/>
          </a:xfrm>
          <a:prstGeom prst="rect">
            <a:avLst/>
          </a:prstGeom>
          <a:noFill/>
        </p:spPr>
        <p:txBody>
          <a:bodyPr wrap="square" lIns="0" tIns="0" rIns="0" bIns="0" rtlCol="0" anchor="t"/>
          <a:lstStyle/>
          <a:p>
            <a:pPr marL="0" indent="0">
              <a:lnSpc>
                <a:spcPts val="5250"/>
              </a:lnSpc>
              <a:buNone/>
            </a:pPr>
            <a:r>
              <a:rPr lang="en-US" sz="4200" b="1" kern="0" spc="-42" dirty="0">
                <a:solidFill>
                  <a:srgbClr val="FFFFFF"/>
                </a:solidFill>
                <a:latin typeface="Montserrat Bold" pitchFamily="34" charset="0"/>
                <a:ea typeface="Montserrat Bold" pitchFamily="34" charset="-122"/>
                <a:cs typeface="Montserrat Bold" pitchFamily="34" charset="-120"/>
              </a:rPr>
              <a:t>Advantages of Using CNNs for Face Mask Detection</a:t>
            </a:r>
            <a:endParaRPr lang="en-US" sz="4200" dirty="0"/>
          </a:p>
        </p:txBody>
      </p:sp>
      <p:sp>
        <p:nvSpPr>
          <p:cNvPr id="5" name="Shape 1"/>
          <p:cNvSpPr/>
          <p:nvPr/>
        </p:nvSpPr>
        <p:spPr>
          <a:xfrm>
            <a:off x="4481036" y="2399625"/>
            <a:ext cx="3630930" cy="2338745"/>
          </a:xfrm>
          <a:prstGeom prst="roundRect">
            <a:avLst>
              <a:gd name="adj" fmla="val 1509"/>
            </a:avLst>
          </a:prstGeom>
          <a:solidFill>
            <a:srgbClr val="303132"/>
          </a:solidFill>
        </p:spPr>
        <p:txBody>
          <a:bodyPr/>
          <a:lstStyle/>
          <a:p>
            <a:endParaRPr lang="en-GB"/>
          </a:p>
        </p:txBody>
      </p:sp>
      <p:sp>
        <p:nvSpPr>
          <p:cNvPr id="6" name="Text 2"/>
          <p:cNvSpPr/>
          <p:nvPr/>
        </p:nvSpPr>
        <p:spPr>
          <a:xfrm>
            <a:off x="4716304" y="2634893"/>
            <a:ext cx="2673668" cy="334208"/>
          </a:xfrm>
          <a:prstGeom prst="rect">
            <a:avLst/>
          </a:prstGeom>
          <a:noFill/>
        </p:spPr>
        <p:txBody>
          <a:bodyPr wrap="none" lIns="0" tIns="0" rIns="0" bIns="0" rtlCol="0" anchor="t"/>
          <a:lstStyle/>
          <a:p>
            <a:pPr marL="0" indent="0">
              <a:lnSpc>
                <a:spcPts val="2600"/>
              </a:lnSpc>
              <a:buNone/>
            </a:pPr>
            <a:r>
              <a:rPr lang="en-US" sz="2100" b="1" kern="0" spc="-21" dirty="0">
                <a:solidFill>
                  <a:srgbClr val="E2E6E9"/>
                </a:solidFill>
                <a:latin typeface="Montserrat Bold" pitchFamily="34" charset="0"/>
                <a:ea typeface="Montserrat Bold" pitchFamily="34" charset="-122"/>
                <a:cs typeface="Montserrat Bold" pitchFamily="34" charset="-120"/>
              </a:rPr>
              <a:t>High Accuracy</a:t>
            </a:r>
            <a:endParaRPr lang="en-US" sz="2100" dirty="0"/>
          </a:p>
        </p:txBody>
      </p:sp>
      <p:sp>
        <p:nvSpPr>
          <p:cNvPr id="7" name="Text 3"/>
          <p:cNvSpPr/>
          <p:nvPr/>
        </p:nvSpPr>
        <p:spPr>
          <a:xfrm>
            <a:off x="4716304" y="3110190"/>
            <a:ext cx="3160395" cy="705803"/>
          </a:xfrm>
          <a:prstGeom prst="rect">
            <a:avLst/>
          </a:prstGeom>
          <a:noFill/>
        </p:spPr>
        <p:txBody>
          <a:bodyPr wrap="square" lIns="0" tIns="0" rIns="0" bIns="0" rtlCol="0" anchor="t"/>
          <a:lstStyle/>
          <a:p>
            <a:pPr marL="0" indent="0">
              <a:lnSpc>
                <a:spcPts val="2750"/>
              </a:lnSpc>
              <a:buNone/>
            </a:pPr>
            <a:r>
              <a:rPr lang="en-US" sz="1850" dirty="0">
                <a:solidFill>
                  <a:srgbClr val="E2E6E9"/>
                </a:solidFill>
                <a:latin typeface="Source Sans Pro" pitchFamily="34" charset="0"/>
                <a:ea typeface="Source Sans Pro" pitchFamily="34" charset="-122"/>
                <a:cs typeface="Source Sans Pro" pitchFamily="34" charset="-120"/>
              </a:rPr>
              <a:t>CNNs can achieve high accuracy in face mask detection.</a:t>
            </a:r>
            <a:endParaRPr lang="en-US" sz="1850" dirty="0"/>
          </a:p>
        </p:txBody>
      </p:sp>
      <p:sp>
        <p:nvSpPr>
          <p:cNvPr id="8" name="Shape 4"/>
          <p:cNvSpPr/>
          <p:nvPr/>
        </p:nvSpPr>
        <p:spPr>
          <a:xfrm>
            <a:off x="8347234" y="2399625"/>
            <a:ext cx="3630930" cy="2338745"/>
          </a:xfrm>
          <a:prstGeom prst="roundRect">
            <a:avLst>
              <a:gd name="adj" fmla="val 1509"/>
            </a:avLst>
          </a:prstGeom>
          <a:solidFill>
            <a:srgbClr val="303132"/>
          </a:solidFill>
        </p:spPr>
        <p:txBody>
          <a:bodyPr/>
          <a:lstStyle/>
          <a:p>
            <a:endParaRPr lang="en-GB"/>
          </a:p>
        </p:txBody>
      </p:sp>
      <p:sp>
        <p:nvSpPr>
          <p:cNvPr id="9" name="Text 5"/>
          <p:cNvSpPr/>
          <p:nvPr/>
        </p:nvSpPr>
        <p:spPr>
          <a:xfrm>
            <a:off x="8582501" y="2634893"/>
            <a:ext cx="3160395" cy="668417"/>
          </a:xfrm>
          <a:prstGeom prst="rect">
            <a:avLst/>
          </a:prstGeom>
          <a:noFill/>
        </p:spPr>
        <p:txBody>
          <a:bodyPr wrap="square" lIns="0" tIns="0" rIns="0" bIns="0" rtlCol="0" anchor="t"/>
          <a:lstStyle/>
          <a:p>
            <a:pPr marL="0" indent="0">
              <a:lnSpc>
                <a:spcPts val="2600"/>
              </a:lnSpc>
              <a:buNone/>
            </a:pPr>
            <a:r>
              <a:rPr lang="en-US" sz="2100" b="1" kern="0" spc="-21" dirty="0">
                <a:solidFill>
                  <a:srgbClr val="E2E6E9"/>
                </a:solidFill>
                <a:latin typeface="Montserrat Bold" pitchFamily="34" charset="0"/>
                <a:ea typeface="Montserrat Bold" pitchFamily="34" charset="-122"/>
                <a:cs typeface="Montserrat Bold" pitchFamily="34" charset="-120"/>
              </a:rPr>
              <a:t>Real-Time Performance</a:t>
            </a:r>
            <a:endParaRPr lang="en-US" sz="2100" dirty="0"/>
          </a:p>
        </p:txBody>
      </p:sp>
      <p:sp>
        <p:nvSpPr>
          <p:cNvPr id="10" name="Text 6"/>
          <p:cNvSpPr/>
          <p:nvPr/>
        </p:nvSpPr>
        <p:spPr>
          <a:xfrm>
            <a:off x="8582501" y="3444399"/>
            <a:ext cx="3160395" cy="1058704"/>
          </a:xfrm>
          <a:prstGeom prst="rect">
            <a:avLst/>
          </a:prstGeom>
          <a:noFill/>
        </p:spPr>
        <p:txBody>
          <a:bodyPr wrap="square" lIns="0" tIns="0" rIns="0" bIns="0" rtlCol="0" anchor="t"/>
          <a:lstStyle/>
          <a:p>
            <a:pPr marL="0" indent="0">
              <a:lnSpc>
                <a:spcPts val="2750"/>
              </a:lnSpc>
              <a:buNone/>
            </a:pPr>
            <a:r>
              <a:rPr lang="en-US" sz="1850" dirty="0">
                <a:solidFill>
                  <a:srgbClr val="E2E6E9"/>
                </a:solidFill>
                <a:latin typeface="Source Sans Pro" pitchFamily="34" charset="0"/>
                <a:ea typeface="Source Sans Pro" pitchFamily="34" charset="-122"/>
                <a:cs typeface="Source Sans Pro" pitchFamily="34" charset="-120"/>
              </a:rPr>
              <a:t>CNNs can process images in real-time, making them suitable for practical applications.</a:t>
            </a:r>
            <a:endParaRPr lang="en-US" sz="1850" dirty="0"/>
          </a:p>
        </p:txBody>
      </p:sp>
      <p:sp>
        <p:nvSpPr>
          <p:cNvPr id="11" name="Shape 7"/>
          <p:cNvSpPr/>
          <p:nvPr/>
        </p:nvSpPr>
        <p:spPr>
          <a:xfrm>
            <a:off x="4481036" y="4973638"/>
            <a:ext cx="7497128" cy="1651635"/>
          </a:xfrm>
          <a:prstGeom prst="roundRect">
            <a:avLst>
              <a:gd name="adj" fmla="val 2137"/>
            </a:avLst>
          </a:prstGeom>
          <a:solidFill>
            <a:srgbClr val="303132"/>
          </a:solidFill>
        </p:spPr>
        <p:txBody>
          <a:bodyPr/>
          <a:lstStyle/>
          <a:p>
            <a:endParaRPr lang="en-GB"/>
          </a:p>
        </p:txBody>
      </p:sp>
      <p:sp>
        <p:nvSpPr>
          <p:cNvPr id="12" name="Text 8"/>
          <p:cNvSpPr/>
          <p:nvPr/>
        </p:nvSpPr>
        <p:spPr>
          <a:xfrm>
            <a:off x="4716304" y="5208905"/>
            <a:ext cx="2673668" cy="334208"/>
          </a:xfrm>
          <a:prstGeom prst="rect">
            <a:avLst/>
          </a:prstGeom>
          <a:noFill/>
        </p:spPr>
        <p:txBody>
          <a:bodyPr wrap="none" lIns="0" tIns="0" rIns="0" bIns="0" rtlCol="0" anchor="t"/>
          <a:lstStyle/>
          <a:p>
            <a:pPr marL="0" indent="0">
              <a:lnSpc>
                <a:spcPts val="2600"/>
              </a:lnSpc>
              <a:buNone/>
            </a:pPr>
            <a:r>
              <a:rPr lang="en-US" sz="2100" b="1" kern="0" spc="-21" dirty="0">
                <a:solidFill>
                  <a:srgbClr val="E2E6E9"/>
                </a:solidFill>
                <a:latin typeface="Montserrat Bold" pitchFamily="34" charset="0"/>
                <a:ea typeface="Montserrat Bold" pitchFamily="34" charset="-122"/>
                <a:cs typeface="Montserrat Bold" pitchFamily="34" charset="-120"/>
              </a:rPr>
              <a:t>Scalability</a:t>
            </a:r>
            <a:endParaRPr lang="en-US" sz="2100" dirty="0"/>
          </a:p>
        </p:txBody>
      </p:sp>
      <p:sp>
        <p:nvSpPr>
          <p:cNvPr id="13" name="Text 9"/>
          <p:cNvSpPr/>
          <p:nvPr/>
        </p:nvSpPr>
        <p:spPr>
          <a:xfrm>
            <a:off x="4716304" y="5684202"/>
            <a:ext cx="7026593" cy="705803"/>
          </a:xfrm>
          <a:prstGeom prst="rect">
            <a:avLst/>
          </a:prstGeom>
          <a:noFill/>
        </p:spPr>
        <p:txBody>
          <a:bodyPr wrap="square" lIns="0" tIns="0" rIns="0" bIns="0" rtlCol="0" anchor="t"/>
          <a:lstStyle/>
          <a:p>
            <a:pPr marL="0" indent="0">
              <a:lnSpc>
                <a:spcPts val="2750"/>
              </a:lnSpc>
              <a:buNone/>
            </a:pPr>
            <a:r>
              <a:rPr lang="en-US" sz="1850" dirty="0">
                <a:solidFill>
                  <a:srgbClr val="E2E6E9"/>
                </a:solidFill>
                <a:latin typeface="Source Sans Pro" pitchFamily="34" charset="0"/>
                <a:ea typeface="Source Sans Pro" pitchFamily="34" charset="-122"/>
                <a:cs typeface="Source Sans Pro" pitchFamily="34" charset="-120"/>
              </a:rPr>
              <a:t>CNN models can be easily scaled to handle larger datasets and more complex scenarios.</a:t>
            </a:r>
            <a:endParaRPr lang="en-US" sz="1850" dirty="0"/>
          </a:p>
        </p:txBody>
      </p:sp>
      <p:pic>
        <p:nvPicPr>
          <p:cNvPr id="15" name="Picture 14"/>
          <p:cNvPicPr>
            <a:picLocks noChangeAspect="1"/>
          </p:cNvPicPr>
          <p:nvPr/>
        </p:nvPicPr>
        <p:blipFill>
          <a:blip r:embed="rId2"/>
          <a:stretch>
            <a:fillRect/>
          </a:stretch>
        </p:blipFill>
        <p:spPr>
          <a:xfrm>
            <a:off x="213836" y="253661"/>
            <a:ext cx="4026107" cy="66043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2489398" y="771604"/>
            <a:ext cx="7416403" cy="2103834"/>
          </a:xfrm>
          <a:prstGeom prst="rect">
            <a:avLst/>
          </a:prstGeom>
          <a:noFill/>
        </p:spPr>
        <p:txBody>
          <a:bodyPr wrap="square" lIns="0" tIns="0" rIns="0" bIns="0" rtlCol="0" anchor="t"/>
          <a:lstStyle/>
          <a:p>
            <a:pPr marL="0" indent="0" algn="ctr">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Limitations and Challenges of the CNN Approach</a:t>
            </a:r>
            <a:endParaRPr lang="en-US" sz="4400" dirty="0"/>
          </a:p>
        </p:txBody>
      </p:sp>
      <p:sp>
        <p:nvSpPr>
          <p:cNvPr id="5" name="Text 1"/>
          <p:cNvSpPr/>
          <p:nvPr/>
        </p:nvSpPr>
        <p:spPr>
          <a:xfrm>
            <a:off x="2489398" y="3368953"/>
            <a:ext cx="3523059" cy="814507"/>
          </a:xfrm>
          <a:prstGeom prst="rect">
            <a:avLst/>
          </a:prstGeom>
          <a:noFill/>
        </p:spPr>
        <p:txBody>
          <a:bodyPr wrap="none" lIns="0" tIns="0" rIns="0" bIns="0" rtlCol="0" anchor="t"/>
          <a:lstStyle/>
          <a:p>
            <a:pPr marL="0" indent="0" algn="ctr">
              <a:lnSpc>
                <a:spcPts val="6400"/>
              </a:lnSpc>
              <a:buNone/>
            </a:pPr>
            <a:r>
              <a:rPr lang="en-US" sz="6400" b="1" kern="0" spc="-64" dirty="0">
                <a:solidFill>
                  <a:srgbClr val="E2E6E9"/>
                </a:solidFill>
                <a:latin typeface="Montserrat Bold" pitchFamily="34" charset="0"/>
                <a:ea typeface="Montserrat Bold" pitchFamily="34" charset="-122"/>
                <a:cs typeface="Montserrat Bold" pitchFamily="34" charset="-120"/>
              </a:rPr>
              <a:t>1</a:t>
            </a:r>
            <a:endParaRPr lang="en-US" sz="6400" dirty="0"/>
          </a:p>
        </p:txBody>
      </p:sp>
      <p:sp>
        <p:nvSpPr>
          <p:cNvPr id="6" name="Text 2"/>
          <p:cNvSpPr/>
          <p:nvPr/>
        </p:nvSpPr>
        <p:spPr>
          <a:xfrm>
            <a:off x="2848491" y="4491831"/>
            <a:ext cx="2804874" cy="350639"/>
          </a:xfrm>
          <a:prstGeom prst="rect">
            <a:avLst/>
          </a:prstGeom>
          <a:noFill/>
        </p:spPr>
        <p:txBody>
          <a:bodyPr wrap="none" lIns="0" tIns="0" rIns="0" bIns="0" rtlCol="0" anchor="t"/>
          <a:lstStyle/>
          <a:p>
            <a:pPr marL="0" indent="0" algn="ctr">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Occlusion</a:t>
            </a:r>
            <a:endParaRPr lang="en-US" sz="2200" dirty="0"/>
          </a:p>
        </p:txBody>
      </p:sp>
      <p:sp>
        <p:nvSpPr>
          <p:cNvPr id="7" name="Text 3"/>
          <p:cNvSpPr/>
          <p:nvPr/>
        </p:nvSpPr>
        <p:spPr>
          <a:xfrm>
            <a:off x="2489398" y="4990465"/>
            <a:ext cx="3523059" cy="740331"/>
          </a:xfrm>
          <a:prstGeom prst="rect">
            <a:avLst/>
          </a:prstGeom>
          <a:noFill/>
        </p:spPr>
        <p:txBody>
          <a:bodyPr wrap="square" lIns="0" tIns="0" rIns="0" bIns="0" rtlCol="0" anchor="t"/>
          <a:lstStyle/>
          <a:p>
            <a:pPr marL="0" indent="0" algn="ctr">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Masks covering part of the face can challenge detection accuracy.</a:t>
            </a:r>
            <a:endParaRPr lang="en-US" sz="1900" dirty="0"/>
          </a:p>
        </p:txBody>
      </p:sp>
      <p:sp>
        <p:nvSpPr>
          <p:cNvPr id="8" name="Text 4"/>
          <p:cNvSpPr/>
          <p:nvPr/>
        </p:nvSpPr>
        <p:spPr>
          <a:xfrm>
            <a:off x="6382623" y="3368953"/>
            <a:ext cx="3523178" cy="814507"/>
          </a:xfrm>
          <a:prstGeom prst="rect">
            <a:avLst/>
          </a:prstGeom>
          <a:noFill/>
        </p:spPr>
        <p:txBody>
          <a:bodyPr wrap="none" lIns="0" tIns="0" rIns="0" bIns="0" rtlCol="0" anchor="t"/>
          <a:lstStyle/>
          <a:p>
            <a:pPr marL="0" indent="0" algn="ctr">
              <a:lnSpc>
                <a:spcPts val="6400"/>
              </a:lnSpc>
              <a:buNone/>
            </a:pPr>
            <a:r>
              <a:rPr lang="en-US" sz="6400" b="1" kern="0" spc="-64" dirty="0">
                <a:solidFill>
                  <a:srgbClr val="E2E6E9"/>
                </a:solidFill>
                <a:latin typeface="Montserrat Bold" pitchFamily="34" charset="0"/>
                <a:ea typeface="Montserrat Bold" pitchFamily="34" charset="-122"/>
                <a:cs typeface="Montserrat Bold" pitchFamily="34" charset="-120"/>
              </a:rPr>
              <a:t>2</a:t>
            </a:r>
            <a:endParaRPr lang="en-US" sz="6400" dirty="0"/>
          </a:p>
        </p:txBody>
      </p:sp>
      <p:sp>
        <p:nvSpPr>
          <p:cNvPr id="9" name="Text 5"/>
          <p:cNvSpPr/>
          <p:nvPr/>
        </p:nvSpPr>
        <p:spPr>
          <a:xfrm>
            <a:off x="6716832" y="4491831"/>
            <a:ext cx="2854762" cy="350639"/>
          </a:xfrm>
          <a:prstGeom prst="rect">
            <a:avLst/>
          </a:prstGeom>
          <a:noFill/>
        </p:spPr>
        <p:txBody>
          <a:bodyPr wrap="none" lIns="0" tIns="0" rIns="0" bIns="0" rtlCol="0" anchor="t"/>
          <a:lstStyle/>
          <a:p>
            <a:pPr marL="0" indent="0" algn="ctr">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Lighting Conditions</a:t>
            </a:r>
            <a:endParaRPr lang="en-US" sz="2200" dirty="0"/>
          </a:p>
        </p:txBody>
      </p:sp>
      <p:sp>
        <p:nvSpPr>
          <p:cNvPr id="10" name="Text 6"/>
          <p:cNvSpPr/>
          <p:nvPr/>
        </p:nvSpPr>
        <p:spPr>
          <a:xfrm>
            <a:off x="6382623" y="4990465"/>
            <a:ext cx="3523178" cy="740331"/>
          </a:xfrm>
          <a:prstGeom prst="rect">
            <a:avLst/>
          </a:prstGeom>
          <a:noFill/>
        </p:spPr>
        <p:txBody>
          <a:bodyPr wrap="square" lIns="0" tIns="0" rIns="0" bIns="0" rtlCol="0" anchor="t"/>
          <a:lstStyle/>
          <a:p>
            <a:pPr marL="0" indent="0" algn="ctr">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Varying lighting can affect model performance.</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3640" y="411480"/>
            <a:ext cx="9162415" cy="969010"/>
          </a:xfrm>
          <a:prstGeom prst="rect">
            <a:avLst/>
          </a:prstGeom>
          <a:noFill/>
        </p:spPr>
        <p:txBody>
          <a:bodyPr wrap="square">
            <a:noAutofit/>
          </a:bodyPr>
          <a:lstStyle/>
          <a:p>
            <a:pPr marL="0" indent="0" algn="ctr">
              <a:lnSpc>
                <a:spcPts val="5500"/>
              </a:lnSpc>
              <a:buNone/>
            </a:pPr>
            <a:r>
              <a:rPr lang="en-US" altLang="en-US" sz="3600" b="1" dirty="0">
                <a:solidFill>
                  <a:schemeClr val="bg1"/>
                </a:solidFill>
              </a:rPr>
              <a:t>Loss Graph</a:t>
            </a:r>
          </a:p>
        </p:txBody>
      </p:sp>
      <p:pic>
        <p:nvPicPr>
          <p:cNvPr id="12" name="Picture 11"/>
          <p:cNvPicPr>
            <a:picLocks noChangeAspect="1"/>
          </p:cNvPicPr>
          <p:nvPr/>
        </p:nvPicPr>
        <p:blipFill>
          <a:blip r:embed="rId2"/>
          <a:stretch>
            <a:fillRect/>
          </a:stretch>
        </p:blipFill>
        <p:spPr>
          <a:xfrm>
            <a:off x="100920" y="1380211"/>
            <a:ext cx="5816919" cy="4343486"/>
          </a:xfrm>
          <a:prstGeom prst="rect">
            <a:avLst/>
          </a:prstGeom>
        </p:spPr>
      </p:pic>
      <p:sp>
        <p:nvSpPr>
          <p:cNvPr id="2" name="Text Box 1"/>
          <p:cNvSpPr txBox="1"/>
          <p:nvPr/>
        </p:nvSpPr>
        <p:spPr>
          <a:xfrm>
            <a:off x="6492240" y="1380490"/>
            <a:ext cx="5337810" cy="4343400"/>
          </a:xfrm>
          <a:prstGeom prst="rect">
            <a:avLst/>
          </a:prstGeom>
          <a:noFill/>
        </p:spPr>
        <p:txBody>
          <a:bodyPr wrap="square" rtlCol="0">
            <a:noAutofit/>
          </a:bodyPr>
          <a:lstStyle/>
          <a:p>
            <a:pPr marL="285750" indent="-285750">
              <a:buFont typeface="Arial" panose="020B0604020202020204" pitchFamily="34" charset="0"/>
              <a:buChar char="•"/>
            </a:pPr>
            <a:r>
              <a:rPr lang="en-US" altLang="en-US">
                <a:solidFill>
                  <a:schemeClr val="bg1"/>
                </a:solidFill>
              </a:rPr>
              <a:t>Training Loss (Blue Line):</a:t>
            </a:r>
          </a:p>
          <a:p>
            <a:pPr marL="285750" indent="-285750">
              <a:buFont typeface="Arial" panose="020B0604020202020204" pitchFamily="34" charset="0"/>
              <a:buChar char="•"/>
            </a:pPr>
            <a:endParaRPr lang="en-US" altLang="en-US">
              <a:solidFill>
                <a:schemeClr val="bg1"/>
              </a:solidFill>
            </a:endParaRPr>
          </a:p>
          <a:p>
            <a:pPr marL="285750" indent="-285750">
              <a:buFont typeface="Arial" panose="020B0604020202020204" pitchFamily="34" charset="0"/>
              <a:buChar char="•"/>
            </a:pPr>
            <a:r>
              <a:rPr lang="en-US" altLang="en-US">
                <a:solidFill>
                  <a:schemeClr val="bg1"/>
                </a:solidFill>
              </a:rPr>
              <a:t>Trend: Steadily decreases.</a:t>
            </a:r>
          </a:p>
          <a:p>
            <a:pPr marL="285750" indent="-285750">
              <a:buFont typeface="Arial" panose="020B0604020202020204" pitchFamily="34" charset="0"/>
              <a:buChar char="•"/>
            </a:pPr>
            <a:endParaRPr lang="en-US" altLang="en-US">
              <a:solidFill>
                <a:schemeClr val="bg1"/>
              </a:solidFill>
            </a:endParaRPr>
          </a:p>
          <a:p>
            <a:pPr marL="285750" indent="-285750">
              <a:buFont typeface="Arial" panose="020B0604020202020204" pitchFamily="34" charset="0"/>
              <a:buChar char="•"/>
            </a:pPr>
            <a:r>
              <a:rPr lang="en-US" altLang="en-US">
                <a:solidFill>
                  <a:schemeClr val="bg1"/>
                </a:solidFill>
              </a:rPr>
              <a:t>Insight: Indicates the model is effectively learning from the training data.</a:t>
            </a:r>
          </a:p>
          <a:p>
            <a:pPr marL="285750" indent="-285750">
              <a:buFont typeface="Arial" panose="020B0604020202020204" pitchFamily="34" charset="0"/>
              <a:buChar char="•"/>
            </a:pPr>
            <a:endParaRPr lang="en-US" altLang="en-US">
              <a:solidFill>
                <a:schemeClr val="bg1"/>
              </a:solidFill>
            </a:endParaRPr>
          </a:p>
          <a:p>
            <a:pPr marL="285750" indent="-285750">
              <a:buFont typeface="Arial" panose="020B0604020202020204" pitchFamily="34" charset="0"/>
              <a:buChar char="•"/>
            </a:pPr>
            <a:r>
              <a:rPr lang="en-US" altLang="en-US">
                <a:solidFill>
                  <a:schemeClr val="bg1"/>
                </a:solidFill>
              </a:rPr>
              <a:t>Validation Loss (Orange Line):</a:t>
            </a:r>
          </a:p>
          <a:p>
            <a:pPr marL="285750" indent="-285750">
              <a:buFont typeface="Arial" panose="020B0604020202020204" pitchFamily="34" charset="0"/>
              <a:buChar char="•"/>
            </a:pPr>
            <a:endParaRPr lang="en-US" altLang="en-US">
              <a:solidFill>
                <a:schemeClr val="bg1"/>
              </a:solidFill>
            </a:endParaRPr>
          </a:p>
          <a:p>
            <a:pPr marL="285750" indent="-285750">
              <a:buFont typeface="Arial" panose="020B0604020202020204" pitchFamily="34" charset="0"/>
              <a:buChar char="•"/>
            </a:pPr>
            <a:r>
              <a:rPr lang="en-US" altLang="en-US">
                <a:solidFill>
                  <a:schemeClr val="bg1"/>
                </a:solidFill>
              </a:rPr>
              <a:t>Trend: Generally decreases with some fluctuations.</a:t>
            </a:r>
          </a:p>
          <a:p>
            <a:pPr marL="285750" indent="-285750">
              <a:buFont typeface="Arial" panose="020B0604020202020204" pitchFamily="34" charset="0"/>
              <a:buChar char="•"/>
            </a:pPr>
            <a:endParaRPr lang="en-US" altLang="en-US">
              <a:solidFill>
                <a:schemeClr val="bg1"/>
              </a:solidFill>
            </a:endParaRPr>
          </a:p>
          <a:p>
            <a:pPr marL="285750" indent="-285750">
              <a:buFont typeface="Arial" panose="020B0604020202020204" pitchFamily="34" charset="0"/>
              <a:buChar char="•"/>
            </a:pPr>
            <a:r>
              <a:rPr lang="en-US" altLang="en-US">
                <a:solidFill>
                  <a:schemeClr val="bg1"/>
                </a:solidFill>
              </a:rPr>
              <a:t>Insight: Suggests the model is improving but may face challenges in generalizing to unseen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lnSpc>
                <a:spcPct val="100000"/>
              </a:lnSpc>
            </a:pPr>
            <a:r>
              <a:rPr lang="en-US" altLang="en-US">
                <a:solidFill>
                  <a:schemeClr val="bg1"/>
                </a:solidFill>
              </a:rPr>
              <a:t>Accuracy Graph</a:t>
            </a:r>
          </a:p>
        </p:txBody>
      </p:sp>
      <p:pic>
        <p:nvPicPr>
          <p:cNvPr id="7" name="Content Placeholder 6"/>
          <p:cNvPicPr>
            <a:picLocks noGrp="1" noChangeAspect="1"/>
          </p:cNvPicPr>
          <p:nvPr>
            <p:ph sz="half" idx="1"/>
          </p:nvPr>
        </p:nvPicPr>
        <p:blipFill>
          <a:blip r:embed="rId2"/>
          <a:stretch>
            <a:fillRect/>
          </a:stretch>
        </p:blipFill>
        <p:spPr>
          <a:xfrm>
            <a:off x="409575" y="1691005"/>
            <a:ext cx="5404485" cy="4485640"/>
          </a:xfrm>
          <a:prstGeom prst="rect">
            <a:avLst/>
          </a:prstGeom>
        </p:spPr>
      </p:pic>
      <p:sp>
        <p:nvSpPr>
          <p:cNvPr id="6" name="Content Placeholder 5"/>
          <p:cNvSpPr>
            <a:spLocks noGrp="1"/>
          </p:cNvSpPr>
          <p:nvPr>
            <p:ph sz="half" idx="2"/>
          </p:nvPr>
        </p:nvSpPr>
        <p:spPr>
          <a:xfrm>
            <a:off x="6172200" y="1825625"/>
            <a:ext cx="5547995" cy="4686935"/>
          </a:xfrm>
        </p:spPr>
        <p:txBody>
          <a:bodyPr>
            <a:normAutofit fontScale="85000" lnSpcReduction="10000"/>
          </a:bodyPr>
          <a:lstStyle/>
          <a:p>
            <a:r>
              <a:rPr lang="en-US" altLang="en-US">
                <a:solidFill>
                  <a:schemeClr val="bg1"/>
                </a:solidFill>
              </a:rPr>
              <a:t>Training Accuracy (Blue Line)</a:t>
            </a:r>
          </a:p>
          <a:p>
            <a:r>
              <a:rPr lang="en-US" altLang="en-US">
                <a:solidFill>
                  <a:schemeClr val="bg1"/>
                </a:solidFill>
              </a:rPr>
              <a:t> Trend: Steady increase over epochs.</a:t>
            </a:r>
          </a:p>
          <a:p>
            <a:r>
              <a:rPr lang="en-US" altLang="en-US">
                <a:solidFill>
                  <a:schemeClr val="bg1"/>
                </a:solidFill>
              </a:rPr>
              <a:t> Insight: Indicates the model is effectively learning from the training data.</a:t>
            </a:r>
          </a:p>
          <a:p>
            <a:endParaRPr lang="en-US" altLang="en-US">
              <a:solidFill>
                <a:schemeClr val="bg1"/>
              </a:solidFill>
            </a:endParaRPr>
          </a:p>
          <a:p>
            <a:r>
              <a:rPr lang="en-US" altLang="en-US">
                <a:solidFill>
                  <a:schemeClr val="bg1"/>
                </a:solidFill>
              </a:rPr>
              <a:t>Validation Accuracy (Orange Line)</a:t>
            </a:r>
          </a:p>
          <a:p>
            <a:r>
              <a:rPr lang="en-US" altLang="en-US">
                <a:solidFill>
                  <a:schemeClr val="bg1"/>
                </a:solidFill>
              </a:rPr>
              <a:t>Trend: General upward trend with minor fluctuations.</a:t>
            </a:r>
          </a:p>
          <a:p>
            <a:r>
              <a:rPr lang="en-US" altLang="en-US">
                <a:solidFill>
                  <a:schemeClr val="bg1"/>
                </a:solidFill>
              </a:rPr>
              <a:t> Insight: Suggests the model is improving but experiencing slight variability when generalizing to unseen data.</a:t>
            </a:r>
          </a:p>
          <a:p>
            <a:endParaRPr lang="en-US"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2950" cy="6858000"/>
          </a:xfrm>
          <a:prstGeom prst="rect">
            <a:avLst/>
          </a:prstGeom>
        </p:spPr>
      </p:pic>
      <p:sp>
        <p:nvSpPr>
          <p:cNvPr id="6" name="Rectangle 5"/>
          <p:cNvSpPr/>
          <p:nvPr/>
        </p:nvSpPr>
        <p:spPr>
          <a:xfrm>
            <a:off x="4322184" y="515542"/>
            <a:ext cx="356668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2" name="Rectangle 1">
            <a:extLst>
              <a:ext uri="{FF2B5EF4-FFF2-40B4-BE49-F238E27FC236}">
                <a16:creationId xmlns:a16="http://schemas.microsoft.com/office/drawing/2014/main" id="{C345BCB4-E2BF-3A36-101F-9A18BF78FED6}"/>
              </a:ext>
            </a:extLst>
          </p:cNvPr>
          <p:cNvSpPr/>
          <p:nvPr/>
        </p:nvSpPr>
        <p:spPr>
          <a:xfrm rot="10800000" flipV="1">
            <a:off x="1092200" y="5639231"/>
            <a:ext cx="9431916" cy="1015663"/>
          </a:xfrm>
          <a:prstGeom prst="rect">
            <a:avLst/>
          </a:prstGeom>
          <a:noFill/>
        </p:spPr>
        <p:txBody>
          <a:bodyPr wrap="square" lIns="91440" tIns="45720" rIns="91440" bIns="45720">
            <a:spAutoFit/>
          </a:bodyPr>
          <a:lstStyle/>
          <a:p>
            <a:pPr algn="ctr"/>
            <a:r>
              <a:rPr lang="en-US" sz="2000" i="1" cap="none" spc="0" dirty="0">
                <a:ln w="13462">
                  <a:solidFill>
                    <a:schemeClr val="bg1"/>
                  </a:solidFill>
                  <a:prstDash val="solid"/>
                </a:ln>
                <a:solidFill>
                  <a:schemeClr val="bg2"/>
                </a:solidFill>
                <a:effectLst>
                  <a:outerShdw dist="38100" dir="2700000" algn="bl" rotWithShape="0">
                    <a:schemeClr val="accent5"/>
                  </a:outerShdw>
                </a:effectLst>
              </a:rPr>
              <a:t>GitHub:-</a:t>
            </a:r>
            <a:r>
              <a:rPr lang="en-US" sz="2000" i="1" cap="none" spc="0" dirty="0">
                <a:ln w="13462">
                  <a:solidFill>
                    <a:schemeClr val="bg1"/>
                  </a:solidFill>
                  <a:prstDash val="solid"/>
                </a:ln>
                <a:solidFill>
                  <a:schemeClr val="bg2"/>
                </a:solidFill>
                <a:effectLst>
                  <a:outerShdw dist="38100" dir="2700000" algn="bl" rotWithShape="0">
                    <a:schemeClr val="accent5"/>
                  </a:outerShdw>
                </a:effectLst>
                <a:hlinkClick r:id="rId3">
                  <a:extLst>
                    <a:ext uri="{A12FA001-AC4F-418D-AE19-62706E023703}">
                      <ahyp:hlinkClr xmlns:ahyp="http://schemas.microsoft.com/office/drawing/2018/hyperlinkcolor" val="tx"/>
                    </a:ext>
                  </a:extLst>
                </a:hlinkClick>
              </a:rPr>
              <a:t>https://github.com/Deepakvishwakarma1/Machine_learning_and_Neural_Network.git</a:t>
            </a:r>
            <a:endParaRPr lang="en-US" sz="2000" i="1" cap="none" spc="0" dirty="0">
              <a:ln w="13462">
                <a:solidFill>
                  <a:schemeClr val="bg1"/>
                </a:solidFill>
                <a:prstDash val="solid"/>
              </a:ln>
              <a:solidFill>
                <a:schemeClr val="bg2"/>
              </a:solidFill>
              <a:effectLst>
                <a:outerShdw dist="38100" dir="2700000" algn="bl" rotWithShape="0">
                  <a:schemeClr val="accent5"/>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638552" y="787024"/>
            <a:ext cx="6447135" cy="584398"/>
          </a:xfrm>
          <a:prstGeom prst="rect">
            <a:avLst/>
          </a:prstGeom>
          <a:noFill/>
        </p:spPr>
        <p:txBody>
          <a:bodyPr wrap="none" lIns="0" tIns="0" rIns="0" bIns="0" rtlCol="0" anchor="t"/>
          <a:lstStyle/>
          <a:p>
            <a:pPr>
              <a:lnSpc>
                <a:spcPts val="4585"/>
              </a:lnSpc>
            </a:pPr>
            <a:r>
              <a:rPr lang="en-US" sz="3665" b="1" kern="0" spc="-37" dirty="0">
                <a:solidFill>
                  <a:srgbClr val="FFFFFF"/>
                </a:solidFill>
                <a:latin typeface="Montserrat Bold" pitchFamily="34" charset="0"/>
                <a:ea typeface="Montserrat Bold" pitchFamily="34" charset="-122"/>
                <a:cs typeface="Montserrat Bold" pitchFamily="34" charset="-120"/>
              </a:rPr>
              <a:t>What is a Neural Network?</a:t>
            </a:r>
            <a:endParaRPr lang="en-US" sz="3665" dirty="0"/>
          </a:p>
        </p:txBody>
      </p:sp>
      <p:sp>
        <p:nvSpPr>
          <p:cNvPr id="5" name="Text 1"/>
          <p:cNvSpPr/>
          <p:nvPr/>
        </p:nvSpPr>
        <p:spPr>
          <a:xfrm>
            <a:off x="699889" y="4852294"/>
            <a:ext cx="2542679" cy="292199"/>
          </a:xfrm>
          <a:prstGeom prst="rect">
            <a:avLst/>
          </a:prstGeom>
          <a:noFill/>
        </p:spPr>
        <p:txBody>
          <a:bodyPr wrap="none" lIns="0" tIns="0" rIns="0" bIns="0" rtlCol="0" anchor="t"/>
          <a:lstStyle/>
          <a:p>
            <a:pPr>
              <a:lnSpc>
                <a:spcPts val="2290"/>
              </a:lnSpc>
            </a:pPr>
            <a:r>
              <a:rPr lang="en-US" sz="1835" b="1" kern="0" spc="-18" dirty="0">
                <a:solidFill>
                  <a:srgbClr val="FFFFFF"/>
                </a:solidFill>
                <a:latin typeface="Montserrat Bold" pitchFamily="34" charset="0"/>
                <a:ea typeface="Montserrat Bold" pitchFamily="34" charset="-122"/>
                <a:cs typeface="Montserrat Bold" pitchFamily="34" charset="-120"/>
              </a:rPr>
              <a:t>Biological Inspiration</a:t>
            </a:r>
            <a:endParaRPr lang="en-US" sz="1835" dirty="0"/>
          </a:p>
        </p:txBody>
      </p:sp>
      <p:sp>
        <p:nvSpPr>
          <p:cNvPr id="6" name="Text 2"/>
          <p:cNvSpPr/>
          <p:nvPr/>
        </p:nvSpPr>
        <p:spPr>
          <a:xfrm>
            <a:off x="699889" y="5274907"/>
            <a:ext cx="5125244" cy="308471"/>
          </a:xfrm>
          <a:prstGeom prst="rect">
            <a:avLst/>
          </a:prstGeom>
          <a:noFill/>
        </p:spPr>
        <p:txBody>
          <a:bodyPr wrap="none" lIns="0" tIns="0" rIns="0" bIns="0" rtlCol="0" anchor="t"/>
          <a:lstStyle/>
          <a:p>
            <a:pPr>
              <a:lnSpc>
                <a:spcPts val="2415"/>
              </a:lnSpc>
            </a:pPr>
            <a:r>
              <a:rPr lang="en-US" sz="1585" dirty="0">
                <a:solidFill>
                  <a:srgbClr val="E2E6E9"/>
                </a:solidFill>
                <a:latin typeface="Source Sans Pro" pitchFamily="34" charset="0"/>
                <a:ea typeface="Source Sans Pro" pitchFamily="34" charset="-122"/>
                <a:cs typeface="Source Sans Pro" pitchFamily="34" charset="-120"/>
              </a:rPr>
              <a:t>Mimics the structure and function of the human brain.</a:t>
            </a:r>
            <a:endParaRPr lang="en-US" sz="1585" dirty="0"/>
          </a:p>
        </p:txBody>
      </p:sp>
      <p:sp>
        <p:nvSpPr>
          <p:cNvPr id="7" name="Text 3"/>
          <p:cNvSpPr/>
          <p:nvPr/>
        </p:nvSpPr>
        <p:spPr>
          <a:xfrm>
            <a:off x="6729194" y="4828471"/>
            <a:ext cx="2683868" cy="292199"/>
          </a:xfrm>
          <a:prstGeom prst="rect">
            <a:avLst/>
          </a:prstGeom>
          <a:noFill/>
        </p:spPr>
        <p:txBody>
          <a:bodyPr wrap="none" lIns="0" tIns="0" rIns="0" bIns="0" rtlCol="0" anchor="t"/>
          <a:lstStyle/>
          <a:p>
            <a:pPr>
              <a:lnSpc>
                <a:spcPts val="2290"/>
              </a:lnSpc>
            </a:pPr>
            <a:r>
              <a:rPr lang="en-US" sz="1835" b="1" kern="0" spc="-18" dirty="0">
                <a:solidFill>
                  <a:srgbClr val="FFFFFF"/>
                </a:solidFill>
                <a:latin typeface="Montserrat Bold" pitchFamily="34" charset="0"/>
                <a:ea typeface="Montserrat Bold" pitchFamily="34" charset="-122"/>
                <a:cs typeface="Montserrat Bold" pitchFamily="34" charset="-120"/>
              </a:rPr>
              <a:t>Interconnected Nodes</a:t>
            </a:r>
            <a:endParaRPr lang="en-US" sz="1835" dirty="0"/>
          </a:p>
        </p:txBody>
      </p:sp>
      <p:sp>
        <p:nvSpPr>
          <p:cNvPr id="8" name="Text 4"/>
          <p:cNvSpPr/>
          <p:nvPr/>
        </p:nvSpPr>
        <p:spPr>
          <a:xfrm>
            <a:off x="6366869" y="5120670"/>
            <a:ext cx="5125244" cy="616943"/>
          </a:xfrm>
          <a:prstGeom prst="rect">
            <a:avLst/>
          </a:prstGeom>
          <a:noFill/>
        </p:spPr>
        <p:txBody>
          <a:bodyPr wrap="square" lIns="0" tIns="0" rIns="0" bIns="0" rtlCol="0" anchor="t"/>
          <a:lstStyle/>
          <a:p>
            <a:pPr>
              <a:lnSpc>
                <a:spcPts val="2415"/>
              </a:lnSpc>
            </a:pPr>
            <a:r>
              <a:rPr lang="en-US" sz="1585" dirty="0">
                <a:solidFill>
                  <a:srgbClr val="E2E6E9"/>
                </a:solidFill>
                <a:latin typeface="Source Sans Pro" pitchFamily="34" charset="0"/>
                <a:ea typeface="Source Sans Pro" pitchFamily="34" charset="-122"/>
                <a:cs typeface="Source Sans Pro" pitchFamily="34" charset="-120"/>
              </a:rPr>
              <a:t>Nodes, or neurons, are connected in layers, forming a network. Each connection has a weight.</a:t>
            </a:r>
            <a:endParaRPr lang="en-US" sz="1585" dirty="0"/>
          </a:p>
        </p:txBody>
      </p:sp>
      <p:sp>
        <p:nvSpPr>
          <p:cNvPr id="10" name="TextBox 9"/>
          <p:cNvSpPr txBox="1"/>
          <p:nvPr/>
        </p:nvSpPr>
        <p:spPr>
          <a:xfrm>
            <a:off x="1381760" y="2523778"/>
            <a:ext cx="9164320" cy="1128514"/>
          </a:xfrm>
          <a:prstGeom prst="rect">
            <a:avLst/>
          </a:prstGeom>
          <a:noFill/>
        </p:spPr>
        <p:txBody>
          <a:bodyPr wrap="square">
            <a:spAutoFit/>
          </a:bodyPr>
          <a:lstStyle/>
          <a:p>
            <a:pPr algn="l" rtl="0" eaLnBrk="1" latinLnBrk="0" hangingPunct="1">
              <a:spcBef>
                <a:spcPts val="770"/>
              </a:spcBef>
              <a:buClrTx/>
              <a:buSzPts val="3200"/>
            </a:pPr>
            <a:r>
              <a:rPr lang="en-GB" sz="1800" b="1" kern="1200" dirty="0">
                <a:solidFill>
                  <a:schemeClr val="bg2"/>
                </a:solidFill>
                <a:effectLst/>
                <a:latin typeface="Montserrat Bold"/>
              </a:rPr>
              <a:t>A Neural Network is a computational model inspired by the human brain.</a:t>
            </a:r>
            <a:endParaRPr lang="en-GB" sz="1800" b="1" dirty="0">
              <a:solidFill>
                <a:schemeClr val="bg2"/>
              </a:solidFill>
              <a:effectLst/>
              <a:latin typeface="Montserrat Bold"/>
            </a:endParaRPr>
          </a:p>
          <a:p>
            <a:pPr marL="347345" indent="-347345" algn="l" rtl="0" eaLnBrk="1" latinLnBrk="0" hangingPunct="1">
              <a:spcBef>
                <a:spcPts val="770"/>
              </a:spcBef>
            </a:pPr>
            <a:r>
              <a:rPr lang="en-GB" sz="1800" b="1" kern="1200" dirty="0">
                <a:solidFill>
                  <a:schemeClr val="bg2"/>
                </a:solidFill>
                <a:effectLst/>
                <a:latin typeface="Montserrat Bold"/>
              </a:rPr>
              <a:t>- Consists of layers of nodes (neurons).</a:t>
            </a:r>
            <a:endParaRPr lang="en-GB" b="1" dirty="0">
              <a:solidFill>
                <a:schemeClr val="bg2"/>
              </a:solidFill>
              <a:effectLst/>
              <a:latin typeface="Montserrat Bold"/>
            </a:endParaRPr>
          </a:p>
          <a:p>
            <a:pPr marL="347345" indent="-347345" algn="l" rtl="0" eaLnBrk="1" latinLnBrk="0" hangingPunct="1">
              <a:spcBef>
                <a:spcPts val="770"/>
              </a:spcBef>
            </a:pPr>
            <a:r>
              <a:rPr lang="en-GB" sz="1800" b="1" kern="1200" dirty="0">
                <a:solidFill>
                  <a:schemeClr val="bg2"/>
                </a:solidFill>
                <a:effectLst/>
                <a:latin typeface="Montserrat Bold"/>
              </a:rPr>
              <a:t>- Used for pattern recognition and decision making.</a:t>
            </a:r>
            <a:endParaRPr lang="en-GB" b="1" dirty="0">
              <a:solidFill>
                <a:schemeClr val="bg2"/>
              </a:solidFill>
              <a:effectLst/>
              <a:latin typeface="Montserrat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0"/>
          <p:cNvSpPr/>
          <p:nvPr/>
        </p:nvSpPr>
        <p:spPr>
          <a:xfrm>
            <a:off x="719832" y="1532136"/>
            <a:ext cx="10752336" cy="1168797"/>
          </a:xfrm>
          <a:prstGeom prst="rect">
            <a:avLst/>
          </a:prstGeom>
          <a:noFill/>
        </p:spPr>
        <p:txBody>
          <a:bodyPr wrap="square" lIns="0" tIns="0" rIns="0" bIns="0" rtlCol="0" anchor="t"/>
          <a:lstStyle/>
          <a:p>
            <a:pPr>
              <a:lnSpc>
                <a:spcPts val="4585"/>
              </a:lnSpc>
            </a:pPr>
            <a:r>
              <a:rPr lang="en-US" sz="3665" b="1" kern="0" spc="-37" dirty="0">
                <a:solidFill>
                  <a:srgbClr val="FFFFFF"/>
                </a:solidFill>
                <a:latin typeface="Montserrat Bold" pitchFamily="34" charset="0"/>
                <a:ea typeface="Montserrat Bold" pitchFamily="34" charset="-122"/>
                <a:cs typeface="Montserrat Bold" pitchFamily="34" charset="-120"/>
              </a:rPr>
              <a:t>What is CNN?</a:t>
            </a:r>
            <a:endParaRPr lang="en-US" sz="3665" dirty="0"/>
          </a:p>
        </p:txBody>
      </p:sp>
      <p:sp>
        <p:nvSpPr>
          <p:cNvPr id="2" name="TextBox 1"/>
          <p:cNvSpPr txBox="1"/>
          <p:nvPr/>
        </p:nvSpPr>
        <p:spPr>
          <a:xfrm>
            <a:off x="812800" y="2442498"/>
            <a:ext cx="9337040" cy="1754326"/>
          </a:xfrm>
          <a:prstGeom prst="rect">
            <a:avLst/>
          </a:prstGeom>
          <a:noFill/>
        </p:spPr>
        <p:txBody>
          <a:bodyPr wrap="square">
            <a:spAutoFit/>
          </a:bodyPr>
          <a:lstStyle/>
          <a:p>
            <a:r>
              <a:rPr lang="en-US" b="1" dirty="0">
                <a:solidFill>
                  <a:schemeClr val="bg2"/>
                </a:solidFill>
                <a:latin typeface="Montserrat Bold"/>
              </a:rPr>
              <a:t>Convolutional Neural Network (CNN) is a specialized type of neural network for processing grid-like data such as images.</a:t>
            </a:r>
          </a:p>
          <a:p>
            <a:endParaRPr lang="en-US" b="1" dirty="0">
              <a:solidFill>
                <a:schemeClr val="bg2"/>
              </a:solidFill>
              <a:latin typeface="Montserrat Bold"/>
            </a:endParaRPr>
          </a:p>
          <a:p>
            <a:r>
              <a:rPr lang="en-US" b="1" dirty="0">
                <a:solidFill>
                  <a:schemeClr val="bg2"/>
                </a:solidFill>
                <a:latin typeface="Montserrat Bold"/>
              </a:rPr>
              <a:t>- Uses convolutional layers to extract features.</a:t>
            </a:r>
          </a:p>
          <a:p>
            <a:endParaRPr lang="en-US" b="1" dirty="0">
              <a:solidFill>
                <a:schemeClr val="bg2"/>
              </a:solidFill>
              <a:latin typeface="Montserrat Bold"/>
            </a:endParaRPr>
          </a:p>
          <a:p>
            <a:r>
              <a:rPr lang="en-US" b="1" dirty="0">
                <a:solidFill>
                  <a:schemeClr val="bg2"/>
                </a:solidFill>
                <a:latin typeface="Montserrat Bold"/>
              </a:rPr>
              <a:t>- Suitable for image classification, object detection,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0"/>
          <p:cNvSpPr/>
          <p:nvPr/>
        </p:nvSpPr>
        <p:spPr>
          <a:xfrm>
            <a:off x="719832" y="1532136"/>
            <a:ext cx="10752336" cy="1168797"/>
          </a:xfrm>
          <a:prstGeom prst="rect">
            <a:avLst/>
          </a:prstGeom>
          <a:noFill/>
        </p:spPr>
        <p:txBody>
          <a:bodyPr wrap="square" lIns="0" tIns="0" rIns="0" bIns="0" rtlCol="0" anchor="t"/>
          <a:lstStyle/>
          <a:p>
            <a:pPr>
              <a:lnSpc>
                <a:spcPts val="4585"/>
              </a:lnSpc>
            </a:pPr>
            <a:r>
              <a:rPr lang="en-US" sz="3665" b="1" kern="0" spc="-37" dirty="0">
                <a:solidFill>
                  <a:srgbClr val="FFFFFF"/>
                </a:solidFill>
                <a:latin typeface="Montserrat Bold" pitchFamily="34" charset="0"/>
                <a:ea typeface="Montserrat Bold" pitchFamily="34" charset="-122"/>
                <a:cs typeface="Montserrat Bold" pitchFamily="34" charset="-120"/>
              </a:rPr>
              <a:t>Convolutional Neural Networks (CNNs): Fundamentals</a:t>
            </a:r>
            <a:endParaRPr lang="en-US" sz="3665" dirty="0"/>
          </a:p>
        </p:txBody>
      </p:sp>
      <p:pic>
        <p:nvPicPr>
          <p:cNvPr id="17" name="Image 0" descr="preencoded.png"/>
          <p:cNvPicPr>
            <a:picLocks noChangeAspect="1"/>
          </p:cNvPicPr>
          <p:nvPr/>
        </p:nvPicPr>
        <p:blipFill>
          <a:blip r:embed="rId2"/>
          <a:stretch>
            <a:fillRect/>
          </a:stretch>
        </p:blipFill>
        <p:spPr>
          <a:xfrm>
            <a:off x="2520752" y="3112294"/>
            <a:ext cx="1774131" cy="703560"/>
          </a:xfrm>
          <a:prstGeom prst="rect">
            <a:avLst/>
          </a:prstGeom>
        </p:spPr>
      </p:pic>
      <p:sp>
        <p:nvSpPr>
          <p:cNvPr id="18" name="Text 1"/>
          <p:cNvSpPr/>
          <p:nvPr/>
        </p:nvSpPr>
        <p:spPr>
          <a:xfrm>
            <a:off x="3358654" y="3345856"/>
            <a:ext cx="98227" cy="385564"/>
          </a:xfrm>
          <a:prstGeom prst="rect">
            <a:avLst/>
          </a:prstGeom>
          <a:noFill/>
        </p:spPr>
        <p:txBody>
          <a:bodyPr wrap="none" lIns="0" tIns="0" rIns="0" bIns="0" rtlCol="0" anchor="t"/>
          <a:lstStyle/>
          <a:p>
            <a:pPr algn="ctr">
              <a:lnSpc>
                <a:spcPts val="3000"/>
              </a:lnSpc>
            </a:pPr>
            <a:r>
              <a:rPr lang="en-US" sz="2000" b="1" kern="0" spc="-20" dirty="0">
                <a:solidFill>
                  <a:srgbClr val="E2E6E9"/>
                </a:solidFill>
                <a:latin typeface="Montserrat Bold" pitchFamily="34" charset="0"/>
                <a:ea typeface="Montserrat Bold" pitchFamily="34" charset="-122"/>
                <a:cs typeface="Montserrat Bold" pitchFamily="34" charset="-120"/>
              </a:rPr>
              <a:t>1</a:t>
            </a:r>
            <a:endParaRPr lang="en-US" sz="2000" dirty="0"/>
          </a:p>
        </p:txBody>
      </p:sp>
      <p:sp>
        <p:nvSpPr>
          <p:cNvPr id="19" name="Text 2"/>
          <p:cNvSpPr/>
          <p:nvPr/>
        </p:nvSpPr>
        <p:spPr>
          <a:xfrm>
            <a:off x="4500563" y="3317975"/>
            <a:ext cx="2510036" cy="292199"/>
          </a:xfrm>
          <a:prstGeom prst="rect">
            <a:avLst/>
          </a:prstGeom>
          <a:noFill/>
        </p:spPr>
        <p:txBody>
          <a:bodyPr wrap="none" lIns="0" tIns="0" rIns="0" bIns="0" rtlCol="0" anchor="t"/>
          <a:lstStyle/>
          <a:p>
            <a:pPr>
              <a:lnSpc>
                <a:spcPts val="2290"/>
              </a:lnSpc>
            </a:pPr>
            <a:r>
              <a:rPr lang="en-US" sz="1835" b="1" kern="0" spc="-18" dirty="0">
                <a:solidFill>
                  <a:srgbClr val="E2E6E9"/>
                </a:solidFill>
                <a:latin typeface="Montserrat Bold" pitchFamily="34" charset="0"/>
                <a:ea typeface="Montserrat Bold" pitchFamily="34" charset="-122"/>
                <a:cs typeface="Montserrat Bold" pitchFamily="34" charset="-120"/>
              </a:rPr>
              <a:t>Convolutional Layers</a:t>
            </a:r>
            <a:endParaRPr lang="en-US" sz="1835" dirty="0"/>
          </a:p>
        </p:txBody>
      </p:sp>
      <p:sp>
        <p:nvSpPr>
          <p:cNvPr id="20" name="Shape 3"/>
          <p:cNvSpPr/>
          <p:nvPr/>
        </p:nvSpPr>
        <p:spPr>
          <a:xfrm>
            <a:off x="4346278" y="3828852"/>
            <a:ext cx="7074495" cy="12700"/>
          </a:xfrm>
          <a:prstGeom prst="roundRect">
            <a:avLst>
              <a:gd name="adj" fmla="val 242945"/>
            </a:avLst>
          </a:prstGeom>
          <a:solidFill>
            <a:srgbClr val="494A4B"/>
          </a:solidFill>
        </p:spPr>
        <p:txBody>
          <a:bodyPr/>
          <a:lstStyle/>
          <a:p>
            <a:endParaRPr lang="en-GB" sz="1500"/>
          </a:p>
        </p:txBody>
      </p:sp>
      <p:pic>
        <p:nvPicPr>
          <p:cNvPr id="21" name="Image 1" descr="preencoded.png"/>
          <p:cNvPicPr>
            <a:picLocks noChangeAspect="1"/>
          </p:cNvPicPr>
          <p:nvPr/>
        </p:nvPicPr>
        <p:blipFill>
          <a:blip r:embed="rId3"/>
          <a:stretch>
            <a:fillRect/>
          </a:stretch>
        </p:blipFill>
        <p:spPr>
          <a:xfrm>
            <a:off x="1633736" y="3867249"/>
            <a:ext cx="3548261" cy="703560"/>
          </a:xfrm>
          <a:prstGeom prst="rect">
            <a:avLst/>
          </a:prstGeom>
        </p:spPr>
      </p:pic>
      <p:sp>
        <p:nvSpPr>
          <p:cNvPr id="22" name="Text 4"/>
          <p:cNvSpPr/>
          <p:nvPr/>
        </p:nvSpPr>
        <p:spPr>
          <a:xfrm>
            <a:off x="3333255" y="4026198"/>
            <a:ext cx="149126" cy="385564"/>
          </a:xfrm>
          <a:prstGeom prst="rect">
            <a:avLst/>
          </a:prstGeom>
          <a:noFill/>
        </p:spPr>
        <p:txBody>
          <a:bodyPr wrap="none" lIns="0" tIns="0" rIns="0" bIns="0" rtlCol="0" anchor="t"/>
          <a:lstStyle/>
          <a:p>
            <a:pPr algn="ctr">
              <a:lnSpc>
                <a:spcPts val="3000"/>
              </a:lnSpc>
            </a:pPr>
            <a:r>
              <a:rPr lang="en-US" sz="2000" b="1" kern="0" spc="-20" dirty="0">
                <a:solidFill>
                  <a:srgbClr val="E2E6E9"/>
                </a:solidFill>
                <a:latin typeface="Montserrat Bold" pitchFamily="34" charset="0"/>
                <a:ea typeface="Montserrat Bold" pitchFamily="34" charset="-122"/>
                <a:cs typeface="Montserrat Bold" pitchFamily="34" charset="-120"/>
              </a:rPr>
              <a:t>2</a:t>
            </a:r>
            <a:endParaRPr lang="en-US" sz="2000" dirty="0"/>
          </a:p>
        </p:txBody>
      </p:sp>
      <p:sp>
        <p:nvSpPr>
          <p:cNvPr id="23" name="Text 5"/>
          <p:cNvSpPr/>
          <p:nvPr/>
        </p:nvSpPr>
        <p:spPr>
          <a:xfrm>
            <a:off x="5387678" y="4072931"/>
            <a:ext cx="1767185" cy="292199"/>
          </a:xfrm>
          <a:prstGeom prst="rect">
            <a:avLst/>
          </a:prstGeom>
          <a:noFill/>
        </p:spPr>
        <p:txBody>
          <a:bodyPr wrap="none" lIns="0" tIns="0" rIns="0" bIns="0" rtlCol="0" anchor="t"/>
          <a:lstStyle/>
          <a:p>
            <a:pPr>
              <a:lnSpc>
                <a:spcPts val="2290"/>
              </a:lnSpc>
            </a:pPr>
            <a:r>
              <a:rPr lang="en-US" sz="1835" b="1" kern="0" spc="-18" dirty="0">
                <a:solidFill>
                  <a:srgbClr val="E2E6E9"/>
                </a:solidFill>
                <a:latin typeface="Montserrat Bold" pitchFamily="34" charset="0"/>
                <a:ea typeface="Montserrat Bold" pitchFamily="34" charset="-122"/>
                <a:cs typeface="Montserrat Bold" pitchFamily="34" charset="-120"/>
              </a:rPr>
              <a:t>Pooling Layers</a:t>
            </a:r>
            <a:endParaRPr lang="en-US" sz="1835" dirty="0"/>
          </a:p>
        </p:txBody>
      </p:sp>
      <p:sp>
        <p:nvSpPr>
          <p:cNvPr id="24" name="Shape 6"/>
          <p:cNvSpPr/>
          <p:nvPr/>
        </p:nvSpPr>
        <p:spPr>
          <a:xfrm>
            <a:off x="5233393" y="4583807"/>
            <a:ext cx="6187381" cy="12700"/>
          </a:xfrm>
          <a:prstGeom prst="roundRect">
            <a:avLst>
              <a:gd name="adj" fmla="val 242945"/>
            </a:avLst>
          </a:prstGeom>
          <a:solidFill>
            <a:srgbClr val="494A4B"/>
          </a:solidFill>
        </p:spPr>
        <p:txBody>
          <a:bodyPr/>
          <a:lstStyle/>
          <a:p>
            <a:endParaRPr lang="en-GB" sz="1500"/>
          </a:p>
        </p:txBody>
      </p:sp>
      <p:pic>
        <p:nvPicPr>
          <p:cNvPr id="25" name="Image 2" descr="preencoded.png"/>
          <p:cNvPicPr>
            <a:picLocks noChangeAspect="1"/>
          </p:cNvPicPr>
          <p:nvPr/>
        </p:nvPicPr>
        <p:blipFill>
          <a:blip r:embed="rId4"/>
          <a:stretch>
            <a:fillRect/>
          </a:stretch>
        </p:blipFill>
        <p:spPr>
          <a:xfrm>
            <a:off x="746621" y="4622205"/>
            <a:ext cx="5322392" cy="703560"/>
          </a:xfrm>
          <a:prstGeom prst="rect">
            <a:avLst/>
          </a:prstGeom>
        </p:spPr>
      </p:pic>
      <p:sp>
        <p:nvSpPr>
          <p:cNvPr id="26" name="Text 7"/>
          <p:cNvSpPr/>
          <p:nvPr/>
        </p:nvSpPr>
        <p:spPr>
          <a:xfrm>
            <a:off x="3332957" y="4781154"/>
            <a:ext cx="149622" cy="385564"/>
          </a:xfrm>
          <a:prstGeom prst="rect">
            <a:avLst/>
          </a:prstGeom>
          <a:noFill/>
        </p:spPr>
        <p:txBody>
          <a:bodyPr wrap="none" lIns="0" tIns="0" rIns="0" bIns="0" rtlCol="0" anchor="t"/>
          <a:lstStyle/>
          <a:p>
            <a:pPr algn="ctr">
              <a:lnSpc>
                <a:spcPts val="3000"/>
              </a:lnSpc>
            </a:pPr>
            <a:r>
              <a:rPr lang="en-US" sz="2000" b="1" kern="0" spc="-20" dirty="0">
                <a:solidFill>
                  <a:srgbClr val="E2E6E9"/>
                </a:solidFill>
                <a:latin typeface="Montserrat Bold" pitchFamily="34" charset="0"/>
                <a:ea typeface="Montserrat Bold" pitchFamily="34" charset="-122"/>
                <a:cs typeface="Montserrat Bold" pitchFamily="34" charset="-120"/>
              </a:rPr>
              <a:t>3</a:t>
            </a:r>
            <a:endParaRPr lang="en-US" sz="2000" dirty="0"/>
          </a:p>
        </p:txBody>
      </p:sp>
      <p:sp>
        <p:nvSpPr>
          <p:cNvPr id="27" name="Text 8"/>
          <p:cNvSpPr/>
          <p:nvPr/>
        </p:nvSpPr>
        <p:spPr>
          <a:xfrm>
            <a:off x="6274693" y="4827886"/>
            <a:ext cx="2796282" cy="292199"/>
          </a:xfrm>
          <a:prstGeom prst="rect">
            <a:avLst/>
          </a:prstGeom>
          <a:noFill/>
        </p:spPr>
        <p:txBody>
          <a:bodyPr wrap="none" lIns="0" tIns="0" rIns="0" bIns="0" rtlCol="0" anchor="t"/>
          <a:lstStyle/>
          <a:p>
            <a:pPr>
              <a:lnSpc>
                <a:spcPts val="2290"/>
              </a:lnSpc>
            </a:pPr>
            <a:r>
              <a:rPr lang="en-US" sz="1835" b="1" kern="0" spc="-18" dirty="0">
                <a:solidFill>
                  <a:srgbClr val="E2E6E9"/>
                </a:solidFill>
                <a:latin typeface="Montserrat Bold" pitchFamily="34" charset="0"/>
                <a:ea typeface="Montserrat Bold" pitchFamily="34" charset="-122"/>
                <a:cs typeface="Montserrat Bold" pitchFamily="34" charset="-120"/>
              </a:rPr>
              <a:t>Fully Connected Layers</a:t>
            </a:r>
            <a:endParaRPr lang="en-US" sz="18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2"/>
          <a:stretch>
            <a:fillRect/>
          </a:stretch>
        </p:blipFill>
        <p:spPr>
          <a:xfrm>
            <a:off x="7620000" y="0"/>
            <a:ext cx="4572000" cy="6858000"/>
          </a:xfrm>
          <a:prstGeom prst="rect">
            <a:avLst/>
          </a:prstGeom>
        </p:spPr>
      </p:pic>
      <p:sp>
        <p:nvSpPr>
          <p:cNvPr id="5" name="Text 0"/>
          <p:cNvSpPr/>
          <p:nvPr/>
        </p:nvSpPr>
        <p:spPr>
          <a:xfrm>
            <a:off x="719832" y="752574"/>
            <a:ext cx="6180336" cy="1753195"/>
          </a:xfrm>
          <a:prstGeom prst="rect">
            <a:avLst/>
          </a:prstGeom>
          <a:noFill/>
        </p:spPr>
        <p:txBody>
          <a:bodyPr wrap="square" lIns="0" tIns="0" rIns="0" bIns="0" rtlCol="0" anchor="t"/>
          <a:lstStyle/>
          <a:p>
            <a:pPr>
              <a:lnSpc>
                <a:spcPts val="4585"/>
              </a:lnSpc>
            </a:pPr>
            <a:r>
              <a:rPr lang="en-US" sz="3665" b="1" kern="0" spc="-37" dirty="0">
                <a:solidFill>
                  <a:srgbClr val="FFFFFF"/>
                </a:solidFill>
                <a:latin typeface="Montserrat Bold" pitchFamily="34" charset="0"/>
                <a:ea typeface="Montserrat Bold" pitchFamily="34" charset="-122"/>
                <a:cs typeface="Montserrat Bold" pitchFamily="34" charset="-120"/>
              </a:rPr>
              <a:t>Convolutional Layers: Extracting Visual Features</a:t>
            </a:r>
            <a:endParaRPr lang="en-US" sz="3665" dirty="0"/>
          </a:p>
        </p:txBody>
      </p:sp>
      <p:pic>
        <p:nvPicPr>
          <p:cNvPr id="6" name="Image 1" descr="preencoded.png"/>
          <p:cNvPicPr>
            <a:picLocks noChangeAspect="1"/>
          </p:cNvPicPr>
          <p:nvPr/>
        </p:nvPicPr>
        <p:blipFill>
          <a:blip r:embed="rId3"/>
          <a:stretch>
            <a:fillRect/>
          </a:stretch>
        </p:blipFill>
        <p:spPr>
          <a:xfrm>
            <a:off x="719832" y="2814241"/>
            <a:ext cx="1028403" cy="1645543"/>
          </a:xfrm>
          <a:prstGeom prst="rect">
            <a:avLst/>
          </a:prstGeom>
        </p:spPr>
      </p:pic>
      <p:sp>
        <p:nvSpPr>
          <p:cNvPr id="7" name="Text 1"/>
          <p:cNvSpPr/>
          <p:nvPr/>
        </p:nvSpPr>
        <p:spPr>
          <a:xfrm>
            <a:off x="2056706" y="3019921"/>
            <a:ext cx="2337395" cy="292199"/>
          </a:xfrm>
          <a:prstGeom prst="rect">
            <a:avLst/>
          </a:prstGeom>
          <a:noFill/>
        </p:spPr>
        <p:txBody>
          <a:bodyPr wrap="none" lIns="0" tIns="0" rIns="0" bIns="0" rtlCol="0" anchor="t"/>
          <a:lstStyle/>
          <a:p>
            <a:pPr>
              <a:lnSpc>
                <a:spcPts val="2290"/>
              </a:lnSpc>
            </a:pPr>
            <a:r>
              <a:rPr lang="en-US" sz="1835" b="1" kern="0" spc="-18" dirty="0">
                <a:solidFill>
                  <a:srgbClr val="E2E6E9"/>
                </a:solidFill>
                <a:latin typeface="Montserrat Bold" pitchFamily="34" charset="0"/>
                <a:ea typeface="Montserrat Bold" pitchFamily="34" charset="-122"/>
                <a:cs typeface="Montserrat Bold" pitchFamily="34" charset="-120"/>
              </a:rPr>
              <a:t>Filters</a:t>
            </a:r>
            <a:endParaRPr lang="en-US" sz="1835" dirty="0"/>
          </a:p>
        </p:txBody>
      </p:sp>
      <p:sp>
        <p:nvSpPr>
          <p:cNvPr id="8" name="Text 2"/>
          <p:cNvSpPr/>
          <p:nvPr/>
        </p:nvSpPr>
        <p:spPr>
          <a:xfrm>
            <a:off x="2056706" y="3435449"/>
            <a:ext cx="4843463" cy="616943"/>
          </a:xfrm>
          <a:prstGeom prst="rect">
            <a:avLst/>
          </a:prstGeom>
          <a:noFill/>
        </p:spPr>
        <p:txBody>
          <a:bodyPr wrap="square" lIns="0" tIns="0" rIns="0" bIns="0" rtlCol="0" anchor="t"/>
          <a:lstStyle/>
          <a:p>
            <a:pPr>
              <a:lnSpc>
                <a:spcPts val="2415"/>
              </a:lnSpc>
            </a:pPr>
            <a:r>
              <a:rPr lang="en-US" sz="1585" dirty="0">
                <a:solidFill>
                  <a:srgbClr val="E2E6E9"/>
                </a:solidFill>
                <a:latin typeface="Source Sans Pro" pitchFamily="34" charset="0"/>
                <a:ea typeface="Source Sans Pro" pitchFamily="34" charset="-122"/>
                <a:cs typeface="Source Sans Pro" pitchFamily="34" charset="-120"/>
              </a:rPr>
              <a:t>Convolutional layers apply filters to the input image, extracting features.</a:t>
            </a:r>
            <a:endParaRPr lang="en-US" sz="1585" dirty="0"/>
          </a:p>
        </p:txBody>
      </p:sp>
      <p:pic>
        <p:nvPicPr>
          <p:cNvPr id="9" name="Image 2" descr="preencoded.png"/>
          <p:cNvPicPr>
            <a:picLocks noChangeAspect="1"/>
          </p:cNvPicPr>
          <p:nvPr/>
        </p:nvPicPr>
        <p:blipFill>
          <a:blip r:embed="rId4"/>
          <a:stretch>
            <a:fillRect/>
          </a:stretch>
        </p:blipFill>
        <p:spPr>
          <a:xfrm>
            <a:off x="719832" y="4459784"/>
            <a:ext cx="1028403" cy="1645543"/>
          </a:xfrm>
          <a:prstGeom prst="rect">
            <a:avLst/>
          </a:prstGeom>
        </p:spPr>
      </p:pic>
      <p:sp>
        <p:nvSpPr>
          <p:cNvPr id="10" name="Text 3"/>
          <p:cNvSpPr/>
          <p:nvPr/>
        </p:nvSpPr>
        <p:spPr>
          <a:xfrm>
            <a:off x="2056706" y="4665465"/>
            <a:ext cx="2337395" cy="292199"/>
          </a:xfrm>
          <a:prstGeom prst="rect">
            <a:avLst/>
          </a:prstGeom>
          <a:noFill/>
        </p:spPr>
        <p:txBody>
          <a:bodyPr wrap="none" lIns="0" tIns="0" rIns="0" bIns="0" rtlCol="0" anchor="t"/>
          <a:lstStyle/>
          <a:p>
            <a:pPr>
              <a:lnSpc>
                <a:spcPts val="2290"/>
              </a:lnSpc>
            </a:pPr>
            <a:r>
              <a:rPr lang="en-US" sz="1835" b="1" kern="0" spc="-18" dirty="0">
                <a:solidFill>
                  <a:srgbClr val="E2E6E9"/>
                </a:solidFill>
                <a:latin typeface="Montserrat Bold" pitchFamily="34" charset="0"/>
                <a:ea typeface="Montserrat Bold" pitchFamily="34" charset="-122"/>
                <a:cs typeface="Montserrat Bold" pitchFamily="34" charset="-120"/>
              </a:rPr>
              <a:t>Feature Maps</a:t>
            </a:r>
            <a:endParaRPr lang="en-US" sz="1835" dirty="0"/>
          </a:p>
        </p:txBody>
      </p:sp>
      <p:sp>
        <p:nvSpPr>
          <p:cNvPr id="11" name="Text 4"/>
          <p:cNvSpPr/>
          <p:nvPr/>
        </p:nvSpPr>
        <p:spPr>
          <a:xfrm>
            <a:off x="2056706" y="5080993"/>
            <a:ext cx="4843463" cy="616943"/>
          </a:xfrm>
          <a:prstGeom prst="rect">
            <a:avLst/>
          </a:prstGeom>
          <a:noFill/>
        </p:spPr>
        <p:txBody>
          <a:bodyPr wrap="square" lIns="0" tIns="0" rIns="0" bIns="0" rtlCol="0" anchor="t"/>
          <a:lstStyle/>
          <a:p>
            <a:pPr>
              <a:lnSpc>
                <a:spcPts val="2415"/>
              </a:lnSpc>
            </a:pPr>
            <a:r>
              <a:rPr lang="en-US" sz="1585" dirty="0">
                <a:solidFill>
                  <a:srgbClr val="E2E6E9"/>
                </a:solidFill>
                <a:latin typeface="Source Sans Pro" pitchFamily="34" charset="0"/>
                <a:ea typeface="Source Sans Pro" pitchFamily="34" charset="-122"/>
                <a:cs typeface="Source Sans Pro" pitchFamily="34" charset="-120"/>
              </a:rPr>
              <a:t>Each filter produces a feature map, highlighting specific patterns.</a:t>
            </a:r>
            <a:endParaRPr lang="en-US" sz="158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0"/>
          <p:cNvSpPr/>
          <p:nvPr/>
        </p:nvSpPr>
        <p:spPr>
          <a:xfrm>
            <a:off x="71318" y="612577"/>
            <a:ext cx="12902803" cy="1402556"/>
          </a:xfrm>
          <a:prstGeom prst="rect">
            <a:avLst/>
          </a:prstGeom>
          <a:noFill/>
        </p:spPr>
        <p:txBody>
          <a:bodyPr wrap="squar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Pooling Layers: Reducing Spatial Dimensions</a:t>
            </a:r>
            <a:endParaRPr lang="en-US" sz="4400" dirty="0"/>
          </a:p>
        </p:txBody>
      </p:sp>
      <p:sp>
        <p:nvSpPr>
          <p:cNvPr id="15" name="Shape 1"/>
          <p:cNvSpPr/>
          <p:nvPr/>
        </p:nvSpPr>
        <p:spPr>
          <a:xfrm>
            <a:off x="71318" y="2508766"/>
            <a:ext cx="3225641" cy="1362432"/>
          </a:xfrm>
          <a:prstGeom prst="roundRect">
            <a:avLst>
              <a:gd name="adj" fmla="val 2718"/>
            </a:avLst>
          </a:prstGeom>
          <a:solidFill>
            <a:srgbClr val="303132"/>
          </a:solidFill>
        </p:spPr>
        <p:txBody>
          <a:bodyPr/>
          <a:lstStyle/>
          <a:p>
            <a:endParaRPr lang="en-GB"/>
          </a:p>
        </p:txBody>
      </p:sp>
      <p:sp>
        <p:nvSpPr>
          <p:cNvPr id="16" name="Text 2"/>
          <p:cNvSpPr/>
          <p:nvPr/>
        </p:nvSpPr>
        <p:spPr>
          <a:xfrm>
            <a:off x="318135" y="2958584"/>
            <a:ext cx="117872" cy="462677"/>
          </a:xfrm>
          <a:prstGeom prst="rect">
            <a:avLst/>
          </a:prstGeom>
          <a:noFill/>
        </p:spPr>
        <p:txBody>
          <a:bodyPr wrap="none" lIns="0" tIns="0" rIns="0" bIns="0" rtlCol="0" anchor="t"/>
          <a:lstStyle/>
          <a:p>
            <a:pPr marL="0" indent="0" algn="ctr">
              <a:lnSpc>
                <a:spcPts val="3600"/>
              </a:lnSpc>
              <a:buNone/>
            </a:pPr>
            <a:r>
              <a:rPr lang="en-US" sz="2400" b="1" kern="0" spc="-24" dirty="0">
                <a:solidFill>
                  <a:srgbClr val="E2E6E9"/>
                </a:solidFill>
                <a:latin typeface="Montserrat Bold" pitchFamily="34" charset="0"/>
                <a:ea typeface="Montserrat Bold" pitchFamily="34" charset="-122"/>
                <a:cs typeface="Montserrat Bold" pitchFamily="34" charset="-120"/>
              </a:rPr>
              <a:t>1</a:t>
            </a:r>
            <a:endParaRPr lang="en-US" sz="2400" dirty="0"/>
          </a:p>
        </p:txBody>
      </p:sp>
      <p:sp>
        <p:nvSpPr>
          <p:cNvPr id="17" name="Text 3"/>
          <p:cNvSpPr/>
          <p:nvPr/>
        </p:nvSpPr>
        <p:spPr>
          <a:xfrm>
            <a:off x="3543776" y="2755583"/>
            <a:ext cx="2804874" cy="350639"/>
          </a:xfrm>
          <a:prstGeom prst="rect">
            <a:avLst/>
          </a:prstGeom>
          <a:noFill/>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Downsampling</a:t>
            </a:r>
            <a:endParaRPr lang="en-US" sz="2200" dirty="0"/>
          </a:p>
        </p:txBody>
      </p:sp>
      <p:sp>
        <p:nvSpPr>
          <p:cNvPr id="18" name="Text 4"/>
          <p:cNvSpPr/>
          <p:nvPr/>
        </p:nvSpPr>
        <p:spPr>
          <a:xfrm>
            <a:off x="3543776" y="3254216"/>
            <a:ext cx="6679406" cy="370165"/>
          </a:xfrm>
          <a:prstGeom prst="rect">
            <a:avLst/>
          </a:prstGeom>
          <a:noFill/>
        </p:spPr>
        <p:txBody>
          <a:bodyPr wrap="non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Pooling layers reduce the spatial dimensions of the feature maps.</a:t>
            </a:r>
            <a:endParaRPr lang="en-US" sz="1900" dirty="0"/>
          </a:p>
        </p:txBody>
      </p:sp>
      <p:sp>
        <p:nvSpPr>
          <p:cNvPr id="19" name="Shape 5"/>
          <p:cNvSpPr/>
          <p:nvPr/>
        </p:nvSpPr>
        <p:spPr>
          <a:xfrm>
            <a:off x="3420308" y="3855958"/>
            <a:ext cx="9430464" cy="15240"/>
          </a:xfrm>
          <a:prstGeom prst="roundRect">
            <a:avLst>
              <a:gd name="adj" fmla="val 242945"/>
            </a:avLst>
          </a:prstGeom>
          <a:solidFill>
            <a:srgbClr val="494A4B"/>
          </a:solidFill>
        </p:spPr>
        <p:txBody>
          <a:bodyPr/>
          <a:lstStyle/>
          <a:p>
            <a:endParaRPr lang="en-GB"/>
          </a:p>
        </p:txBody>
      </p:sp>
      <p:sp>
        <p:nvSpPr>
          <p:cNvPr id="20" name="Shape 6"/>
          <p:cNvSpPr/>
          <p:nvPr/>
        </p:nvSpPr>
        <p:spPr>
          <a:xfrm>
            <a:off x="71318" y="3994547"/>
            <a:ext cx="6451402" cy="1732598"/>
          </a:xfrm>
          <a:prstGeom prst="roundRect">
            <a:avLst>
              <a:gd name="adj" fmla="val 2137"/>
            </a:avLst>
          </a:prstGeom>
          <a:solidFill>
            <a:srgbClr val="303132"/>
          </a:solidFill>
        </p:spPr>
        <p:txBody>
          <a:bodyPr/>
          <a:lstStyle/>
          <a:p>
            <a:endParaRPr lang="en-GB"/>
          </a:p>
        </p:txBody>
      </p:sp>
      <p:sp>
        <p:nvSpPr>
          <p:cNvPr id="21" name="Text 7"/>
          <p:cNvSpPr/>
          <p:nvPr/>
        </p:nvSpPr>
        <p:spPr>
          <a:xfrm>
            <a:off x="318135" y="4629507"/>
            <a:ext cx="178951" cy="462677"/>
          </a:xfrm>
          <a:prstGeom prst="rect">
            <a:avLst/>
          </a:prstGeom>
          <a:noFill/>
        </p:spPr>
        <p:txBody>
          <a:bodyPr wrap="none" lIns="0" tIns="0" rIns="0" bIns="0" rtlCol="0" anchor="t"/>
          <a:lstStyle/>
          <a:p>
            <a:pPr marL="0" indent="0" algn="ctr">
              <a:lnSpc>
                <a:spcPts val="3600"/>
              </a:lnSpc>
              <a:buNone/>
            </a:pPr>
            <a:r>
              <a:rPr lang="en-US" sz="2400" b="1" kern="0" spc="-24" dirty="0">
                <a:solidFill>
                  <a:srgbClr val="E2E6E9"/>
                </a:solidFill>
                <a:latin typeface="Montserrat Bold" pitchFamily="34" charset="0"/>
                <a:ea typeface="Montserrat Bold" pitchFamily="34" charset="-122"/>
                <a:cs typeface="Montserrat Bold" pitchFamily="34" charset="-120"/>
              </a:rPr>
              <a:t>2</a:t>
            </a:r>
            <a:endParaRPr lang="en-US" sz="2400" dirty="0"/>
          </a:p>
        </p:txBody>
      </p:sp>
      <p:sp>
        <p:nvSpPr>
          <p:cNvPr id="22" name="Text 8"/>
          <p:cNvSpPr/>
          <p:nvPr/>
        </p:nvSpPr>
        <p:spPr>
          <a:xfrm>
            <a:off x="6769537" y="4241363"/>
            <a:ext cx="3020973" cy="350639"/>
          </a:xfrm>
          <a:prstGeom prst="rect">
            <a:avLst/>
          </a:prstGeom>
          <a:noFill/>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Feature Preservation</a:t>
            </a:r>
            <a:endParaRPr lang="en-US" sz="2200" dirty="0"/>
          </a:p>
        </p:txBody>
      </p:sp>
      <p:sp>
        <p:nvSpPr>
          <p:cNvPr id="23" name="Text 9"/>
          <p:cNvSpPr/>
          <p:nvPr/>
        </p:nvSpPr>
        <p:spPr>
          <a:xfrm>
            <a:off x="6769537" y="4751962"/>
            <a:ext cx="4294505" cy="725209"/>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This downsampling helps preserve important features while reducing computational cost.</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network&#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946" y="1618952"/>
            <a:ext cx="4814054" cy="3752255"/>
          </a:xfrm>
          <a:prstGeom prst="rect">
            <a:avLst/>
          </a:prstGeom>
        </p:spPr>
      </p:pic>
      <p:sp>
        <p:nvSpPr>
          <p:cNvPr id="7" name="Text 0"/>
          <p:cNvSpPr/>
          <p:nvPr/>
        </p:nvSpPr>
        <p:spPr>
          <a:xfrm>
            <a:off x="0" y="1094065"/>
            <a:ext cx="7416403" cy="1402556"/>
          </a:xfrm>
          <a:prstGeom prst="rect">
            <a:avLst/>
          </a:prstGeom>
          <a:noFill/>
        </p:spPr>
        <p:txBody>
          <a:bodyPr wrap="squar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Fully Connected Layers: Classification</a:t>
            </a:r>
            <a:endParaRPr lang="en-US" sz="4400" dirty="0"/>
          </a:p>
        </p:txBody>
      </p:sp>
      <p:sp>
        <p:nvSpPr>
          <p:cNvPr id="8" name="Shape 1"/>
          <p:cNvSpPr/>
          <p:nvPr/>
        </p:nvSpPr>
        <p:spPr>
          <a:xfrm>
            <a:off x="0" y="3144441"/>
            <a:ext cx="555308" cy="555308"/>
          </a:xfrm>
          <a:prstGeom prst="roundRect">
            <a:avLst>
              <a:gd name="adj" fmla="val 6667"/>
            </a:avLst>
          </a:prstGeom>
          <a:solidFill>
            <a:srgbClr val="303132"/>
          </a:solidFill>
        </p:spPr>
        <p:txBody>
          <a:bodyPr/>
          <a:lstStyle/>
          <a:p>
            <a:endParaRPr lang="en-GB"/>
          </a:p>
        </p:txBody>
      </p:sp>
      <p:sp>
        <p:nvSpPr>
          <p:cNvPr id="9" name="Text 2"/>
          <p:cNvSpPr/>
          <p:nvPr/>
        </p:nvSpPr>
        <p:spPr>
          <a:xfrm>
            <a:off x="213360" y="3253740"/>
            <a:ext cx="128588" cy="336590"/>
          </a:xfrm>
          <a:prstGeom prst="rect">
            <a:avLst/>
          </a:prstGeom>
          <a:noFill/>
        </p:spPr>
        <p:txBody>
          <a:bodyPr wrap="none" lIns="0" tIns="0" rIns="0" bIns="0" rtlCol="0" anchor="t"/>
          <a:lstStyle/>
          <a:p>
            <a:pPr marL="0" indent="0" algn="ctr">
              <a:lnSpc>
                <a:spcPts val="2650"/>
              </a:lnSpc>
              <a:buNone/>
            </a:pPr>
            <a:r>
              <a:rPr lang="en-US" sz="2650" b="1" kern="0" spc="-27" dirty="0">
                <a:solidFill>
                  <a:srgbClr val="E2E6E9"/>
                </a:solidFill>
                <a:latin typeface="Montserrat Bold" pitchFamily="34" charset="0"/>
                <a:ea typeface="Montserrat Bold" pitchFamily="34" charset="-122"/>
                <a:cs typeface="Montserrat Bold" pitchFamily="34" charset="-120"/>
              </a:rPr>
              <a:t>1</a:t>
            </a:r>
            <a:endParaRPr lang="en-US" sz="2650" dirty="0"/>
          </a:p>
        </p:txBody>
      </p:sp>
      <p:sp>
        <p:nvSpPr>
          <p:cNvPr id="10" name="Text 3"/>
          <p:cNvSpPr/>
          <p:nvPr/>
        </p:nvSpPr>
        <p:spPr>
          <a:xfrm>
            <a:off x="802125" y="3144441"/>
            <a:ext cx="2782729" cy="350639"/>
          </a:xfrm>
          <a:prstGeom prst="rect">
            <a:avLst/>
          </a:prstGeom>
          <a:noFill/>
        </p:spPr>
        <p:txBody>
          <a:bodyPr wrap="none" lIns="0" tIns="0" rIns="0" bIns="0" rtlCol="0" anchor="t"/>
          <a:lstStyle/>
          <a:p>
            <a:pPr marL="0" indent="0">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Final Layer</a:t>
            </a:r>
            <a:endParaRPr lang="en-US" sz="2200" dirty="0"/>
          </a:p>
        </p:txBody>
      </p:sp>
      <p:sp>
        <p:nvSpPr>
          <p:cNvPr id="12" name="Text 4"/>
          <p:cNvSpPr/>
          <p:nvPr/>
        </p:nvSpPr>
        <p:spPr>
          <a:xfrm>
            <a:off x="802125" y="3643074"/>
            <a:ext cx="2782729" cy="1480661"/>
          </a:xfrm>
          <a:prstGeom prst="rect">
            <a:avLst/>
          </a:prstGeom>
          <a:noFill/>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Fully connected layers transform the extracted features into a probability distribution.</a:t>
            </a:r>
            <a:endParaRPr lang="en-US" sz="1900" dirty="0"/>
          </a:p>
        </p:txBody>
      </p:sp>
      <p:sp>
        <p:nvSpPr>
          <p:cNvPr id="13" name="Shape 5"/>
          <p:cNvSpPr/>
          <p:nvPr/>
        </p:nvSpPr>
        <p:spPr>
          <a:xfrm>
            <a:off x="3831670" y="3144441"/>
            <a:ext cx="555308" cy="555308"/>
          </a:xfrm>
          <a:prstGeom prst="roundRect">
            <a:avLst>
              <a:gd name="adj" fmla="val 6667"/>
            </a:avLst>
          </a:prstGeom>
          <a:solidFill>
            <a:srgbClr val="303132"/>
          </a:solidFill>
        </p:spPr>
        <p:txBody>
          <a:bodyPr/>
          <a:lstStyle/>
          <a:p>
            <a:endParaRPr lang="en-GB"/>
          </a:p>
        </p:txBody>
      </p:sp>
      <p:sp>
        <p:nvSpPr>
          <p:cNvPr id="14" name="Text 6"/>
          <p:cNvSpPr/>
          <p:nvPr/>
        </p:nvSpPr>
        <p:spPr>
          <a:xfrm>
            <a:off x="4011692" y="3253740"/>
            <a:ext cx="195263" cy="336590"/>
          </a:xfrm>
          <a:prstGeom prst="rect">
            <a:avLst/>
          </a:prstGeom>
          <a:noFill/>
        </p:spPr>
        <p:txBody>
          <a:bodyPr wrap="none" lIns="0" tIns="0" rIns="0" bIns="0" rtlCol="0" anchor="t"/>
          <a:lstStyle/>
          <a:p>
            <a:pPr marL="0" indent="0" algn="ctr">
              <a:lnSpc>
                <a:spcPts val="2650"/>
              </a:lnSpc>
              <a:buNone/>
            </a:pPr>
            <a:r>
              <a:rPr lang="en-US" sz="2650" b="1" kern="0" spc="-27" dirty="0">
                <a:solidFill>
                  <a:srgbClr val="E2E6E9"/>
                </a:solidFill>
                <a:latin typeface="Montserrat Bold" pitchFamily="34" charset="0"/>
                <a:ea typeface="Montserrat Bold" pitchFamily="34" charset="-122"/>
                <a:cs typeface="Montserrat Bold" pitchFamily="34" charset="-120"/>
              </a:rPr>
              <a:t>2</a:t>
            </a:r>
            <a:endParaRPr lang="en-US" sz="2650" dirty="0"/>
          </a:p>
        </p:txBody>
      </p:sp>
      <p:sp>
        <p:nvSpPr>
          <p:cNvPr id="15" name="Text 7"/>
          <p:cNvSpPr/>
          <p:nvPr/>
        </p:nvSpPr>
        <p:spPr>
          <a:xfrm>
            <a:off x="4633794" y="3144441"/>
            <a:ext cx="2782729" cy="350639"/>
          </a:xfrm>
          <a:prstGeom prst="rect">
            <a:avLst/>
          </a:prstGeom>
          <a:noFill/>
        </p:spPr>
        <p:txBody>
          <a:bodyPr wrap="none" lIns="0" tIns="0" rIns="0" bIns="0" rtlCol="0" anchor="t"/>
          <a:lstStyle/>
          <a:p>
            <a:pPr marL="0" indent="0">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Prediction</a:t>
            </a:r>
            <a:endParaRPr lang="en-US" sz="2200" dirty="0"/>
          </a:p>
        </p:txBody>
      </p:sp>
      <p:sp>
        <p:nvSpPr>
          <p:cNvPr id="16" name="Text 8"/>
          <p:cNvSpPr/>
          <p:nvPr/>
        </p:nvSpPr>
        <p:spPr>
          <a:xfrm>
            <a:off x="4633794" y="3643074"/>
            <a:ext cx="2782729" cy="1480661"/>
          </a:xfrm>
          <a:prstGeom prst="rect">
            <a:avLst/>
          </a:prstGeom>
          <a:noFill/>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network outputs the probability of the image containing a face mask or not.</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2773878" y="470178"/>
            <a:ext cx="7416403" cy="1402556"/>
          </a:xfrm>
          <a:prstGeom prst="rect">
            <a:avLst/>
          </a:prstGeom>
          <a:noFill/>
        </p:spPr>
        <p:txBody>
          <a:bodyPr wrap="square" lIns="0" tIns="0" rIns="0" bIns="0" rtlCol="0" anchor="t"/>
          <a:lstStyle/>
          <a:p>
            <a:pPr marL="0" indent="0" algn="ctr">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How CNNs Help in Face Mask Detection</a:t>
            </a:r>
            <a:endParaRPr lang="en-US" sz="4400" dirty="0"/>
          </a:p>
        </p:txBody>
      </p:sp>
      <p:pic>
        <p:nvPicPr>
          <p:cNvPr id="5" name="Image 1" descr="preencoded.png"/>
          <p:cNvPicPr>
            <a:picLocks noChangeAspect="1"/>
          </p:cNvPicPr>
          <p:nvPr/>
        </p:nvPicPr>
        <p:blipFill>
          <a:blip r:embed="rId2"/>
          <a:stretch>
            <a:fillRect/>
          </a:stretch>
        </p:blipFill>
        <p:spPr>
          <a:xfrm>
            <a:off x="2465387" y="2243137"/>
            <a:ext cx="616982" cy="616982"/>
          </a:xfrm>
          <a:prstGeom prst="rect">
            <a:avLst/>
          </a:prstGeom>
        </p:spPr>
      </p:pic>
      <p:sp>
        <p:nvSpPr>
          <p:cNvPr id="6" name="Text 1"/>
          <p:cNvSpPr/>
          <p:nvPr/>
        </p:nvSpPr>
        <p:spPr>
          <a:xfrm>
            <a:off x="2465387" y="3106936"/>
            <a:ext cx="2804874" cy="350639"/>
          </a:xfrm>
          <a:prstGeom prst="rect">
            <a:avLst/>
          </a:prstGeom>
          <a:noFill/>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Face Recognition</a:t>
            </a:r>
            <a:endParaRPr lang="en-US" sz="2200" dirty="0"/>
          </a:p>
        </p:txBody>
      </p:sp>
      <p:sp>
        <p:nvSpPr>
          <p:cNvPr id="7" name="Text 2"/>
          <p:cNvSpPr/>
          <p:nvPr/>
        </p:nvSpPr>
        <p:spPr>
          <a:xfrm>
            <a:off x="2465387" y="3605570"/>
            <a:ext cx="3523059" cy="740331"/>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CNNs identify and locate the face in the image.</a:t>
            </a:r>
            <a:endParaRPr lang="en-US" sz="1900" dirty="0"/>
          </a:p>
        </p:txBody>
      </p:sp>
      <p:pic>
        <p:nvPicPr>
          <p:cNvPr id="8" name="Image 2" descr="preencoded.png"/>
          <p:cNvPicPr>
            <a:picLocks noChangeAspect="1"/>
          </p:cNvPicPr>
          <p:nvPr/>
        </p:nvPicPr>
        <p:blipFill>
          <a:blip r:embed="rId3"/>
          <a:stretch>
            <a:fillRect/>
          </a:stretch>
        </p:blipFill>
        <p:spPr>
          <a:xfrm>
            <a:off x="6358612" y="2243137"/>
            <a:ext cx="616982" cy="616982"/>
          </a:xfrm>
          <a:prstGeom prst="rect">
            <a:avLst/>
          </a:prstGeom>
        </p:spPr>
      </p:pic>
      <p:sp>
        <p:nvSpPr>
          <p:cNvPr id="9" name="Text 3"/>
          <p:cNvSpPr/>
          <p:nvPr/>
        </p:nvSpPr>
        <p:spPr>
          <a:xfrm>
            <a:off x="6358612" y="3106936"/>
            <a:ext cx="2804874" cy="350639"/>
          </a:xfrm>
          <a:prstGeom prst="rect">
            <a:avLst/>
          </a:prstGeom>
          <a:noFill/>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Mask Recognition</a:t>
            </a:r>
            <a:endParaRPr lang="en-US" sz="2200" dirty="0"/>
          </a:p>
        </p:txBody>
      </p:sp>
      <p:sp>
        <p:nvSpPr>
          <p:cNvPr id="10" name="Text 4"/>
          <p:cNvSpPr/>
          <p:nvPr/>
        </p:nvSpPr>
        <p:spPr>
          <a:xfrm>
            <a:off x="6358612" y="3605569"/>
            <a:ext cx="3523178" cy="740331"/>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They analyze the image for the presence of a mask.</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986155" y="444619"/>
            <a:ext cx="9392364" cy="586026"/>
          </a:xfrm>
          <a:prstGeom prst="rect">
            <a:avLst/>
          </a:prstGeom>
          <a:noFill/>
        </p:spPr>
        <p:txBody>
          <a:bodyPr wrap="none" lIns="0" tIns="0" rIns="0" bIns="0" rtlCol="0" anchor="t"/>
          <a:lstStyle/>
          <a:p>
            <a:pPr marL="0" indent="0">
              <a:lnSpc>
                <a:spcPts val="4600"/>
              </a:lnSpc>
              <a:buNone/>
            </a:pPr>
            <a:r>
              <a:rPr lang="en-US" sz="3650" b="1" kern="0" spc="-37" dirty="0">
                <a:solidFill>
                  <a:srgbClr val="FFFFFF"/>
                </a:solidFill>
                <a:latin typeface="Montserrat Bold" pitchFamily="34" charset="0"/>
                <a:ea typeface="Montserrat Bold" pitchFamily="34" charset="-122"/>
                <a:cs typeface="Montserrat Bold" pitchFamily="34" charset="-120"/>
              </a:rPr>
              <a:t>Training and Validating the CNN Model</a:t>
            </a:r>
            <a:endParaRPr lang="en-US" sz="3650" dirty="0"/>
          </a:p>
        </p:txBody>
      </p:sp>
      <p:sp>
        <p:nvSpPr>
          <p:cNvPr id="5" name="Shape 2"/>
          <p:cNvSpPr/>
          <p:nvPr/>
        </p:nvSpPr>
        <p:spPr>
          <a:xfrm>
            <a:off x="4219773" y="2582029"/>
            <a:ext cx="22860" cy="721995"/>
          </a:xfrm>
          <a:prstGeom prst="roundRect">
            <a:avLst>
              <a:gd name="adj" fmla="val 135372"/>
            </a:avLst>
          </a:prstGeom>
          <a:solidFill>
            <a:srgbClr val="494A4B"/>
          </a:solidFill>
        </p:spPr>
        <p:txBody>
          <a:bodyPr/>
          <a:lstStyle/>
          <a:p>
            <a:endParaRPr lang="en-GB"/>
          </a:p>
        </p:txBody>
      </p:sp>
      <p:sp>
        <p:nvSpPr>
          <p:cNvPr id="6" name="Shape 3"/>
          <p:cNvSpPr/>
          <p:nvPr/>
        </p:nvSpPr>
        <p:spPr>
          <a:xfrm>
            <a:off x="3999151" y="3071971"/>
            <a:ext cx="464106" cy="464106"/>
          </a:xfrm>
          <a:prstGeom prst="roundRect">
            <a:avLst>
              <a:gd name="adj" fmla="val 6668"/>
            </a:avLst>
          </a:prstGeom>
          <a:solidFill>
            <a:srgbClr val="303132"/>
          </a:solidFill>
        </p:spPr>
        <p:txBody>
          <a:bodyPr/>
          <a:lstStyle/>
          <a:p>
            <a:endParaRPr lang="en-GB"/>
          </a:p>
        </p:txBody>
      </p:sp>
      <p:sp>
        <p:nvSpPr>
          <p:cNvPr id="7" name="Text 4"/>
          <p:cNvSpPr/>
          <p:nvPr/>
        </p:nvSpPr>
        <p:spPr>
          <a:xfrm>
            <a:off x="4177387" y="3163292"/>
            <a:ext cx="107513" cy="281345"/>
          </a:xfrm>
          <a:prstGeom prst="rect">
            <a:avLst/>
          </a:prstGeom>
          <a:noFill/>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1</a:t>
            </a:r>
            <a:endParaRPr lang="en-US" sz="2200" dirty="0"/>
          </a:p>
        </p:txBody>
      </p:sp>
      <p:sp>
        <p:nvSpPr>
          <p:cNvPr id="8" name="Text 5"/>
          <p:cNvSpPr/>
          <p:nvPr/>
        </p:nvSpPr>
        <p:spPr>
          <a:xfrm>
            <a:off x="3059033" y="1340088"/>
            <a:ext cx="2344341" cy="293013"/>
          </a:xfrm>
          <a:prstGeom prst="rect">
            <a:avLst/>
          </a:prstGeom>
          <a:noFill/>
        </p:spPr>
        <p:txBody>
          <a:bodyPr wrap="none" lIns="0" tIns="0" rIns="0" bIns="0" rtlCol="0" anchor="t"/>
          <a:lstStyle/>
          <a:p>
            <a:pPr marL="0" indent="0" algn="ctr">
              <a:lnSpc>
                <a:spcPts val="2300"/>
              </a:lnSpc>
              <a:buNone/>
            </a:pPr>
            <a:r>
              <a:rPr lang="en-US" sz="1800" b="1" kern="0" spc="-18" dirty="0">
                <a:solidFill>
                  <a:srgbClr val="E2E6E9"/>
                </a:solidFill>
                <a:latin typeface="Montserrat Bold" pitchFamily="34" charset="0"/>
                <a:ea typeface="Montserrat Bold" pitchFamily="34" charset="-122"/>
                <a:cs typeface="Montserrat Bold" pitchFamily="34" charset="-120"/>
              </a:rPr>
              <a:t>Labeled Data</a:t>
            </a:r>
            <a:endParaRPr lang="en-US" sz="1800" dirty="0"/>
          </a:p>
        </p:txBody>
      </p:sp>
      <p:sp>
        <p:nvSpPr>
          <p:cNvPr id="9" name="Text 6"/>
          <p:cNvSpPr/>
          <p:nvPr/>
        </p:nvSpPr>
        <p:spPr>
          <a:xfrm>
            <a:off x="1192371" y="1756807"/>
            <a:ext cx="6077664" cy="618887"/>
          </a:xfrm>
          <a:prstGeom prst="rect">
            <a:avLst/>
          </a:prstGeom>
          <a:noFill/>
        </p:spPr>
        <p:txBody>
          <a:bodyPr wrap="square" lIns="0" tIns="0" rIns="0" bIns="0" rtlCol="0" anchor="t"/>
          <a:lstStyle/>
          <a:p>
            <a:pPr marL="0" indent="0" algn="ctr">
              <a:lnSpc>
                <a:spcPts val="2400"/>
              </a:lnSpc>
              <a:buNone/>
            </a:pPr>
            <a:r>
              <a:rPr lang="en-US" sz="1600" b="1" dirty="0">
                <a:solidFill>
                  <a:srgbClr val="E2E6E9"/>
                </a:solidFill>
                <a:latin typeface="Source Sans Pro" pitchFamily="34" charset="0"/>
                <a:ea typeface="Source Sans Pro" pitchFamily="34" charset="-122"/>
                <a:cs typeface="Source Sans Pro" pitchFamily="34" charset="-120"/>
              </a:rPr>
              <a:t>The model is trained using a dataset of images labeled with mask/no-mask.</a:t>
            </a:r>
            <a:endParaRPr lang="en-US" sz="1600" b="1" dirty="0"/>
          </a:p>
        </p:txBody>
      </p:sp>
      <p:sp>
        <p:nvSpPr>
          <p:cNvPr id="10" name="Shape 7"/>
          <p:cNvSpPr/>
          <p:nvPr/>
        </p:nvSpPr>
        <p:spPr>
          <a:xfrm>
            <a:off x="5701268" y="4208264"/>
            <a:ext cx="22860" cy="721995"/>
          </a:xfrm>
          <a:prstGeom prst="roundRect">
            <a:avLst>
              <a:gd name="adj" fmla="val 135372"/>
            </a:avLst>
          </a:prstGeom>
          <a:solidFill>
            <a:srgbClr val="494A4B"/>
          </a:solidFill>
        </p:spPr>
        <p:txBody>
          <a:bodyPr/>
          <a:lstStyle/>
          <a:p>
            <a:endParaRPr lang="en-GB"/>
          </a:p>
        </p:txBody>
      </p:sp>
      <p:sp>
        <p:nvSpPr>
          <p:cNvPr id="11" name="Shape 8"/>
          <p:cNvSpPr/>
          <p:nvPr/>
        </p:nvSpPr>
        <p:spPr>
          <a:xfrm>
            <a:off x="5480645" y="3976211"/>
            <a:ext cx="464106" cy="464106"/>
          </a:xfrm>
          <a:prstGeom prst="roundRect">
            <a:avLst>
              <a:gd name="adj" fmla="val 6668"/>
            </a:avLst>
          </a:prstGeom>
          <a:solidFill>
            <a:srgbClr val="303132"/>
          </a:solidFill>
        </p:spPr>
        <p:txBody>
          <a:bodyPr/>
          <a:lstStyle/>
          <a:p>
            <a:endParaRPr lang="en-GB"/>
          </a:p>
        </p:txBody>
      </p:sp>
      <p:sp>
        <p:nvSpPr>
          <p:cNvPr id="12" name="Text 9"/>
          <p:cNvSpPr/>
          <p:nvPr/>
        </p:nvSpPr>
        <p:spPr>
          <a:xfrm>
            <a:off x="5631140" y="4067532"/>
            <a:ext cx="163116" cy="281345"/>
          </a:xfrm>
          <a:prstGeom prst="rect">
            <a:avLst/>
          </a:prstGeom>
          <a:noFill/>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2</a:t>
            </a:r>
            <a:endParaRPr lang="en-US" sz="2200" dirty="0"/>
          </a:p>
        </p:txBody>
      </p:sp>
      <p:sp>
        <p:nvSpPr>
          <p:cNvPr id="13" name="Text 10"/>
          <p:cNvSpPr/>
          <p:nvPr/>
        </p:nvSpPr>
        <p:spPr>
          <a:xfrm>
            <a:off x="4540528" y="5136594"/>
            <a:ext cx="2344341" cy="293013"/>
          </a:xfrm>
          <a:prstGeom prst="rect">
            <a:avLst/>
          </a:prstGeom>
          <a:noFill/>
        </p:spPr>
        <p:txBody>
          <a:bodyPr wrap="none" lIns="0" tIns="0" rIns="0" bIns="0" rtlCol="0" anchor="t"/>
          <a:lstStyle/>
          <a:p>
            <a:pPr marL="0" indent="0" algn="ctr">
              <a:lnSpc>
                <a:spcPts val="2300"/>
              </a:lnSpc>
              <a:buNone/>
            </a:pPr>
            <a:r>
              <a:rPr lang="en-US" sz="1800" b="1" kern="0" spc="-18" dirty="0">
                <a:solidFill>
                  <a:srgbClr val="E2E6E9"/>
                </a:solidFill>
                <a:latin typeface="Montserrat Bold" pitchFamily="34" charset="0"/>
                <a:ea typeface="Montserrat Bold" pitchFamily="34" charset="-122"/>
                <a:cs typeface="Montserrat Bold" pitchFamily="34" charset="-120"/>
              </a:rPr>
              <a:t>Optimization</a:t>
            </a:r>
            <a:endParaRPr lang="en-US" sz="1800" dirty="0"/>
          </a:p>
        </p:txBody>
      </p:sp>
      <p:sp>
        <p:nvSpPr>
          <p:cNvPr id="14" name="Text 11"/>
          <p:cNvSpPr/>
          <p:nvPr/>
        </p:nvSpPr>
        <p:spPr>
          <a:xfrm>
            <a:off x="2592308" y="5626536"/>
            <a:ext cx="6077664" cy="309443"/>
          </a:xfrm>
          <a:prstGeom prst="rect">
            <a:avLst/>
          </a:prstGeom>
          <a:noFill/>
        </p:spPr>
        <p:txBody>
          <a:bodyPr wrap="none" lIns="0" tIns="0" rIns="0" bIns="0" rtlCol="0" anchor="t"/>
          <a:lstStyle/>
          <a:p>
            <a:pPr marL="0" indent="0" algn="ctr">
              <a:lnSpc>
                <a:spcPts val="2400"/>
              </a:lnSpc>
              <a:buNone/>
            </a:pPr>
            <a:r>
              <a:rPr lang="en-US" sz="1600" b="1" dirty="0">
                <a:solidFill>
                  <a:srgbClr val="E2E6E9"/>
                </a:solidFill>
                <a:latin typeface="Source Sans Pro" pitchFamily="34" charset="0"/>
                <a:ea typeface="Source Sans Pro" pitchFamily="34" charset="-122"/>
                <a:cs typeface="Source Sans Pro" pitchFamily="34" charset="-120"/>
              </a:rPr>
              <a:t>The model adjusts its weights to minimize prediction errors.</a:t>
            </a:r>
            <a:endParaRPr lang="en-US" sz="1600" b="1" dirty="0"/>
          </a:p>
        </p:txBody>
      </p:sp>
      <p:sp>
        <p:nvSpPr>
          <p:cNvPr id="15" name="Shape 12"/>
          <p:cNvSpPr/>
          <p:nvPr/>
        </p:nvSpPr>
        <p:spPr>
          <a:xfrm>
            <a:off x="8996878" y="3345537"/>
            <a:ext cx="22860" cy="721995"/>
          </a:xfrm>
          <a:prstGeom prst="roundRect">
            <a:avLst>
              <a:gd name="adj" fmla="val 135372"/>
            </a:avLst>
          </a:prstGeom>
          <a:solidFill>
            <a:srgbClr val="494A4B"/>
          </a:solidFill>
        </p:spPr>
        <p:txBody>
          <a:bodyPr/>
          <a:lstStyle/>
          <a:p>
            <a:endParaRPr lang="en-GB"/>
          </a:p>
        </p:txBody>
      </p:sp>
      <p:sp>
        <p:nvSpPr>
          <p:cNvPr id="16" name="Shape 13"/>
          <p:cNvSpPr/>
          <p:nvPr/>
        </p:nvSpPr>
        <p:spPr>
          <a:xfrm>
            <a:off x="8751530" y="4049434"/>
            <a:ext cx="464106" cy="464106"/>
          </a:xfrm>
          <a:prstGeom prst="roundRect">
            <a:avLst>
              <a:gd name="adj" fmla="val 6668"/>
            </a:avLst>
          </a:prstGeom>
          <a:solidFill>
            <a:srgbClr val="303132"/>
          </a:solidFill>
        </p:spPr>
        <p:txBody>
          <a:bodyPr/>
          <a:lstStyle/>
          <a:p>
            <a:endParaRPr lang="en-GB"/>
          </a:p>
        </p:txBody>
      </p:sp>
      <p:sp>
        <p:nvSpPr>
          <p:cNvPr id="17" name="Text 14"/>
          <p:cNvSpPr/>
          <p:nvPr/>
        </p:nvSpPr>
        <p:spPr>
          <a:xfrm>
            <a:off x="8915022" y="4114598"/>
            <a:ext cx="163711" cy="281345"/>
          </a:xfrm>
          <a:prstGeom prst="rect">
            <a:avLst/>
          </a:prstGeom>
          <a:noFill/>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3</a:t>
            </a:r>
            <a:endParaRPr lang="en-US" sz="2200" dirty="0"/>
          </a:p>
        </p:txBody>
      </p:sp>
      <p:sp>
        <p:nvSpPr>
          <p:cNvPr id="18" name="Text 15"/>
          <p:cNvSpPr/>
          <p:nvPr/>
        </p:nvSpPr>
        <p:spPr>
          <a:xfrm>
            <a:off x="7824708" y="2426115"/>
            <a:ext cx="2344341" cy="293013"/>
          </a:xfrm>
          <a:prstGeom prst="rect">
            <a:avLst/>
          </a:prstGeom>
          <a:noFill/>
        </p:spPr>
        <p:txBody>
          <a:bodyPr wrap="none" lIns="0" tIns="0" rIns="0" bIns="0" rtlCol="0" anchor="t"/>
          <a:lstStyle/>
          <a:p>
            <a:pPr marL="0" indent="0" algn="ctr">
              <a:lnSpc>
                <a:spcPts val="2300"/>
              </a:lnSpc>
              <a:buNone/>
            </a:pPr>
            <a:r>
              <a:rPr lang="en-US" sz="1800" b="1" kern="0" spc="-18" dirty="0">
                <a:solidFill>
                  <a:srgbClr val="E2E6E9"/>
                </a:solidFill>
                <a:latin typeface="Montserrat Bold" pitchFamily="34" charset="0"/>
                <a:ea typeface="Montserrat Bold" pitchFamily="34" charset="-122"/>
                <a:cs typeface="Montserrat Bold" pitchFamily="34" charset="-120"/>
              </a:rPr>
              <a:t>Validation</a:t>
            </a:r>
            <a:endParaRPr lang="en-US" sz="1800" dirty="0"/>
          </a:p>
        </p:txBody>
      </p:sp>
      <p:sp>
        <p:nvSpPr>
          <p:cNvPr id="19" name="Text 16"/>
          <p:cNvSpPr/>
          <p:nvPr/>
        </p:nvSpPr>
        <p:spPr>
          <a:xfrm>
            <a:off x="5944751" y="2834280"/>
            <a:ext cx="6077664" cy="309443"/>
          </a:xfrm>
          <a:prstGeom prst="rect">
            <a:avLst/>
          </a:prstGeom>
          <a:noFill/>
        </p:spPr>
        <p:txBody>
          <a:bodyPr wrap="none" lIns="0" tIns="0" rIns="0" bIns="0" rtlCol="0" anchor="t"/>
          <a:lstStyle/>
          <a:p>
            <a:pPr marL="0" indent="0" algn="ctr">
              <a:lnSpc>
                <a:spcPts val="2400"/>
              </a:lnSpc>
              <a:buNone/>
            </a:pPr>
            <a:r>
              <a:rPr lang="en-US" sz="1600" b="1" dirty="0">
                <a:solidFill>
                  <a:srgbClr val="E2E6E9"/>
                </a:solidFill>
                <a:latin typeface="Source Sans Pro" pitchFamily="34" charset="0"/>
                <a:ea typeface="Source Sans Pro" pitchFamily="34" charset="-122"/>
                <a:cs typeface="Source Sans Pro" pitchFamily="34" charset="-120"/>
              </a:rPr>
              <a:t>The trained model is evaluated on unseen data to assess its accuracy.</a:t>
            </a:r>
            <a:endParaRPr lang="en-US" sz="16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Montserrat Bold</vt:lpstr>
      <vt:lpstr>Source Sans Pro</vt:lpstr>
      <vt:lpstr>Source Sans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Accuracy Graph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Vishwakarma [Student-PECS]</dc:creator>
  <cp:lastModifiedBy>Deepak Vishwakarma [Student-PECS]</cp:lastModifiedBy>
  <cp:revision>5</cp:revision>
  <dcterms:created xsi:type="dcterms:W3CDTF">2024-12-12T15:44:00Z</dcterms:created>
  <dcterms:modified xsi:type="dcterms:W3CDTF">2024-12-13T14:48:18Z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DD9B2CEF92DC4D0C8CDB0F0915DC199B_12</vt:lpwstr>
  </property>
  <property fmtid="{D5CDD505-2E9C-101B-9397-08002B2CF9AE}" pid="3" name="KSOProductBuildVer">
    <vt:lpwstr>1033-12.2.0.19307</vt:lpwstr>
  </property>
</Properties>
</file>