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9" r:id="rId2"/>
    <p:sldId id="256" r:id="rId3"/>
    <p:sldId id="258" r:id="rId4"/>
    <p:sldId id="257" r:id="rId5"/>
  </p:sldIdLst>
  <p:sldSz cx="14400213" cy="80994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2"/>
    <a:srgbClr val="E5AD71"/>
    <a:srgbClr val="FFCC66"/>
    <a:srgbClr val="FF9999"/>
    <a:srgbClr val="DBDFEA"/>
    <a:srgbClr val="171821"/>
    <a:srgbClr val="402225"/>
    <a:srgbClr val="DC2430"/>
    <a:srgbClr val="24263A"/>
    <a:srgbClr val="2122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4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AA900AF-73D9-4DA7-9085-DC9F3A6C2D2A}" type="datetimeFigureOut">
              <a:rPr lang="en-IN" smtClean="0"/>
              <a:t>31-05-2023</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5741A4F-4DF1-4AD5-B3F1-0FE738C1D8B7}" type="slidenum">
              <a:rPr lang="en-IN" smtClean="0"/>
              <a:t>‹#›</a:t>
            </a:fld>
            <a:endParaRPr lang="en-IN"/>
          </a:p>
        </p:txBody>
      </p:sp>
    </p:spTree>
    <p:extLst>
      <p:ext uri="{BB962C8B-B14F-4D97-AF65-F5344CB8AC3E}">
        <p14:creationId xmlns:p14="http://schemas.microsoft.com/office/powerpoint/2010/main" val="716041772"/>
      </p:ext>
    </p:extLst>
  </p:cSld>
  <p:clrMap bg1="lt1" tx1="dk1" bg2="lt2" tx2="dk2" accent1="accent1" accent2="accent2" accent3="accent3" accent4="accent4" accent5="accent5" accent6="accent6" hlink="hlink" folHlink="folHlink"/>
  <p:notesStyle>
    <a:lvl1pPr marL="0" algn="l" defTabSz="919063" rtl="0" eaLnBrk="1" latinLnBrk="0" hangingPunct="1">
      <a:defRPr sz="1206" kern="1200">
        <a:solidFill>
          <a:schemeClr val="tx1"/>
        </a:solidFill>
        <a:latin typeface="+mn-lt"/>
        <a:ea typeface="+mn-ea"/>
        <a:cs typeface="+mn-cs"/>
      </a:defRPr>
    </a:lvl1pPr>
    <a:lvl2pPr marL="459532" algn="l" defTabSz="919063" rtl="0" eaLnBrk="1" latinLnBrk="0" hangingPunct="1">
      <a:defRPr sz="1206" kern="1200">
        <a:solidFill>
          <a:schemeClr val="tx1"/>
        </a:solidFill>
        <a:latin typeface="+mn-lt"/>
        <a:ea typeface="+mn-ea"/>
        <a:cs typeface="+mn-cs"/>
      </a:defRPr>
    </a:lvl2pPr>
    <a:lvl3pPr marL="919063" algn="l" defTabSz="919063" rtl="0" eaLnBrk="1" latinLnBrk="0" hangingPunct="1">
      <a:defRPr sz="1206" kern="1200">
        <a:solidFill>
          <a:schemeClr val="tx1"/>
        </a:solidFill>
        <a:latin typeface="+mn-lt"/>
        <a:ea typeface="+mn-ea"/>
        <a:cs typeface="+mn-cs"/>
      </a:defRPr>
    </a:lvl3pPr>
    <a:lvl4pPr marL="1378595" algn="l" defTabSz="919063" rtl="0" eaLnBrk="1" latinLnBrk="0" hangingPunct="1">
      <a:defRPr sz="1206" kern="1200">
        <a:solidFill>
          <a:schemeClr val="tx1"/>
        </a:solidFill>
        <a:latin typeface="+mn-lt"/>
        <a:ea typeface="+mn-ea"/>
        <a:cs typeface="+mn-cs"/>
      </a:defRPr>
    </a:lvl4pPr>
    <a:lvl5pPr marL="1838127" algn="l" defTabSz="919063" rtl="0" eaLnBrk="1" latinLnBrk="0" hangingPunct="1">
      <a:defRPr sz="1206" kern="1200">
        <a:solidFill>
          <a:schemeClr val="tx1"/>
        </a:solidFill>
        <a:latin typeface="+mn-lt"/>
        <a:ea typeface="+mn-ea"/>
        <a:cs typeface="+mn-cs"/>
      </a:defRPr>
    </a:lvl5pPr>
    <a:lvl6pPr marL="2297659" algn="l" defTabSz="919063" rtl="0" eaLnBrk="1" latinLnBrk="0" hangingPunct="1">
      <a:defRPr sz="1206" kern="1200">
        <a:solidFill>
          <a:schemeClr val="tx1"/>
        </a:solidFill>
        <a:latin typeface="+mn-lt"/>
        <a:ea typeface="+mn-ea"/>
        <a:cs typeface="+mn-cs"/>
      </a:defRPr>
    </a:lvl6pPr>
    <a:lvl7pPr marL="2757190" algn="l" defTabSz="919063" rtl="0" eaLnBrk="1" latinLnBrk="0" hangingPunct="1">
      <a:defRPr sz="1206" kern="1200">
        <a:solidFill>
          <a:schemeClr val="tx1"/>
        </a:solidFill>
        <a:latin typeface="+mn-lt"/>
        <a:ea typeface="+mn-ea"/>
        <a:cs typeface="+mn-cs"/>
      </a:defRPr>
    </a:lvl7pPr>
    <a:lvl8pPr marL="3216722" algn="l" defTabSz="919063" rtl="0" eaLnBrk="1" latinLnBrk="0" hangingPunct="1">
      <a:defRPr sz="1206" kern="1200">
        <a:solidFill>
          <a:schemeClr val="tx1"/>
        </a:solidFill>
        <a:latin typeface="+mn-lt"/>
        <a:ea typeface="+mn-ea"/>
        <a:cs typeface="+mn-cs"/>
      </a:defRPr>
    </a:lvl8pPr>
    <a:lvl9pPr marL="3676254" algn="l" defTabSz="919063" rtl="0" eaLnBrk="1" latinLnBrk="0" hangingPunct="1">
      <a:defRPr sz="12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41A4F-4DF1-4AD5-B3F1-0FE738C1D8B7}" type="slidenum">
              <a:rPr lang="en-IN" smtClean="0"/>
              <a:t>1</a:t>
            </a:fld>
            <a:endParaRPr lang="en-IN"/>
          </a:p>
        </p:txBody>
      </p:sp>
    </p:spTree>
    <p:extLst>
      <p:ext uri="{BB962C8B-B14F-4D97-AF65-F5344CB8AC3E}">
        <p14:creationId xmlns:p14="http://schemas.microsoft.com/office/powerpoint/2010/main" val="341078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41A4F-4DF1-4AD5-B3F1-0FE738C1D8B7}" type="slidenum">
              <a:rPr lang="en-IN" smtClean="0"/>
              <a:t>2</a:t>
            </a:fld>
            <a:endParaRPr lang="en-IN"/>
          </a:p>
        </p:txBody>
      </p:sp>
    </p:spTree>
    <p:extLst>
      <p:ext uri="{BB962C8B-B14F-4D97-AF65-F5344CB8AC3E}">
        <p14:creationId xmlns:p14="http://schemas.microsoft.com/office/powerpoint/2010/main" val="285844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41A4F-4DF1-4AD5-B3F1-0FE738C1D8B7}" type="slidenum">
              <a:rPr lang="en-IN" smtClean="0"/>
              <a:t>3</a:t>
            </a:fld>
            <a:endParaRPr lang="en-IN"/>
          </a:p>
        </p:txBody>
      </p:sp>
    </p:spTree>
    <p:extLst>
      <p:ext uri="{BB962C8B-B14F-4D97-AF65-F5344CB8AC3E}">
        <p14:creationId xmlns:p14="http://schemas.microsoft.com/office/powerpoint/2010/main" val="144010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41A4F-4DF1-4AD5-B3F1-0FE738C1D8B7}" type="slidenum">
              <a:rPr lang="en-IN" smtClean="0"/>
              <a:t>4</a:t>
            </a:fld>
            <a:endParaRPr lang="en-IN"/>
          </a:p>
        </p:txBody>
      </p:sp>
    </p:spTree>
    <p:extLst>
      <p:ext uri="{BB962C8B-B14F-4D97-AF65-F5344CB8AC3E}">
        <p14:creationId xmlns:p14="http://schemas.microsoft.com/office/powerpoint/2010/main" val="143274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A6749-06DD-4261-A3A6-41DCC2EF22AC}"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111479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A6749-06DD-4261-A3A6-41DCC2EF22AC}"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232906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A6749-06DD-4261-A3A6-41DCC2EF22AC}"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296144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A6749-06DD-4261-A3A6-41DCC2EF22AC}"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333050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A6749-06DD-4261-A3A6-41DCC2EF22AC}"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340381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A6749-06DD-4261-A3A6-41DCC2EF22AC}"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44044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A6749-06DD-4261-A3A6-41DCC2EF22AC}"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378397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A6749-06DD-4261-A3A6-41DCC2EF22AC}"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189463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6749-06DD-4261-A3A6-41DCC2EF22AC}"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100776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F4A6749-06DD-4261-A3A6-41DCC2EF22AC}"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278760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F4A6749-06DD-4261-A3A6-41DCC2EF22AC}"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67FD0-4683-4A3A-BC1A-5B2215065573}" type="slidenum">
              <a:rPr lang="en-IN" smtClean="0"/>
              <a:t>‹#›</a:t>
            </a:fld>
            <a:endParaRPr lang="en-IN"/>
          </a:p>
        </p:txBody>
      </p:sp>
    </p:spTree>
    <p:extLst>
      <p:ext uri="{BB962C8B-B14F-4D97-AF65-F5344CB8AC3E}">
        <p14:creationId xmlns:p14="http://schemas.microsoft.com/office/powerpoint/2010/main" val="273033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4F4A6749-06DD-4261-A3A6-41DCC2EF22AC}" type="datetimeFigureOut">
              <a:rPr lang="en-IN" smtClean="0"/>
              <a:t>31-05-2023</a:t>
            </a:fld>
            <a:endParaRPr lang="en-IN"/>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88867FD0-4683-4A3A-BC1A-5B2215065573}" type="slidenum">
              <a:rPr lang="en-IN" smtClean="0"/>
              <a:t>‹#›</a:t>
            </a:fld>
            <a:endParaRPr lang="en-IN"/>
          </a:p>
        </p:txBody>
      </p:sp>
    </p:spTree>
    <p:extLst>
      <p:ext uri="{BB962C8B-B14F-4D97-AF65-F5344CB8AC3E}">
        <p14:creationId xmlns:p14="http://schemas.microsoft.com/office/powerpoint/2010/main" val="3234986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16CABB7E-E091-2413-E4A6-A930AA2EF600}"/>
              </a:ext>
            </a:extLst>
          </p:cNvPr>
          <p:cNvSpPr/>
          <p:nvPr/>
        </p:nvSpPr>
        <p:spPr>
          <a:xfrm>
            <a:off x="540000" y="2340000"/>
            <a:ext cx="5040000" cy="2160000"/>
          </a:xfrm>
          <a:prstGeom prst="roundRect">
            <a:avLst/>
          </a:prstGeom>
          <a:solidFill>
            <a:srgbClr val="E5AD71"/>
          </a:solidFill>
          <a:ln>
            <a:noFill/>
          </a:ln>
          <a:effectLst>
            <a:outerShdw blurRad="63500" sx="101000" sy="101000" algn="ctr" rotWithShape="0">
              <a:srgbClr val="E5AD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tx1"/>
                </a:solidFill>
                <a:effectLst/>
                <a:latin typeface="Inter SemiBold" panose="02000503000000020004" pitchFamily="2" charset="0"/>
                <a:ea typeface="Inter SemiBold" panose="02000503000000020004" pitchFamily="2" charset="0"/>
              </a:rPr>
              <a:t>Sales &amp; Products Analysis</a:t>
            </a:r>
          </a:p>
          <a:p>
            <a:pPr algn="ctr"/>
            <a:r>
              <a:rPr lang="en-US" sz="1400" b="0" i="0" dirty="0">
                <a:solidFill>
                  <a:schemeClr val="tx1">
                    <a:lumMod val="65000"/>
                    <a:lumOff val="35000"/>
                  </a:schemeClr>
                </a:solidFill>
                <a:effectLst/>
                <a:latin typeface="Inter SemiBold" panose="02000503000000020004" pitchFamily="2" charset="0"/>
                <a:ea typeface="Inter SemiBold" panose="02000503000000020004" pitchFamily="2" charset="0"/>
              </a:rPr>
              <a:t>Discover the top-selling products, revenue trends, and sales metrics that will help you make data-driven decisions. Identify the most profitable products, track sales growth, and analyze the performance of different product categories.</a:t>
            </a:r>
            <a:endParaRPr lang="en-IN" sz="1400" dirty="0">
              <a:solidFill>
                <a:schemeClr val="tx1">
                  <a:lumMod val="65000"/>
                  <a:lumOff val="35000"/>
                </a:schemeClr>
              </a:solidFill>
              <a:latin typeface="Inter SemiBold" panose="02000503000000020004" pitchFamily="2" charset="0"/>
              <a:ea typeface="Inter SemiBold" panose="02000503000000020004" pitchFamily="2" charset="0"/>
            </a:endParaRPr>
          </a:p>
        </p:txBody>
      </p:sp>
      <p:sp>
        <p:nvSpPr>
          <p:cNvPr id="31" name="TextBox 30">
            <a:extLst>
              <a:ext uri="{FF2B5EF4-FFF2-40B4-BE49-F238E27FC236}">
                <a16:creationId xmlns:a16="http://schemas.microsoft.com/office/drawing/2014/main" id="{DBCBD112-4FDB-D2EB-C1FB-DA2B2FD1D3A8}"/>
              </a:ext>
            </a:extLst>
          </p:cNvPr>
          <p:cNvSpPr txBox="1"/>
          <p:nvPr/>
        </p:nvSpPr>
        <p:spPr>
          <a:xfrm>
            <a:off x="0" y="196769"/>
            <a:ext cx="14514653" cy="584775"/>
          </a:xfrm>
          <a:prstGeom prst="rect">
            <a:avLst/>
          </a:prstGeom>
          <a:noFill/>
        </p:spPr>
        <p:txBody>
          <a:bodyPr wrap="square" rtlCol="0">
            <a:spAutoFit/>
          </a:bodyPr>
          <a:lstStyle/>
          <a:p>
            <a:pPr algn="ctr"/>
            <a:r>
              <a:rPr lang="en-IN" sz="3200" b="1" dirty="0">
                <a:solidFill>
                  <a:schemeClr val="bg1"/>
                </a:solidFill>
                <a:latin typeface="Georgia" panose="02040502050405020303" pitchFamily="18" charset="0"/>
                <a:ea typeface="Cascadia Mono SemiLight" panose="020B0609020000020004" pitchFamily="49" charset="0"/>
                <a:cs typeface="Cascadia Mono SemiLight" panose="020B0609020000020004" pitchFamily="49" charset="0"/>
              </a:rPr>
              <a:t>Northwind Traders Sales Analysis</a:t>
            </a:r>
          </a:p>
        </p:txBody>
      </p:sp>
      <p:sp>
        <p:nvSpPr>
          <p:cNvPr id="42" name="Rectangle: Rounded Corners 41">
            <a:extLst>
              <a:ext uri="{FF2B5EF4-FFF2-40B4-BE49-F238E27FC236}">
                <a16:creationId xmlns:a16="http://schemas.microsoft.com/office/drawing/2014/main" id="{2A742183-396D-27D6-E1CB-3E27E673036C}"/>
              </a:ext>
            </a:extLst>
          </p:cNvPr>
          <p:cNvSpPr/>
          <p:nvPr/>
        </p:nvSpPr>
        <p:spPr>
          <a:xfrm>
            <a:off x="4680000" y="5400000"/>
            <a:ext cx="5040000" cy="2160000"/>
          </a:xfrm>
          <a:prstGeom prst="roundRect">
            <a:avLst/>
          </a:prstGeom>
          <a:solidFill>
            <a:srgbClr val="E5AD71"/>
          </a:solidFill>
          <a:ln>
            <a:noFill/>
          </a:ln>
          <a:effectLst>
            <a:outerShdw blurRad="63500" sx="101000" sy="101000" algn="ctr" rotWithShape="0">
              <a:srgbClr val="E5AD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i="0" dirty="0">
                <a:solidFill>
                  <a:schemeClr val="tx1"/>
                </a:solidFill>
                <a:effectLst/>
                <a:latin typeface="Inter SemiBold" panose="02000503000000020004" pitchFamily="2" charset="0"/>
                <a:ea typeface="Inter SemiBold" panose="02000503000000020004" pitchFamily="2" charset="0"/>
              </a:rPr>
              <a:t>Shipping Analysis</a:t>
            </a:r>
          </a:p>
          <a:p>
            <a:pPr algn="ctr"/>
            <a:r>
              <a:rPr lang="en-US" sz="1400" b="0" i="0" dirty="0">
                <a:solidFill>
                  <a:schemeClr val="tx1">
                    <a:lumMod val="65000"/>
                    <a:lumOff val="35000"/>
                  </a:schemeClr>
                </a:solidFill>
                <a:effectLst/>
                <a:latin typeface="Inter SemiBold" panose="02000503000000020004" pitchFamily="2" charset="0"/>
                <a:ea typeface="Inter SemiBold" panose="02000503000000020004" pitchFamily="2" charset="0"/>
              </a:rPr>
              <a:t>Analyze your with key metrics such as on-time percentage, freight cost per quantity, average delivery time, and average delay in days. Gain valuable insights into your shipping efficiency, identify areas for improvement, and optimize your shipping processes to enhance customer satisfaction and reduce costs.</a:t>
            </a:r>
            <a:endParaRPr lang="en-IN" sz="1400" dirty="0">
              <a:solidFill>
                <a:schemeClr val="tx1">
                  <a:lumMod val="65000"/>
                  <a:lumOff val="35000"/>
                </a:schemeClr>
              </a:solidFill>
              <a:latin typeface="Inter SemiBold" panose="02000503000000020004" pitchFamily="2" charset="0"/>
              <a:ea typeface="Inter SemiBold" panose="02000503000000020004" pitchFamily="2" charset="0"/>
            </a:endParaRPr>
          </a:p>
        </p:txBody>
      </p:sp>
      <p:sp>
        <p:nvSpPr>
          <p:cNvPr id="45" name="Rectangle: Rounded Corners 44">
            <a:extLst>
              <a:ext uri="{FF2B5EF4-FFF2-40B4-BE49-F238E27FC236}">
                <a16:creationId xmlns:a16="http://schemas.microsoft.com/office/drawing/2014/main" id="{507DB616-2B37-F0F9-EABA-04933B353A0A}"/>
              </a:ext>
            </a:extLst>
          </p:cNvPr>
          <p:cNvSpPr/>
          <p:nvPr/>
        </p:nvSpPr>
        <p:spPr>
          <a:xfrm>
            <a:off x="8820000" y="2340000"/>
            <a:ext cx="5040000" cy="2160000"/>
          </a:xfrm>
          <a:prstGeom prst="roundRect">
            <a:avLst/>
          </a:prstGeom>
          <a:solidFill>
            <a:srgbClr val="E5AD71"/>
          </a:solidFill>
          <a:ln>
            <a:noFill/>
          </a:ln>
          <a:effectLst>
            <a:outerShdw blurRad="63500" sx="101000" sy="101000" algn="ctr" rotWithShape="0">
              <a:srgbClr val="E5AD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tx1"/>
                </a:solidFill>
                <a:effectLst/>
                <a:latin typeface="Inter SemiBold" panose="02000503000000020004" pitchFamily="2" charset="0"/>
                <a:ea typeface="Inter SemiBold" panose="02000503000000020004" pitchFamily="2" charset="0"/>
              </a:rPr>
              <a:t>Customer Analysis</a:t>
            </a:r>
          </a:p>
          <a:p>
            <a:pPr algn="ctr"/>
            <a:r>
              <a:rPr lang="en-US" sz="1400" b="0" i="0" dirty="0">
                <a:solidFill>
                  <a:schemeClr val="tx1">
                    <a:lumMod val="65000"/>
                    <a:lumOff val="35000"/>
                  </a:schemeClr>
                </a:solidFill>
                <a:effectLst/>
                <a:latin typeface="Inter SemiBold" panose="02000503000000020004" pitchFamily="2" charset="0"/>
                <a:ea typeface="Inter SemiBold" panose="02000503000000020004" pitchFamily="2" charset="0"/>
              </a:rPr>
              <a:t>Discover your top customers, identify key customer countries, and analyze the average order value. Gain valuable insights into customer behavior and preferences, optimize marketing strategies, and enhance customer </a:t>
            </a:r>
            <a:r>
              <a:rPr lang="en-US" sz="1400" dirty="0">
                <a:solidFill>
                  <a:schemeClr val="tx1">
                    <a:lumMod val="65000"/>
                    <a:lumOff val="35000"/>
                  </a:schemeClr>
                </a:solidFill>
                <a:latin typeface="Inter SemiBold" panose="02000503000000020004" pitchFamily="2" charset="0"/>
                <a:ea typeface="Inter SemiBold" panose="02000503000000020004" pitchFamily="2" charset="0"/>
              </a:rPr>
              <a:t>experiences</a:t>
            </a:r>
            <a:r>
              <a:rPr lang="en-US" sz="1400" b="0" i="0" dirty="0">
                <a:solidFill>
                  <a:schemeClr val="tx1">
                    <a:lumMod val="65000"/>
                    <a:lumOff val="35000"/>
                  </a:schemeClr>
                </a:solidFill>
                <a:effectLst/>
                <a:latin typeface="Inter SemiBold" panose="02000503000000020004" pitchFamily="2" charset="0"/>
                <a:ea typeface="Inter SemiBold" panose="02000503000000020004" pitchFamily="2" charset="0"/>
              </a:rPr>
              <a:t> for improved business growth.</a:t>
            </a:r>
            <a:endParaRPr lang="en-IN" sz="1400" dirty="0">
              <a:solidFill>
                <a:schemeClr val="tx1">
                  <a:lumMod val="65000"/>
                  <a:lumOff val="35000"/>
                </a:schemeClr>
              </a:solidFill>
              <a:latin typeface="Inter SemiBold" panose="02000503000000020004" pitchFamily="2" charset="0"/>
              <a:ea typeface="Inter SemiBold" panose="02000503000000020004" pitchFamily="2" charset="0"/>
            </a:endParaRPr>
          </a:p>
        </p:txBody>
      </p:sp>
    </p:spTree>
    <p:extLst>
      <p:ext uri="{BB962C8B-B14F-4D97-AF65-F5344CB8AC3E}">
        <p14:creationId xmlns:p14="http://schemas.microsoft.com/office/powerpoint/2010/main" val="89606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12AF13-A4DB-E081-32CB-5D18E4F057EC}"/>
              </a:ext>
            </a:extLst>
          </p:cNvPr>
          <p:cNvSpPr/>
          <p:nvPr/>
        </p:nvSpPr>
        <p:spPr>
          <a:xfrm>
            <a:off x="8100000" y="2159998"/>
            <a:ext cx="6120000" cy="5760001"/>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0" name="Rectangle: Rounded Corners 9">
            <a:extLst>
              <a:ext uri="{FF2B5EF4-FFF2-40B4-BE49-F238E27FC236}">
                <a16:creationId xmlns:a16="http://schemas.microsoft.com/office/drawing/2014/main" id="{7D0386A5-3B4D-CACE-E100-5780D8F95DD8}"/>
              </a:ext>
            </a:extLst>
          </p:cNvPr>
          <p:cNvSpPr/>
          <p:nvPr/>
        </p:nvSpPr>
        <p:spPr>
          <a:xfrm>
            <a:off x="899999" y="5940000"/>
            <a:ext cx="7020000" cy="1980000"/>
          </a:xfrm>
          <a:prstGeom prst="roundRect">
            <a:avLst>
              <a:gd name="adj" fmla="val 3828"/>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3" name="Rectangle: Rounded Corners 2">
            <a:extLst>
              <a:ext uri="{FF2B5EF4-FFF2-40B4-BE49-F238E27FC236}">
                <a16:creationId xmlns:a16="http://schemas.microsoft.com/office/drawing/2014/main" id="{0B843129-98DB-9F29-BBF1-344EEF85EC1A}"/>
              </a:ext>
            </a:extLst>
          </p:cNvPr>
          <p:cNvSpPr/>
          <p:nvPr/>
        </p:nvSpPr>
        <p:spPr>
          <a:xfrm>
            <a:off x="899999" y="2160000"/>
            <a:ext cx="7020000" cy="3600000"/>
          </a:xfrm>
          <a:prstGeom prst="roundRect">
            <a:avLst>
              <a:gd name="adj" fmla="val 3828"/>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2" name="Rectangle 11">
            <a:extLst>
              <a:ext uri="{FF2B5EF4-FFF2-40B4-BE49-F238E27FC236}">
                <a16:creationId xmlns:a16="http://schemas.microsoft.com/office/drawing/2014/main" id="{AD94D25C-7B35-B07C-BC27-53E17D36C165}"/>
              </a:ext>
            </a:extLst>
          </p:cNvPr>
          <p:cNvSpPr/>
          <p:nvPr/>
        </p:nvSpPr>
        <p:spPr>
          <a:xfrm>
            <a:off x="0" y="0"/>
            <a:ext cx="720282" cy="809942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3" name="Rectangle: Rounded Corners 12">
            <a:extLst>
              <a:ext uri="{FF2B5EF4-FFF2-40B4-BE49-F238E27FC236}">
                <a16:creationId xmlns:a16="http://schemas.microsoft.com/office/drawing/2014/main" id="{5B6900D1-66DD-A12C-6584-810E194F605D}"/>
              </a:ext>
            </a:extLst>
          </p:cNvPr>
          <p:cNvSpPr/>
          <p:nvPr/>
        </p:nvSpPr>
        <p:spPr>
          <a:xfrm>
            <a:off x="899999" y="540000"/>
            <a:ext cx="2881129" cy="1440000"/>
          </a:xfrm>
          <a:prstGeom prst="roundRect">
            <a:avLst/>
          </a:prstGeom>
          <a:solidFill>
            <a:srgbClr val="E5A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4" name="Rectangle: Rounded Corners 13">
            <a:extLst>
              <a:ext uri="{FF2B5EF4-FFF2-40B4-BE49-F238E27FC236}">
                <a16:creationId xmlns:a16="http://schemas.microsoft.com/office/drawing/2014/main" id="{79991091-9936-C5E6-4432-681D5516E384}"/>
              </a:ext>
            </a:extLst>
          </p:cNvPr>
          <p:cNvSpPr/>
          <p:nvPr/>
        </p:nvSpPr>
        <p:spPr>
          <a:xfrm>
            <a:off x="437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5" name="Rectangle: Rounded Corners 14">
            <a:extLst>
              <a:ext uri="{FF2B5EF4-FFF2-40B4-BE49-F238E27FC236}">
                <a16:creationId xmlns:a16="http://schemas.microsoft.com/office/drawing/2014/main" id="{5C2606DE-E775-ABBD-D8C9-28F21FFC1D6C}"/>
              </a:ext>
            </a:extLst>
          </p:cNvPr>
          <p:cNvSpPr/>
          <p:nvPr/>
        </p:nvSpPr>
        <p:spPr>
          <a:xfrm>
            <a:off x="785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6" name="Rectangle: Rounded Corners 15">
            <a:extLst>
              <a:ext uri="{FF2B5EF4-FFF2-40B4-BE49-F238E27FC236}">
                <a16:creationId xmlns:a16="http://schemas.microsoft.com/office/drawing/2014/main" id="{D742B63B-1945-46D8-D534-6308AA6FBAAE}"/>
              </a:ext>
            </a:extLst>
          </p:cNvPr>
          <p:cNvSpPr/>
          <p:nvPr/>
        </p:nvSpPr>
        <p:spPr>
          <a:xfrm>
            <a:off x="1133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21" name="TextBox 20">
            <a:extLst>
              <a:ext uri="{FF2B5EF4-FFF2-40B4-BE49-F238E27FC236}">
                <a16:creationId xmlns:a16="http://schemas.microsoft.com/office/drawing/2014/main" id="{8124BD5E-9E7D-238F-6A23-7FD40ADCA671}"/>
              </a:ext>
            </a:extLst>
          </p:cNvPr>
          <p:cNvSpPr txBox="1"/>
          <p:nvPr/>
        </p:nvSpPr>
        <p:spPr>
          <a:xfrm>
            <a:off x="990000" y="630000"/>
            <a:ext cx="1156086" cy="369332"/>
          </a:xfrm>
          <a:prstGeom prst="rect">
            <a:avLst/>
          </a:prstGeom>
          <a:noFill/>
        </p:spPr>
        <p:txBody>
          <a:bodyPr wrap="none" rtlCol="0">
            <a:spAutoFit/>
          </a:bodyPr>
          <a:lstStyle/>
          <a:p>
            <a:r>
              <a:rPr lang="en-IN" b="1" dirty="0">
                <a:latin typeface="Gilroy Light" panose="00000400000000000000" pitchFamily="50" charset="0"/>
              </a:rPr>
              <a:t>Revenue</a:t>
            </a:r>
          </a:p>
        </p:txBody>
      </p:sp>
      <p:sp>
        <p:nvSpPr>
          <p:cNvPr id="2" name="TextBox 1">
            <a:extLst>
              <a:ext uri="{FF2B5EF4-FFF2-40B4-BE49-F238E27FC236}">
                <a16:creationId xmlns:a16="http://schemas.microsoft.com/office/drawing/2014/main" id="{3A50B88B-7F9B-8043-BB7A-5E15297888B4}"/>
              </a:ext>
            </a:extLst>
          </p:cNvPr>
          <p:cNvSpPr txBox="1"/>
          <p:nvPr/>
        </p:nvSpPr>
        <p:spPr>
          <a:xfrm>
            <a:off x="4507200" y="630000"/>
            <a:ext cx="1162498" cy="369332"/>
          </a:xfrm>
          <a:prstGeom prst="rect">
            <a:avLst/>
          </a:prstGeom>
          <a:noFill/>
        </p:spPr>
        <p:txBody>
          <a:bodyPr wrap="none" rtlCol="0">
            <a:spAutoFit/>
          </a:bodyPr>
          <a:lstStyle/>
          <a:p>
            <a:r>
              <a:rPr lang="en-IN" b="1" dirty="0">
                <a:solidFill>
                  <a:srgbClr val="DBDFEA"/>
                </a:solidFill>
                <a:latin typeface="Gilroy Light" panose="00000400000000000000" pitchFamily="50" charset="0"/>
              </a:rPr>
              <a:t># Orders</a:t>
            </a:r>
          </a:p>
        </p:txBody>
      </p:sp>
      <p:sp>
        <p:nvSpPr>
          <p:cNvPr id="9" name="TextBox 8">
            <a:extLst>
              <a:ext uri="{FF2B5EF4-FFF2-40B4-BE49-F238E27FC236}">
                <a16:creationId xmlns:a16="http://schemas.microsoft.com/office/drawing/2014/main" id="{C1DB499D-9570-3FB0-2633-7F7075A97261}"/>
              </a:ext>
            </a:extLst>
          </p:cNvPr>
          <p:cNvSpPr txBox="1"/>
          <p:nvPr/>
        </p:nvSpPr>
        <p:spPr>
          <a:xfrm>
            <a:off x="7945200" y="630000"/>
            <a:ext cx="1733167" cy="369332"/>
          </a:xfrm>
          <a:prstGeom prst="rect">
            <a:avLst/>
          </a:prstGeom>
          <a:noFill/>
        </p:spPr>
        <p:txBody>
          <a:bodyPr wrap="none" rtlCol="0">
            <a:spAutoFit/>
          </a:bodyPr>
          <a:lstStyle/>
          <a:p>
            <a:r>
              <a:rPr lang="en-IN" b="1" dirty="0">
                <a:solidFill>
                  <a:srgbClr val="DBDFEA"/>
                </a:solidFill>
                <a:latin typeface="Gilroy Light" panose="00000400000000000000" pitchFamily="50" charset="0"/>
              </a:rPr>
              <a:t>Quantity Sold</a:t>
            </a:r>
          </a:p>
        </p:txBody>
      </p:sp>
      <p:sp>
        <p:nvSpPr>
          <p:cNvPr id="11" name="TextBox 10">
            <a:extLst>
              <a:ext uri="{FF2B5EF4-FFF2-40B4-BE49-F238E27FC236}">
                <a16:creationId xmlns:a16="http://schemas.microsoft.com/office/drawing/2014/main" id="{CE98F5F6-A520-A6F1-D96F-BED6AE2AE2C5}"/>
              </a:ext>
            </a:extLst>
          </p:cNvPr>
          <p:cNvSpPr txBox="1"/>
          <p:nvPr/>
        </p:nvSpPr>
        <p:spPr>
          <a:xfrm>
            <a:off x="11430000" y="630000"/>
            <a:ext cx="2113079" cy="369332"/>
          </a:xfrm>
          <a:prstGeom prst="rect">
            <a:avLst/>
          </a:prstGeom>
          <a:noFill/>
        </p:spPr>
        <p:txBody>
          <a:bodyPr wrap="none" rtlCol="0">
            <a:spAutoFit/>
          </a:bodyPr>
          <a:lstStyle/>
          <a:p>
            <a:r>
              <a:rPr lang="en-IN" b="1" dirty="0">
                <a:solidFill>
                  <a:srgbClr val="DBDFEA"/>
                </a:solidFill>
                <a:latin typeface="Gilroy Light" panose="00000400000000000000" pitchFamily="50" charset="0"/>
              </a:rPr>
              <a:t>Discount Offered</a:t>
            </a:r>
          </a:p>
        </p:txBody>
      </p:sp>
      <p:pic>
        <p:nvPicPr>
          <p:cNvPr id="20" name="Picture 19">
            <a:extLst>
              <a:ext uri="{FF2B5EF4-FFF2-40B4-BE49-F238E27FC236}">
                <a16:creationId xmlns:a16="http://schemas.microsoft.com/office/drawing/2014/main" id="{B1EF3CC8-7522-17F4-372D-8AA1396C8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000" y="630000"/>
            <a:ext cx="540000" cy="540000"/>
          </a:xfrm>
          <a:prstGeom prst="rect">
            <a:avLst/>
          </a:prstGeom>
        </p:spPr>
      </p:pic>
      <p:pic>
        <p:nvPicPr>
          <p:cNvPr id="24" name="Picture 23">
            <a:extLst>
              <a:ext uri="{FF2B5EF4-FFF2-40B4-BE49-F238E27FC236}">
                <a16:creationId xmlns:a16="http://schemas.microsoft.com/office/drawing/2014/main" id="{54173358-F738-E0EF-D1F6-4F3B0B40F4FC}"/>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541200" y="630000"/>
            <a:ext cx="540000" cy="540000"/>
          </a:xfrm>
          <a:prstGeom prst="rect">
            <a:avLst/>
          </a:prstGeom>
        </p:spPr>
      </p:pic>
      <p:pic>
        <p:nvPicPr>
          <p:cNvPr id="26" name="Picture 25">
            <a:extLst>
              <a:ext uri="{FF2B5EF4-FFF2-40B4-BE49-F238E27FC236}">
                <a16:creationId xmlns:a16="http://schemas.microsoft.com/office/drawing/2014/main" id="{54B77EDA-8EAF-D842-69E4-FCE0646EE614}"/>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0018800" y="630000"/>
            <a:ext cx="540000" cy="540000"/>
          </a:xfrm>
          <a:prstGeom prst="rect">
            <a:avLst/>
          </a:prstGeom>
        </p:spPr>
      </p:pic>
      <p:pic>
        <p:nvPicPr>
          <p:cNvPr id="28" name="Picture 27">
            <a:extLst>
              <a:ext uri="{FF2B5EF4-FFF2-40B4-BE49-F238E27FC236}">
                <a16:creationId xmlns:a16="http://schemas.microsoft.com/office/drawing/2014/main" id="{6EF61249-98E7-7D92-2EAC-2A88BA426228}"/>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3500000" y="630000"/>
            <a:ext cx="540000" cy="540000"/>
          </a:xfrm>
          <a:prstGeom prst="rect">
            <a:avLst/>
          </a:prstGeom>
        </p:spPr>
      </p:pic>
      <p:sp>
        <p:nvSpPr>
          <p:cNvPr id="30" name="TextBox 29">
            <a:extLst>
              <a:ext uri="{FF2B5EF4-FFF2-40B4-BE49-F238E27FC236}">
                <a16:creationId xmlns:a16="http://schemas.microsoft.com/office/drawing/2014/main" id="{D1B382BF-D158-AC0B-46BB-E7DAD4B36E72}"/>
              </a:ext>
            </a:extLst>
          </p:cNvPr>
          <p:cNvSpPr txBox="1"/>
          <p:nvPr/>
        </p:nvSpPr>
        <p:spPr>
          <a:xfrm>
            <a:off x="990000" y="1504427"/>
            <a:ext cx="721672" cy="307777"/>
          </a:xfrm>
          <a:prstGeom prst="rect">
            <a:avLst/>
          </a:prstGeom>
          <a:noFill/>
        </p:spPr>
        <p:txBody>
          <a:bodyPr wrap="none" rtlCol="0">
            <a:spAutoFit/>
          </a:bodyPr>
          <a:lstStyle/>
          <a:p>
            <a:r>
              <a:rPr lang="en-IN" sz="1400" dirty="0">
                <a:latin typeface="Bahnschrift Condensed" panose="020B0502040204020203" pitchFamily="34" charset="0"/>
              </a:rPr>
              <a:t>This Year</a:t>
            </a:r>
          </a:p>
        </p:txBody>
      </p:sp>
      <p:sp>
        <p:nvSpPr>
          <p:cNvPr id="32" name="TextBox 31">
            <a:extLst>
              <a:ext uri="{FF2B5EF4-FFF2-40B4-BE49-F238E27FC236}">
                <a16:creationId xmlns:a16="http://schemas.microsoft.com/office/drawing/2014/main" id="{77B8BEC0-3050-6492-1715-CC0E78631BD8}"/>
              </a:ext>
            </a:extLst>
          </p:cNvPr>
          <p:cNvSpPr txBox="1"/>
          <p:nvPr/>
        </p:nvSpPr>
        <p:spPr>
          <a:xfrm>
            <a:off x="11430000" y="1501448"/>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33" name="TextBox 32">
            <a:extLst>
              <a:ext uri="{FF2B5EF4-FFF2-40B4-BE49-F238E27FC236}">
                <a16:creationId xmlns:a16="http://schemas.microsoft.com/office/drawing/2014/main" id="{73D9D34B-3C07-1CB5-7BBB-8F0F6A989542}"/>
              </a:ext>
            </a:extLst>
          </p:cNvPr>
          <p:cNvSpPr txBox="1"/>
          <p:nvPr/>
        </p:nvSpPr>
        <p:spPr>
          <a:xfrm>
            <a:off x="7949916" y="1501449"/>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34" name="TextBox 33">
            <a:extLst>
              <a:ext uri="{FF2B5EF4-FFF2-40B4-BE49-F238E27FC236}">
                <a16:creationId xmlns:a16="http://schemas.microsoft.com/office/drawing/2014/main" id="{2A92CF38-DD2D-A06C-3D2C-6C7AB9D04E2C}"/>
              </a:ext>
            </a:extLst>
          </p:cNvPr>
          <p:cNvSpPr txBox="1"/>
          <p:nvPr/>
        </p:nvSpPr>
        <p:spPr>
          <a:xfrm>
            <a:off x="4507200" y="1501450"/>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5" name="Rectangle: Rounded Corners 4">
            <a:extLst>
              <a:ext uri="{FF2B5EF4-FFF2-40B4-BE49-F238E27FC236}">
                <a16:creationId xmlns:a16="http://schemas.microsoft.com/office/drawing/2014/main" id="{7A3D1433-6516-5925-1E32-7790C8F24755}"/>
              </a:ext>
            </a:extLst>
          </p:cNvPr>
          <p:cNvSpPr/>
          <p:nvPr/>
        </p:nvSpPr>
        <p:spPr>
          <a:xfrm>
            <a:off x="2970000" y="2774189"/>
            <a:ext cx="4860000" cy="288000"/>
          </a:xfrm>
          <a:prstGeom prst="roundRect">
            <a:avLst>
              <a:gd name="adj" fmla="val 50000"/>
            </a:avLst>
          </a:prstGeom>
          <a:solidFill>
            <a:srgbClr val="E5A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6" name="TextBox 5">
            <a:extLst>
              <a:ext uri="{FF2B5EF4-FFF2-40B4-BE49-F238E27FC236}">
                <a16:creationId xmlns:a16="http://schemas.microsoft.com/office/drawing/2014/main" id="{0B403C6E-2570-0947-ECF6-4AE38340FF6F}"/>
              </a:ext>
            </a:extLst>
          </p:cNvPr>
          <p:cNvSpPr txBox="1"/>
          <p:nvPr/>
        </p:nvSpPr>
        <p:spPr>
          <a:xfrm>
            <a:off x="2822421" y="2253705"/>
            <a:ext cx="3909557" cy="369332"/>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a:t>Salesman Analysis</a:t>
            </a:r>
          </a:p>
        </p:txBody>
      </p:sp>
      <p:cxnSp>
        <p:nvCxnSpPr>
          <p:cNvPr id="8" name="Straight Connector 7">
            <a:extLst>
              <a:ext uri="{FF2B5EF4-FFF2-40B4-BE49-F238E27FC236}">
                <a16:creationId xmlns:a16="http://schemas.microsoft.com/office/drawing/2014/main" id="{E0050F72-AC60-D143-885B-0ED6772A6CC6}"/>
              </a:ext>
            </a:extLst>
          </p:cNvPr>
          <p:cNvCxnSpPr>
            <a:cxnSpLocks/>
          </p:cNvCxnSpPr>
          <p:nvPr/>
        </p:nvCxnSpPr>
        <p:spPr>
          <a:xfrm>
            <a:off x="2851424" y="2957030"/>
            <a:ext cx="0" cy="253550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AFBE2-38FE-8B37-607D-7C4853215EAA}"/>
              </a:ext>
            </a:extLst>
          </p:cNvPr>
          <p:cNvCxnSpPr>
            <a:cxnSpLocks/>
          </p:cNvCxnSpPr>
          <p:nvPr/>
        </p:nvCxnSpPr>
        <p:spPr>
          <a:xfrm>
            <a:off x="4680000" y="2790000"/>
            <a:ext cx="0" cy="288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3852E-27B9-E2F9-9EE8-9082C85852D7}"/>
              </a:ext>
            </a:extLst>
          </p:cNvPr>
          <p:cNvCxnSpPr>
            <a:cxnSpLocks/>
          </p:cNvCxnSpPr>
          <p:nvPr/>
        </p:nvCxnSpPr>
        <p:spPr>
          <a:xfrm>
            <a:off x="5491185" y="2790000"/>
            <a:ext cx="0" cy="288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5B05456-5D18-9704-BEB0-6D578E2CD7D6}"/>
              </a:ext>
            </a:extLst>
          </p:cNvPr>
          <p:cNvCxnSpPr>
            <a:cxnSpLocks/>
          </p:cNvCxnSpPr>
          <p:nvPr/>
        </p:nvCxnSpPr>
        <p:spPr>
          <a:xfrm>
            <a:off x="7031721" y="2790000"/>
            <a:ext cx="0" cy="288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0A3D33A-88C1-29D6-154A-E07F83BA7C28}"/>
              </a:ext>
            </a:extLst>
          </p:cNvPr>
          <p:cNvSpPr txBox="1"/>
          <p:nvPr/>
        </p:nvSpPr>
        <p:spPr>
          <a:xfrm>
            <a:off x="8242115" y="2254561"/>
            <a:ext cx="3909557" cy="634982"/>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pPr>
              <a:lnSpc>
                <a:spcPct val="150000"/>
              </a:lnSpc>
            </a:pPr>
            <a:r>
              <a:rPr lang="en-IN" dirty="0"/>
              <a:t>Analysis by Products &amp; Category</a:t>
            </a:r>
          </a:p>
          <a:p>
            <a:pPr>
              <a:lnSpc>
                <a:spcPct val="150000"/>
              </a:lnSpc>
            </a:pPr>
            <a:r>
              <a:rPr lang="en-IN" sz="1100" dirty="0">
                <a:solidFill>
                  <a:schemeClr val="bg1">
                    <a:lumMod val="65000"/>
                  </a:schemeClr>
                </a:solidFill>
              </a:rPr>
              <a:t>Discount % Vs Revenue (Size indicates Total Quantity Sold)</a:t>
            </a:r>
          </a:p>
        </p:txBody>
      </p:sp>
      <p:sp>
        <p:nvSpPr>
          <p:cNvPr id="39" name="TextBox 38">
            <a:extLst>
              <a:ext uri="{FF2B5EF4-FFF2-40B4-BE49-F238E27FC236}">
                <a16:creationId xmlns:a16="http://schemas.microsoft.com/office/drawing/2014/main" id="{F4363263-C855-F72E-239F-6C36B90A3D11}"/>
              </a:ext>
            </a:extLst>
          </p:cNvPr>
          <p:cNvSpPr txBox="1"/>
          <p:nvPr/>
        </p:nvSpPr>
        <p:spPr>
          <a:xfrm>
            <a:off x="990000" y="6959149"/>
            <a:ext cx="6861891" cy="369332"/>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a:t>Category By Revenue 					   		Category By Quantity Sold</a:t>
            </a:r>
          </a:p>
        </p:txBody>
      </p:sp>
      <p:pic>
        <p:nvPicPr>
          <p:cNvPr id="41" name="Graphic 40" descr="Arrow: Clockwise curve with solid fill">
            <a:extLst>
              <a:ext uri="{FF2B5EF4-FFF2-40B4-BE49-F238E27FC236}">
                <a16:creationId xmlns:a16="http://schemas.microsoft.com/office/drawing/2014/main" id="{4F3784A8-4F83-0D75-A983-A439B6E3404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82635" y="6802448"/>
            <a:ext cx="540000" cy="540000"/>
          </a:xfrm>
          <a:prstGeom prst="rect">
            <a:avLst/>
          </a:prstGeom>
        </p:spPr>
      </p:pic>
      <p:pic>
        <p:nvPicPr>
          <p:cNvPr id="43" name="Graphic 42" descr="Arrow: Rotate right with solid fill">
            <a:extLst>
              <a:ext uri="{FF2B5EF4-FFF2-40B4-BE49-F238E27FC236}">
                <a16:creationId xmlns:a16="http://schemas.microsoft.com/office/drawing/2014/main" id="{A5EE2497-94D8-8BEE-DE4C-9DA27AA948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00000" y="6802448"/>
            <a:ext cx="540000" cy="540000"/>
          </a:xfrm>
          <a:prstGeom prst="rect">
            <a:avLst/>
          </a:prstGeom>
        </p:spPr>
      </p:pic>
      <p:cxnSp>
        <p:nvCxnSpPr>
          <p:cNvPr id="44" name="Straight Connector 43">
            <a:extLst>
              <a:ext uri="{FF2B5EF4-FFF2-40B4-BE49-F238E27FC236}">
                <a16:creationId xmlns:a16="http://schemas.microsoft.com/office/drawing/2014/main" id="{EB2FC599-93C4-52C0-BE5B-8E2180888335}"/>
              </a:ext>
            </a:extLst>
          </p:cNvPr>
          <p:cNvCxnSpPr>
            <a:cxnSpLocks/>
          </p:cNvCxnSpPr>
          <p:nvPr/>
        </p:nvCxnSpPr>
        <p:spPr>
          <a:xfrm>
            <a:off x="6261453" y="2790000"/>
            <a:ext cx="0" cy="288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7C5648-AAB6-A998-05F3-B008F8DE5A01}"/>
              </a:ext>
            </a:extLst>
          </p:cNvPr>
          <p:cNvSpPr txBox="1"/>
          <p:nvPr/>
        </p:nvSpPr>
        <p:spPr>
          <a:xfrm>
            <a:off x="1028356" y="2253705"/>
            <a:ext cx="1712944" cy="738664"/>
          </a:xfrm>
          <a:prstGeom prst="rect">
            <a:avLst/>
          </a:prstGeom>
          <a:noFill/>
        </p:spPr>
        <p:txBody>
          <a:bodyPr wrap="square" rtlCol="0">
            <a:spAutoFit/>
          </a:bodyPr>
          <a:lstStyle/>
          <a:p>
            <a:r>
              <a:rPr lang="en-IN" sz="1400" dirty="0">
                <a:solidFill>
                  <a:schemeClr val="bg1"/>
                </a:solidFill>
                <a:latin typeface="Bahnschrift" panose="020B0502040204020203" pitchFamily="34" charset="0"/>
              </a:rPr>
              <a:t>Revenue Split</a:t>
            </a:r>
          </a:p>
          <a:p>
            <a:r>
              <a:rPr lang="en-IN" sz="1400" dirty="0">
                <a:solidFill>
                  <a:schemeClr val="bg1"/>
                </a:solidFill>
                <a:latin typeface="Bahnschrift" panose="020B0502040204020203" pitchFamily="34" charset="0"/>
              </a:rPr>
              <a:t>By Salesman </a:t>
            </a:r>
          </a:p>
          <a:p>
            <a:r>
              <a:rPr lang="en-IN" sz="1400" dirty="0">
                <a:solidFill>
                  <a:schemeClr val="bg1"/>
                </a:solidFill>
                <a:latin typeface="Bahnschrift" panose="020B0502040204020203" pitchFamily="34" charset="0"/>
              </a:rPr>
              <a:t>Location</a:t>
            </a:r>
          </a:p>
        </p:txBody>
      </p:sp>
      <p:sp>
        <p:nvSpPr>
          <p:cNvPr id="31" name="TextBox 30">
            <a:extLst>
              <a:ext uri="{FF2B5EF4-FFF2-40B4-BE49-F238E27FC236}">
                <a16:creationId xmlns:a16="http://schemas.microsoft.com/office/drawing/2014/main" id="{DBCBD112-4FDB-D2EB-C1FB-DA2B2FD1D3A8}"/>
              </a:ext>
            </a:extLst>
          </p:cNvPr>
          <p:cNvSpPr txBox="1"/>
          <p:nvPr/>
        </p:nvSpPr>
        <p:spPr>
          <a:xfrm>
            <a:off x="5773038" y="0"/>
            <a:ext cx="4649030" cy="461665"/>
          </a:xfrm>
          <a:prstGeom prst="rect">
            <a:avLst/>
          </a:prstGeom>
          <a:noFill/>
        </p:spPr>
        <p:txBody>
          <a:bodyPr wrap="none" rtlCol="0">
            <a:spAutoFit/>
          </a:bodyPr>
          <a:lstStyle/>
          <a:p>
            <a:r>
              <a:rPr lang="en-IN" sz="2400" b="1" dirty="0">
                <a:solidFill>
                  <a:schemeClr val="bg1"/>
                </a:solidFill>
                <a:latin typeface="Georgia" panose="02040502050405020303" pitchFamily="18" charset="0"/>
                <a:ea typeface="Cascadia Mono SemiLight" panose="020B0609020000020004" pitchFamily="49" charset="0"/>
                <a:cs typeface="Cascadia Mono SemiLight" panose="020B0609020000020004" pitchFamily="49" charset="0"/>
              </a:rPr>
              <a:t>Sales And Products Analysis</a:t>
            </a:r>
          </a:p>
        </p:txBody>
      </p:sp>
    </p:spTree>
    <p:extLst>
      <p:ext uri="{BB962C8B-B14F-4D97-AF65-F5344CB8AC3E}">
        <p14:creationId xmlns:p14="http://schemas.microsoft.com/office/powerpoint/2010/main" val="333729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94D25C-7B35-B07C-BC27-53E17D36C165}"/>
              </a:ext>
            </a:extLst>
          </p:cNvPr>
          <p:cNvSpPr/>
          <p:nvPr/>
        </p:nvSpPr>
        <p:spPr>
          <a:xfrm>
            <a:off x="0" y="0"/>
            <a:ext cx="720282" cy="809942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3" name="Rectangle: Rounded Corners 12">
            <a:extLst>
              <a:ext uri="{FF2B5EF4-FFF2-40B4-BE49-F238E27FC236}">
                <a16:creationId xmlns:a16="http://schemas.microsoft.com/office/drawing/2014/main" id="{5B6900D1-66DD-A12C-6584-810E194F605D}"/>
              </a:ext>
            </a:extLst>
          </p:cNvPr>
          <p:cNvSpPr/>
          <p:nvPr/>
        </p:nvSpPr>
        <p:spPr>
          <a:xfrm>
            <a:off x="899999" y="540000"/>
            <a:ext cx="2881129" cy="1440000"/>
          </a:xfrm>
          <a:prstGeom prst="roundRect">
            <a:avLst/>
          </a:prstGeom>
          <a:solidFill>
            <a:srgbClr val="E5A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4" name="Rectangle: Rounded Corners 13">
            <a:extLst>
              <a:ext uri="{FF2B5EF4-FFF2-40B4-BE49-F238E27FC236}">
                <a16:creationId xmlns:a16="http://schemas.microsoft.com/office/drawing/2014/main" id="{79991091-9936-C5E6-4432-681D5516E384}"/>
              </a:ext>
            </a:extLst>
          </p:cNvPr>
          <p:cNvSpPr/>
          <p:nvPr/>
        </p:nvSpPr>
        <p:spPr>
          <a:xfrm>
            <a:off x="437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21" name="TextBox 20">
            <a:extLst>
              <a:ext uri="{FF2B5EF4-FFF2-40B4-BE49-F238E27FC236}">
                <a16:creationId xmlns:a16="http://schemas.microsoft.com/office/drawing/2014/main" id="{8124BD5E-9E7D-238F-6A23-7FD40ADCA671}"/>
              </a:ext>
            </a:extLst>
          </p:cNvPr>
          <p:cNvSpPr txBox="1"/>
          <p:nvPr/>
        </p:nvSpPr>
        <p:spPr>
          <a:xfrm>
            <a:off x="990000" y="630000"/>
            <a:ext cx="2034531" cy="369332"/>
          </a:xfrm>
          <a:prstGeom prst="rect">
            <a:avLst/>
          </a:prstGeom>
          <a:noFill/>
        </p:spPr>
        <p:txBody>
          <a:bodyPr wrap="none" rtlCol="0">
            <a:spAutoFit/>
          </a:bodyPr>
          <a:lstStyle/>
          <a:p>
            <a:r>
              <a:rPr lang="en-IN" b="1" dirty="0" err="1">
                <a:latin typeface="Gilroy Light" panose="00000400000000000000" pitchFamily="50" charset="0"/>
              </a:rPr>
              <a:t>Avg</a:t>
            </a:r>
            <a:r>
              <a:rPr lang="en-IN" b="1" dirty="0">
                <a:latin typeface="Gilroy Light" panose="00000400000000000000" pitchFamily="50" charset="0"/>
              </a:rPr>
              <a:t> Order Value</a:t>
            </a:r>
          </a:p>
        </p:txBody>
      </p:sp>
      <p:sp>
        <p:nvSpPr>
          <p:cNvPr id="2" name="TextBox 1">
            <a:extLst>
              <a:ext uri="{FF2B5EF4-FFF2-40B4-BE49-F238E27FC236}">
                <a16:creationId xmlns:a16="http://schemas.microsoft.com/office/drawing/2014/main" id="{3A50B88B-7F9B-8043-BB7A-5E15297888B4}"/>
              </a:ext>
            </a:extLst>
          </p:cNvPr>
          <p:cNvSpPr txBox="1"/>
          <p:nvPr/>
        </p:nvSpPr>
        <p:spPr>
          <a:xfrm>
            <a:off x="4507200" y="630000"/>
            <a:ext cx="1604927" cy="369332"/>
          </a:xfrm>
          <a:prstGeom prst="rect">
            <a:avLst/>
          </a:prstGeom>
          <a:noFill/>
        </p:spPr>
        <p:txBody>
          <a:bodyPr wrap="none" rtlCol="0">
            <a:spAutoFit/>
          </a:bodyPr>
          <a:lstStyle/>
          <a:p>
            <a:r>
              <a:rPr lang="en-IN" b="1" dirty="0">
                <a:solidFill>
                  <a:srgbClr val="DBDFEA"/>
                </a:solidFill>
                <a:latin typeface="Gilroy Light" panose="00000400000000000000" pitchFamily="50" charset="0"/>
              </a:rPr>
              <a:t># Customers</a:t>
            </a:r>
          </a:p>
        </p:txBody>
      </p:sp>
      <p:sp>
        <p:nvSpPr>
          <p:cNvPr id="30" name="TextBox 29">
            <a:extLst>
              <a:ext uri="{FF2B5EF4-FFF2-40B4-BE49-F238E27FC236}">
                <a16:creationId xmlns:a16="http://schemas.microsoft.com/office/drawing/2014/main" id="{D1B382BF-D158-AC0B-46BB-E7DAD4B36E72}"/>
              </a:ext>
            </a:extLst>
          </p:cNvPr>
          <p:cNvSpPr txBox="1"/>
          <p:nvPr/>
        </p:nvSpPr>
        <p:spPr>
          <a:xfrm>
            <a:off x="990000" y="1504427"/>
            <a:ext cx="721672" cy="307777"/>
          </a:xfrm>
          <a:prstGeom prst="rect">
            <a:avLst/>
          </a:prstGeom>
          <a:noFill/>
        </p:spPr>
        <p:txBody>
          <a:bodyPr wrap="none" rtlCol="0">
            <a:spAutoFit/>
          </a:bodyPr>
          <a:lstStyle/>
          <a:p>
            <a:r>
              <a:rPr lang="en-IN" sz="1400" dirty="0">
                <a:latin typeface="Bahnschrift Condensed" panose="020B0502040204020203" pitchFamily="34" charset="0"/>
              </a:rPr>
              <a:t>This Year</a:t>
            </a:r>
          </a:p>
        </p:txBody>
      </p:sp>
      <p:sp>
        <p:nvSpPr>
          <p:cNvPr id="34" name="TextBox 33">
            <a:extLst>
              <a:ext uri="{FF2B5EF4-FFF2-40B4-BE49-F238E27FC236}">
                <a16:creationId xmlns:a16="http://schemas.microsoft.com/office/drawing/2014/main" id="{2A92CF38-DD2D-A06C-3D2C-6C7AB9D04E2C}"/>
              </a:ext>
            </a:extLst>
          </p:cNvPr>
          <p:cNvSpPr txBox="1"/>
          <p:nvPr/>
        </p:nvSpPr>
        <p:spPr>
          <a:xfrm>
            <a:off x="4507200" y="1501450"/>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40" name="Rectangle: Rounded Corners 39">
            <a:extLst>
              <a:ext uri="{FF2B5EF4-FFF2-40B4-BE49-F238E27FC236}">
                <a16:creationId xmlns:a16="http://schemas.microsoft.com/office/drawing/2014/main" id="{9B04DDA0-4ADD-2739-EE31-7F545448B725}"/>
              </a:ext>
            </a:extLst>
          </p:cNvPr>
          <p:cNvSpPr/>
          <p:nvPr/>
        </p:nvSpPr>
        <p:spPr>
          <a:xfrm>
            <a:off x="900000" y="2159998"/>
            <a:ext cx="540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42" name="Rectangle: Rounded Corners 41">
            <a:extLst>
              <a:ext uri="{FF2B5EF4-FFF2-40B4-BE49-F238E27FC236}">
                <a16:creationId xmlns:a16="http://schemas.microsoft.com/office/drawing/2014/main" id="{13D61797-7F13-473F-B924-F8BCDAA0470C}"/>
              </a:ext>
            </a:extLst>
          </p:cNvPr>
          <p:cNvSpPr/>
          <p:nvPr/>
        </p:nvSpPr>
        <p:spPr>
          <a:xfrm>
            <a:off x="901085" y="5130000"/>
            <a:ext cx="540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pic>
        <p:nvPicPr>
          <p:cNvPr id="6" name="Picture 5">
            <a:extLst>
              <a:ext uri="{FF2B5EF4-FFF2-40B4-BE49-F238E27FC236}">
                <a16:creationId xmlns:a16="http://schemas.microsoft.com/office/drawing/2014/main" id="{7EAD2CA8-C644-0193-3D7C-81EE87160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000" y="630000"/>
            <a:ext cx="540000" cy="540000"/>
          </a:xfrm>
          <a:prstGeom prst="rect">
            <a:avLst/>
          </a:prstGeom>
        </p:spPr>
      </p:pic>
      <p:pic>
        <p:nvPicPr>
          <p:cNvPr id="8" name="Picture 7">
            <a:extLst>
              <a:ext uri="{FF2B5EF4-FFF2-40B4-BE49-F238E27FC236}">
                <a16:creationId xmlns:a16="http://schemas.microsoft.com/office/drawing/2014/main" id="{F0CE8EF4-20BC-15C9-B55A-20130886C10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541200" y="630000"/>
            <a:ext cx="540000" cy="540000"/>
          </a:xfrm>
          <a:prstGeom prst="rect">
            <a:avLst/>
          </a:prstGeom>
        </p:spPr>
      </p:pic>
      <p:sp>
        <p:nvSpPr>
          <p:cNvPr id="4" name="Oval 3">
            <a:extLst>
              <a:ext uri="{FF2B5EF4-FFF2-40B4-BE49-F238E27FC236}">
                <a16:creationId xmlns:a16="http://schemas.microsoft.com/office/drawing/2014/main" id="{40CD0487-06B0-756E-2F74-992C1C53C925}"/>
              </a:ext>
            </a:extLst>
          </p:cNvPr>
          <p:cNvSpPr/>
          <p:nvPr/>
        </p:nvSpPr>
        <p:spPr>
          <a:xfrm>
            <a:off x="7171200" y="1350000"/>
            <a:ext cx="6300000" cy="6300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7" name="TextBox 6">
            <a:extLst>
              <a:ext uri="{FF2B5EF4-FFF2-40B4-BE49-F238E27FC236}">
                <a16:creationId xmlns:a16="http://schemas.microsoft.com/office/drawing/2014/main" id="{4D1DFADF-4C62-79B1-11D3-7B33F2CB16E1}"/>
              </a:ext>
            </a:extLst>
          </p:cNvPr>
          <p:cNvSpPr txBox="1"/>
          <p:nvPr/>
        </p:nvSpPr>
        <p:spPr>
          <a:xfrm>
            <a:off x="998108" y="2237559"/>
            <a:ext cx="3909557" cy="369332"/>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a:t>Top Countries</a:t>
            </a:r>
          </a:p>
        </p:txBody>
      </p:sp>
      <p:sp>
        <p:nvSpPr>
          <p:cNvPr id="9" name="TextBox 8">
            <a:extLst>
              <a:ext uri="{FF2B5EF4-FFF2-40B4-BE49-F238E27FC236}">
                <a16:creationId xmlns:a16="http://schemas.microsoft.com/office/drawing/2014/main" id="{CC7A13F1-92B8-7E16-9923-72DB0F1684CD}"/>
              </a:ext>
            </a:extLst>
          </p:cNvPr>
          <p:cNvSpPr txBox="1"/>
          <p:nvPr/>
        </p:nvSpPr>
        <p:spPr>
          <a:xfrm>
            <a:off x="998108" y="5260481"/>
            <a:ext cx="3909557" cy="307777"/>
          </a:xfrm>
          <a:prstGeom prst="rect">
            <a:avLst/>
          </a:prstGeom>
          <a:noFill/>
        </p:spPr>
        <p:txBody>
          <a:bodyPr wrap="square" rtlCol="0">
            <a:spAutoFit/>
          </a:bodyPr>
          <a:lstStyle/>
          <a:p>
            <a:r>
              <a:rPr lang="en-IN" sz="1400" dirty="0">
                <a:solidFill>
                  <a:schemeClr val="bg1"/>
                </a:solidFill>
                <a:latin typeface="Bahnschrift" panose="020B0502040204020203" pitchFamily="34" charset="0"/>
              </a:rPr>
              <a:t>Top Customers</a:t>
            </a:r>
          </a:p>
        </p:txBody>
      </p:sp>
      <p:sp>
        <p:nvSpPr>
          <p:cNvPr id="10" name="TextBox 9">
            <a:extLst>
              <a:ext uri="{FF2B5EF4-FFF2-40B4-BE49-F238E27FC236}">
                <a16:creationId xmlns:a16="http://schemas.microsoft.com/office/drawing/2014/main" id="{949489FC-FA35-01C0-8990-CF475A9A257A}"/>
              </a:ext>
            </a:extLst>
          </p:cNvPr>
          <p:cNvSpPr txBox="1"/>
          <p:nvPr/>
        </p:nvSpPr>
        <p:spPr>
          <a:xfrm>
            <a:off x="5629110" y="0"/>
            <a:ext cx="3264035" cy="461665"/>
          </a:xfrm>
          <a:prstGeom prst="rect">
            <a:avLst/>
          </a:prstGeom>
          <a:noFill/>
        </p:spPr>
        <p:txBody>
          <a:bodyPr wrap="none" rtlCol="0">
            <a:spAutoFit/>
          </a:bodyPr>
          <a:lstStyle/>
          <a:p>
            <a:r>
              <a:rPr lang="en-IN" sz="2400" b="1" dirty="0">
                <a:solidFill>
                  <a:schemeClr val="bg1"/>
                </a:solidFill>
                <a:latin typeface="Georgia" panose="02040502050405020303" pitchFamily="18" charset="0"/>
                <a:ea typeface="Cascadia Mono SemiLight" panose="020B0609020000020004" pitchFamily="49" charset="0"/>
                <a:cs typeface="Cascadia Mono SemiLight" panose="020B0609020000020004" pitchFamily="49" charset="0"/>
              </a:rPr>
              <a:t>Customer Analysis</a:t>
            </a:r>
          </a:p>
        </p:txBody>
      </p:sp>
    </p:spTree>
    <p:extLst>
      <p:ext uri="{BB962C8B-B14F-4D97-AF65-F5344CB8AC3E}">
        <p14:creationId xmlns:p14="http://schemas.microsoft.com/office/powerpoint/2010/main" val="227631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12AF13-A4DB-E081-32CB-5D18E4F057EC}"/>
              </a:ext>
            </a:extLst>
          </p:cNvPr>
          <p:cNvSpPr/>
          <p:nvPr/>
        </p:nvSpPr>
        <p:spPr>
          <a:xfrm>
            <a:off x="3960000" y="2160000"/>
            <a:ext cx="7200000" cy="5760001"/>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2" name="Rectangle 11">
            <a:extLst>
              <a:ext uri="{FF2B5EF4-FFF2-40B4-BE49-F238E27FC236}">
                <a16:creationId xmlns:a16="http://schemas.microsoft.com/office/drawing/2014/main" id="{AD94D25C-7B35-B07C-BC27-53E17D36C165}"/>
              </a:ext>
            </a:extLst>
          </p:cNvPr>
          <p:cNvSpPr/>
          <p:nvPr/>
        </p:nvSpPr>
        <p:spPr>
          <a:xfrm>
            <a:off x="0" y="0"/>
            <a:ext cx="720282" cy="809942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3" name="Rectangle: Rounded Corners 12">
            <a:extLst>
              <a:ext uri="{FF2B5EF4-FFF2-40B4-BE49-F238E27FC236}">
                <a16:creationId xmlns:a16="http://schemas.microsoft.com/office/drawing/2014/main" id="{5B6900D1-66DD-A12C-6584-810E194F605D}"/>
              </a:ext>
            </a:extLst>
          </p:cNvPr>
          <p:cNvSpPr/>
          <p:nvPr/>
        </p:nvSpPr>
        <p:spPr>
          <a:xfrm>
            <a:off x="899999" y="540000"/>
            <a:ext cx="2881129" cy="1440000"/>
          </a:xfrm>
          <a:prstGeom prst="roundRect">
            <a:avLst/>
          </a:prstGeom>
          <a:solidFill>
            <a:srgbClr val="E5A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dirty="0"/>
          </a:p>
        </p:txBody>
      </p:sp>
      <p:sp>
        <p:nvSpPr>
          <p:cNvPr id="14" name="Rectangle: Rounded Corners 13">
            <a:extLst>
              <a:ext uri="{FF2B5EF4-FFF2-40B4-BE49-F238E27FC236}">
                <a16:creationId xmlns:a16="http://schemas.microsoft.com/office/drawing/2014/main" id="{79991091-9936-C5E6-4432-681D5516E384}"/>
              </a:ext>
            </a:extLst>
          </p:cNvPr>
          <p:cNvSpPr/>
          <p:nvPr/>
        </p:nvSpPr>
        <p:spPr>
          <a:xfrm>
            <a:off x="437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5" name="Rectangle: Rounded Corners 14">
            <a:extLst>
              <a:ext uri="{FF2B5EF4-FFF2-40B4-BE49-F238E27FC236}">
                <a16:creationId xmlns:a16="http://schemas.microsoft.com/office/drawing/2014/main" id="{5C2606DE-E775-ABBD-D8C9-28F21FFC1D6C}"/>
              </a:ext>
            </a:extLst>
          </p:cNvPr>
          <p:cNvSpPr/>
          <p:nvPr/>
        </p:nvSpPr>
        <p:spPr>
          <a:xfrm>
            <a:off x="785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16" name="Rectangle: Rounded Corners 15">
            <a:extLst>
              <a:ext uri="{FF2B5EF4-FFF2-40B4-BE49-F238E27FC236}">
                <a16:creationId xmlns:a16="http://schemas.microsoft.com/office/drawing/2014/main" id="{D742B63B-1945-46D8-D534-6308AA6FBAAE}"/>
              </a:ext>
            </a:extLst>
          </p:cNvPr>
          <p:cNvSpPr/>
          <p:nvPr/>
        </p:nvSpPr>
        <p:spPr>
          <a:xfrm>
            <a:off x="11339999" y="540000"/>
            <a:ext cx="2881129" cy="14400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21" name="TextBox 20">
            <a:extLst>
              <a:ext uri="{FF2B5EF4-FFF2-40B4-BE49-F238E27FC236}">
                <a16:creationId xmlns:a16="http://schemas.microsoft.com/office/drawing/2014/main" id="{8124BD5E-9E7D-238F-6A23-7FD40ADCA671}"/>
              </a:ext>
            </a:extLst>
          </p:cNvPr>
          <p:cNvSpPr txBox="1"/>
          <p:nvPr/>
        </p:nvSpPr>
        <p:spPr>
          <a:xfrm>
            <a:off x="990000" y="630000"/>
            <a:ext cx="1351652" cy="369332"/>
          </a:xfrm>
          <a:prstGeom prst="rect">
            <a:avLst/>
          </a:prstGeom>
          <a:noFill/>
        </p:spPr>
        <p:txBody>
          <a:bodyPr wrap="none" rtlCol="0">
            <a:spAutoFit/>
          </a:bodyPr>
          <a:lstStyle/>
          <a:p>
            <a:r>
              <a:rPr lang="en-IN" b="1" dirty="0">
                <a:latin typeface="Gilroy Light" panose="00000400000000000000" pitchFamily="50" charset="0"/>
              </a:rPr>
              <a:t>On Time %</a:t>
            </a:r>
          </a:p>
        </p:txBody>
      </p:sp>
      <p:sp>
        <p:nvSpPr>
          <p:cNvPr id="2" name="TextBox 1">
            <a:extLst>
              <a:ext uri="{FF2B5EF4-FFF2-40B4-BE49-F238E27FC236}">
                <a16:creationId xmlns:a16="http://schemas.microsoft.com/office/drawing/2014/main" id="{3A50B88B-7F9B-8043-BB7A-5E15297888B4}"/>
              </a:ext>
            </a:extLst>
          </p:cNvPr>
          <p:cNvSpPr txBox="1"/>
          <p:nvPr/>
        </p:nvSpPr>
        <p:spPr>
          <a:xfrm>
            <a:off x="4507200" y="630000"/>
            <a:ext cx="2153154" cy="369332"/>
          </a:xfrm>
          <a:prstGeom prst="rect">
            <a:avLst/>
          </a:prstGeom>
          <a:noFill/>
        </p:spPr>
        <p:txBody>
          <a:bodyPr wrap="none" rtlCol="0">
            <a:spAutoFit/>
          </a:bodyPr>
          <a:lstStyle/>
          <a:p>
            <a:r>
              <a:rPr lang="en-IN" b="1" dirty="0" err="1">
                <a:solidFill>
                  <a:srgbClr val="DBDFEA"/>
                </a:solidFill>
                <a:latin typeface="Gilroy Light" panose="00000400000000000000" pitchFamily="50" charset="0"/>
              </a:rPr>
              <a:t>Avg</a:t>
            </a:r>
            <a:r>
              <a:rPr lang="en-IN" b="1" dirty="0">
                <a:solidFill>
                  <a:srgbClr val="DBDFEA"/>
                </a:solidFill>
                <a:latin typeface="Gilroy Light" panose="00000400000000000000" pitchFamily="50" charset="0"/>
              </a:rPr>
              <a:t> delivery Time</a:t>
            </a:r>
          </a:p>
        </p:txBody>
      </p:sp>
      <p:sp>
        <p:nvSpPr>
          <p:cNvPr id="9" name="TextBox 8">
            <a:extLst>
              <a:ext uri="{FF2B5EF4-FFF2-40B4-BE49-F238E27FC236}">
                <a16:creationId xmlns:a16="http://schemas.microsoft.com/office/drawing/2014/main" id="{C1DB499D-9570-3FB0-2633-7F7075A97261}"/>
              </a:ext>
            </a:extLst>
          </p:cNvPr>
          <p:cNvSpPr txBox="1"/>
          <p:nvPr/>
        </p:nvSpPr>
        <p:spPr>
          <a:xfrm>
            <a:off x="7945584" y="630000"/>
            <a:ext cx="2076209" cy="369332"/>
          </a:xfrm>
          <a:prstGeom prst="rect">
            <a:avLst/>
          </a:prstGeom>
          <a:noFill/>
        </p:spPr>
        <p:txBody>
          <a:bodyPr wrap="none" rtlCol="0">
            <a:spAutoFit/>
          </a:bodyPr>
          <a:lstStyle/>
          <a:p>
            <a:r>
              <a:rPr lang="en-IN" b="1" dirty="0" err="1">
                <a:solidFill>
                  <a:srgbClr val="DBDFEA"/>
                </a:solidFill>
                <a:latin typeface="Gilroy Light" panose="00000400000000000000" pitchFamily="50" charset="0"/>
              </a:rPr>
              <a:t>Avg</a:t>
            </a:r>
            <a:r>
              <a:rPr lang="en-IN" b="1" dirty="0">
                <a:solidFill>
                  <a:srgbClr val="DBDFEA"/>
                </a:solidFill>
                <a:latin typeface="Gilroy Light" panose="00000400000000000000" pitchFamily="50" charset="0"/>
              </a:rPr>
              <a:t> delay (Days)</a:t>
            </a:r>
          </a:p>
        </p:txBody>
      </p:sp>
      <p:sp>
        <p:nvSpPr>
          <p:cNvPr id="11" name="TextBox 10">
            <a:extLst>
              <a:ext uri="{FF2B5EF4-FFF2-40B4-BE49-F238E27FC236}">
                <a16:creationId xmlns:a16="http://schemas.microsoft.com/office/drawing/2014/main" id="{CE98F5F6-A520-A6F1-D96F-BED6AE2AE2C5}"/>
              </a:ext>
            </a:extLst>
          </p:cNvPr>
          <p:cNvSpPr txBox="1"/>
          <p:nvPr/>
        </p:nvSpPr>
        <p:spPr>
          <a:xfrm>
            <a:off x="11430000" y="630000"/>
            <a:ext cx="2066591" cy="369332"/>
          </a:xfrm>
          <a:prstGeom prst="rect">
            <a:avLst/>
          </a:prstGeom>
          <a:noFill/>
        </p:spPr>
        <p:txBody>
          <a:bodyPr wrap="none" rtlCol="0">
            <a:spAutoFit/>
          </a:bodyPr>
          <a:lstStyle/>
          <a:p>
            <a:r>
              <a:rPr lang="en-IN" b="1" dirty="0">
                <a:solidFill>
                  <a:srgbClr val="DBDFEA"/>
                </a:solidFill>
                <a:latin typeface="Gilroy Light" panose="00000400000000000000" pitchFamily="50" charset="0"/>
              </a:rPr>
              <a:t>Freight cost/Qty</a:t>
            </a:r>
          </a:p>
        </p:txBody>
      </p:sp>
      <p:pic>
        <p:nvPicPr>
          <p:cNvPr id="24" name="Picture 23">
            <a:extLst>
              <a:ext uri="{FF2B5EF4-FFF2-40B4-BE49-F238E27FC236}">
                <a16:creationId xmlns:a16="http://schemas.microsoft.com/office/drawing/2014/main" id="{54173358-F738-E0EF-D1F6-4F3B0B40F4FC}"/>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541200" y="630000"/>
            <a:ext cx="540000" cy="540000"/>
          </a:xfrm>
          <a:prstGeom prst="rect">
            <a:avLst/>
          </a:prstGeom>
        </p:spPr>
      </p:pic>
      <p:sp>
        <p:nvSpPr>
          <p:cNvPr id="30" name="TextBox 29">
            <a:extLst>
              <a:ext uri="{FF2B5EF4-FFF2-40B4-BE49-F238E27FC236}">
                <a16:creationId xmlns:a16="http://schemas.microsoft.com/office/drawing/2014/main" id="{D1B382BF-D158-AC0B-46BB-E7DAD4B36E72}"/>
              </a:ext>
            </a:extLst>
          </p:cNvPr>
          <p:cNvSpPr txBox="1"/>
          <p:nvPr/>
        </p:nvSpPr>
        <p:spPr>
          <a:xfrm>
            <a:off x="990000" y="1504427"/>
            <a:ext cx="721672" cy="307777"/>
          </a:xfrm>
          <a:prstGeom prst="rect">
            <a:avLst/>
          </a:prstGeom>
          <a:noFill/>
        </p:spPr>
        <p:txBody>
          <a:bodyPr wrap="none" rtlCol="0">
            <a:spAutoFit/>
          </a:bodyPr>
          <a:lstStyle/>
          <a:p>
            <a:r>
              <a:rPr lang="en-IN" sz="1400" dirty="0">
                <a:latin typeface="Bahnschrift Condensed" panose="020B0502040204020203" pitchFamily="34" charset="0"/>
              </a:rPr>
              <a:t>This Year</a:t>
            </a:r>
          </a:p>
        </p:txBody>
      </p:sp>
      <p:sp>
        <p:nvSpPr>
          <p:cNvPr id="32" name="TextBox 31">
            <a:extLst>
              <a:ext uri="{FF2B5EF4-FFF2-40B4-BE49-F238E27FC236}">
                <a16:creationId xmlns:a16="http://schemas.microsoft.com/office/drawing/2014/main" id="{77B8BEC0-3050-6492-1715-CC0E78631BD8}"/>
              </a:ext>
            </a:extLst>
          </p:cNvPr>
          <p:cNvSpPr txBox="1"/>
          <p:nvPr/>
        </p:nvSpPr>
        <p:spPr>
          <a:xfrm>
            <a:off x="11430000" y="1501448"/>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33" name="TextBox 32">
            <a:extLst>
              <a:ext uri="{FF2B5EF4-FFF2-40B4-BE49-F238E27FC236}">
                <a16:creationId xmlns:a16="http://schemas.microsoft.com/office/drawing/2014/main" id="{73D9D34B-3C07-1CB5-7BBB-8F0F6A989542}"/>
              </a:ext>
            </a:extLst>
          </p:cNvPr>
          <p:cNvSpPr txBox="1"/>
          <p:nvPr/>
        </p:nvSpPr>
        <p:spPr>
          <a:xfrm>
            <a:off x="7949916" y="1501449"/>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34" name="TextBox 33">
            <a:extLst>
              <a:ext uri="{FF2B5EF4-FFF2-40B4-BE49-F238E27FC236}">
                <a16:creationId xmlns:a16="http://schemas.microsoft.com/office/drawing/2014/main" id="{2A92CF38-DD2D-A06C-3D2C-6C7AB9D04E2C}"/>
              </a:ext>
            </a:extLst>
          </p:cNvPr>
          <p:cNvSpPr txBox="1"/>
          <p:nvPr/>
        </p:nvSpPr>
        <p:spPr>
          <a:xfrm>
            <a:off x="4507200" y="1501450"/>
            <a:ext cx="721672" cy="307777"/>
          </a:xfrm>
          <a:prstGeom prst="rect">
            <a:avLst/>
          </a:prstGeom>
          <a:noFill/>
        </p:spPr>
        <p:txBody>
          <a:bodyPr wrap="none" rtlCol="0">
            <a:spAutoFit/>
          </a:bodyPr>
          <a:lstStyle/>
          <a:p>
            <a:r>
              <a:rPr lang="en-IN" sz="1400" dirty="0">
                <a:solidFill>
                  <a:srgbClr val="DBDFEA"/>
                </a:solidFill>
                <a:latin typeface="Bahnschrift Condensed" panose="020B0502040204020203" pitchFamily="34" charset="0"/>
              </a:rPr>
              <a:t>This Year</a:t>
            </a:r>
          </a:p>
        </p:txBody>
      </p:sp>
      <p:sp>
        <p:nvSpPr>
          <p:cNvPr id="29" name="TextBox 28">
            <a:extLst>
              <a:ext uri="{FF2B5EF4-FFF2-40B4-BE49-F238E27FC236}">
                <a16:creationId xmlns:a16="http://schemas.microsoft.com/office/drawing/2014/main" id="{A0A3D33A-88C1-29D6-154A-E07F83BA7C28}"/>
              </a:ext>
            </a:extLst>
          </p:cNvPr>
          <p:cNvSpPr txBox="1"/>
          <p:nvPr/>
        </p:nvSpPr>
        <p:spPr>
          <a:xfrm>
            <a:off x="4174958" y="2311342"/>
            <a:ext cx="5125605" cy="369332"/>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err="1"/>
              <a:t>Analyze</a:t>
            </a:r>
            <a:r>
              <a:rPr lang="en-IN" dirty="0"/>
              <a:t>: </a:t>
            </a:r>
          </a:p>
        </p:txBody>
      </p:sp>
      <p:pic>
        <p:nvPicPr>
          <p:cNvPr id="22" name="Picture 21">
            <a:extLst>
              <a:ext uri="{FF2B5EF4-FFF2-40B4-BE49-F238E27FC236}">
                <a16:creationId xmlns:a16="http://schemas.microsoft.com/office/drawing/2014/main" id="{053E998E-D70D-5FBA-50A6-FC798CC8F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000" y="630000"/>
            <a:ext cx="540000" cy="540000"/>
          </a:xfrm>
          <a:prstGeom prst="rect">
            <a:avLst/>
          </a:prstGeom>
        </p:spPr>
      </p:pic>
      <p:pic>
        <p:nvPicPr>
          <p:cNvPr id="36" name="Picture 35">
            <a:extLst>
              <a:ext uri="{FF2B5EF4-FFF2-40B4-BE49-F238E27FC236}">
                <a16:creationId xmlns:a16="http://schemas.microsoft.com/office/drawing/2014/main" id="{9E83422D-75C4-D345-5085-6C671474C908}"/>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3500000" y="630000"/>
            <a:ext cx="540000" cy="540000"/>
          </a:xfrm>
          <a:prstGeom prst="rect">
            <a:avLst/>
          </a:prstGeom>
        </p:spPr>
      </p:pic>
      <p:pic>
        <p:nvPicPr>
          <p:cNvPr id="38" name="Picture 37">
            <a:extLst>
              <a:ext uri="{FF2B5EF4-FFF2-40B4-BE49-F238E27FC236}">
                <a16:creationId xmlns:a16="http://schemas.microsoft.com/office/drawing/2014/main" id="{A770A626-1BCB-EABF-F243-BEC39420A87C}"/>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0018800" y="630000"/>
            <a:ext cx="540000" cy="540000"/>
          </a:xfrm>
          <a:prstGeom prst="rect">
            <a:avLst/>
          </a:prstGeom>
        </p:spPr>
      </p:pic>
      <p:sp>
        <p:nvSpPr>
          <p:cNvPr id="40" name="Rectangle: Rounded Corners 39">
            <a:extLst>
              <a:ext uri="{FF2B5EF4-FFF2-40B4-BE49-F238E27FC236}">
                <a16:creationId xmlns:a16="http://schemas.microsoft.com/office/drawing/2014/main" id="{9B04DDA0-4ADD-2739-EE31-7F545448B725}"/>
              </a:ext>
            </a:extLst>
          </p:cNvPr>
          <p:cNvSpPr/>
          <p:nvPr/>
        </p:nvSpPr>
        <p:spPr>
          <a:xfrm>
            <a:off x="900000" y="2159998"/>
            <a:ext cx="288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42" name="Rectangle: Rounded Corners 41">
            <a:extLst>
              <a:ext uri="{FF2B5EF4-FFF2-40B4-BE49-F238E27FC236}">
                <a16:creationId xmlns:a16="http://schemas.microsoft.com/office/drawing/2014/main" id="{13D61797-7F13-473F-B924-F8BCDAA0470C}"/>
              </a:ext>
            </a:extLst>
          </p:cNvPr>
          <p:cNvSpPr/>
          <p:nvPr/>
        </p:nvSpPr>
        <p:spPr>
          <a:xfrm>
            <a:off x="901087" y="5130000"/>
            <a:ext cx="288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3" name="Rectangle: Rounded Corners 2">
            <a:extLst>
              <a:ext uri="{FF2B5EF4-FFF2-40B4-BE49-F238E27FC236}">
                <a16:creationId xmlns:a16="http://schemas.microsoft.com/office/drawing/2014/main" id="{F2F427A3-9F60-F4C1-AADB-C840375E5954}"/>
              </a:ext>
            </a:extLst>
          </p:cNvPr>
          <p:cNvSpPr/>
          <p:nvPr/>
        </p:nvSpPr>
        <p:spPr>
          <a:xfrm>
            <a:off x="11337826" y="2159998"/>
            <a:ext cx="288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5" name="Rectangle: Rounded Corners 4">
            <a:extLst>
              <a:ext uri="{FF2B5EF4-FFF2-40B4-BE49-F238E27FC236}">
                <a16:creationId xmlns:a16="http://schemas.microsoft.com/office/drawing/2014/main" id="{82DE7ADF-CFE8-E77F-BB51-52A93C994905}"/>
              </a:ext>
            </a:extLst>
          </p:cNvPr>
          <p:cNvSpPr/>
          <p:nvPr/>
        </p:nvSpPr>
        <p:spPr>
          <a:xfrm>
            <a:off x="11338913" y="5130000"/>
            <a:ext cx="2880000" cy="2790000"/>
          </a:xfrm>
          <a:prstGeom prst="roundRect">
            <a:avLst>
              <a:gd name="adj" fmla="val 3024"/>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10"/>
          </a:p>
        </p:txBody>
      </p:sp>
      <p:sp>
        <p:nvSpPr>
          <p:cNvPr id="6" name="TextBox 5">
            <a:extLst>
              <a:ext uri="{FF2B5EF4-FFF2-40B4-BE49-F238E27FC236}">
                <a16:creationId xmlns:a16="http://schemas.microsoft.com/office/drawing/2014/main" id="{CE606CD0-7FBC-348E-42D2-3FFDF74086D2}"/>
              </a:ext>
            </a:extLst>
          </p:cNvPr>
          <p:cNvSpPr txBox="1"/>
          <p:nvPr/>
        </p:nvSpPr>
        <p:spPr>
          <a:xfrm>
            <a:off x="1035141" y="2211211"/>
            <a:ext cx="2610000" cy="523220"/>
          </a:xfrm>
          <a:prstGeom prst="rect">
            <a:avLst/>
          </a:prstGeom>
          <a:noFill/>
        </p:spPr>
        <p:txBody>
          <a:bodyPr wrap="square" rtlCol="0">
            <a:spAutoFit/>
          </a:bodyPr>
          <a:lstStyle/>
          <a:p>
            <a:r>
              <a:rPr lang="en-IN" sz="1400" dirty="0">
                <a:solidFill>
                  <a:schemeClr val="bg1"/>
                </a:solidFill>
                <a:latin typeface="Bahnschrift" panose="020B0502040204020203" pitchFamily="34" charset="0"/>
              </a:rPr>
              <a:t>Orders  Split</a:t>
            </a:r>
          </a:p>
          <a:p>
            <a:r>
              <a:rPr lang="en-IN" sz="1400" dirty="0">
                <a:solidFill>
                  <a:schemeClr val="bg1"/>
                </a:solidFill>
                <a:latin typeface="Bahnschrift" panose="020B0502040204020203" pitchFamily="34" charset="0"/>
              </a:rPr>
              <a:t>by Shipping Company</a:t>
            </a:r>
          </a:p>
        </p:txBody>
      </p:sp>
      <p:sp>
        <p:nvSpPr>
          <p:cNvPr id="7" name="TextBox 6">
            <a:extLst>
              <a:ext uri="{FF2B5EF4-FFF2-40B4-BE49-F238E27FC236}">
                <a16:creationId xmlns:a16="http://schemas.microsoft.com/office/drawing/2014/main" id="{E8FA2FF3-4C3A-D37F-B894-0FEEB3E51E88}"/>
              </a:ext>
            </a:extLst>
          </p:cNvPr>
          <p:cNvSpPr txBox="1"/>
          <p:nvPr/>
        </p:nvSpPr>
        <p:spPr>
          <a:xfrm>
            <a:off x="990000" y="5182992"/>
            <a:ext cx="2610000" cy="646331"/>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err="1"/>
              <a:t>Avg</a:t>
            </a:r>
            <a:r>
              <a:rPr lang="en-IN" dirty="0"/>
              <a:t> Delay Time</a:t>
            </a:r>
          </a:p>
          <a:p>
            <a:r>
              <a:rPr lang="en-IN" dirty="0"/>
              <a:t>by Shipping Company</a:t>
            </a:r>
          </a:p>
        </p:txBody>
      </p:sp>
      <p:sp>
        <p:nvSpPr>
          <p:cNvPr id="8" name="TextBox 7">
            <a:extLst>
              <a:ext uri="{FF2B5EF4-FFF2-40B4-BE49-F238E27FC236}">
                <a16:creationId xmlns:a16="http://schemas.microsoft.com/office/drawing/2014/main" id="{065A555C-7738-A36B-830A-F03D61B48377}"/>
              </a:ext>
            </a:extLst>
          </p:cNvPr>
          <p:cNvSpPr txBox="1"/>
          <p:nvPr/>
        </p:nvSpPr>
        <p:spPr>
          <a:xfrm>
            <a:off x="11472826" y="2214182"/>
            <a:ext cx="2610000" cy="646331"/>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a:t>Quantity Delivered Split</a:t>
            </a:r>
          </a:p>
          <a:p>
            <a:r>
              <a:rPr lang="en-IN" dirty="0"/>
              <a:t>by Shipping Company</a:t>
            </a:r>
          </a:p>
        </p:txBody>
      </p:sp>
      <p:sp>
        <p:nvSpPr>
          <p:cNvPr id="10" name="TextBox 9">
            <a:extLst>
              <a:ext uri="{FF2B5EF4-FFF2-40B4-BE49-F238E27FC236}">
                <a16:creationId xmlns:a16="http://schemas.microsoft.com/office/drawing/2014/main" id="{2173640C-1E1A-AA47-F339-B917AC4AEC5F}"/>
              </a:ext>
            </a:extLst>
          </p:cNvPr>
          <p:cNvSpPr txBox="1"/>
          <p:nvPr/>
        </p:nvSpPr>
        <p:spPr>
          <a:xfrm>
            <a:off x="11430000" y="5182992"/>
            <a:ext cx="2610000" cy="523220"/>
          </a:xfrm>
          <a:prstGeom prst="rect">
            <a:avLst/>
          </a:prstGeom>
          <a:noFill/>
        </p:spPr>
        <p:txBody>
          <a:bodyPr wrap="square" rtlCol="0">
            <a:spAutoFit/>
          </a:bodyPr>
          <a:lstStyle>
            <a:defPPr>
              <a:defRPr lang="en-US"/>
            </a:defPPr>
            <a:lvl1pPr>
              <a:defRPr sz="1400">
                <a:solidFill>
                  <a:schemeClr val="bg1"/>
                </a:solidFill>
                <a:latin typeface="Bahnschrift" panose="020B0502040204020203" pitchFamily="34" charset="0"/>
              </a:defRPr>
            </a:lvl1pPr>
          </a:lstStyle>
          <a:p>
            <a:r>
              <a:rPr lang="en-IN" dirty="0"/>
              <a:t>On Time % </a:t>
            </a:r>
          </a:p>
          <a:p>
            <a:r>
              <a:rPr lang="en-IN" dirty="0"/>
              <a:t>by Shipping Company</a:t>
            </a:r>
          </a:p>
        </p:txBody>
      </p:sp>
      <p:sp>
        <p:nvSpPr>
          <p:cNvPr id="18" name="TextBox 17">
            <a:extLst>
              <a:ext uri="{FF2B5EF4-FFF2-40B4-BE49-F238E27FC236}">
                <a16:creationId xmlns:a16="http://schemas.microsoft.com/office/drawing/2014/main" id="{4645C448-BF4D-5858-D33E-33313587A157}"/>
              </a:ext>
            </a:extLst>
          </p:cNvPr>
          <p:cNvSpPr txBox="1"/>
          <p:nvPr/>
        </p:nvSpPr>
        <p:spPr>
          <a:xfrm>
            <a:off x="5568088" y="0"/>
            <a:ext cx="3015569" cy="461665"/>
          </a:xfrm>
          <a:prstGeom prst="rect">
            <a:avLst/>
          </a:prstGeom>
          <a:noFill/>
        </p:spPr>
        <p:txBody>
          <a:bodyPr wrap="none" rtlCol="0">
            <a:spAutoFit/>
          </a:bodyPr>
          <a:lstStyle/>
          <a:p>
            <a:r>
              <a:rPr lang="en-IN" sz="2400" b="1" dirty="0">
                <a:solidFill>
                  <a:schemeClr val="bg1"/>
                </a:solidFill>
                <a:latin typeface="Georgia" panose="02040502050405020303" pitchFamily="18" charset="0"/>
                <a:ea typeface="Cascadia Mono SemiLight" panose="020B0609020000020004" pitchFamily="49" charset="0"/>
                <a:cs typeface="Cascadia Mono SemiLight" panose="020B0609020000020004" pitchFamily="49" charset="0"/>
              </a:rPr>
              <a:t>Shipping Analysis</a:t>
            </a:r>
          </a:p>
        </p:txBody>
      </p:sp>
    </p:spTree>
    <p:extLst>
      <p:ext uri="{BB962C8B-B14F-4D97-AF65-F5344CB8AC3E}">
        <p14:creationId xmlns:p14="http://schemas.microsoft.com/office/powerpoint/2010/main" val="36798632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558</TotalTime>
  <Words>266</Words>
  <Application>Microsoft Office PowerPoint</Application>
  <PresentationFormat>Custom</PresentationFormat>
  <Paragraphs>52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Bahnschrift</vt:lpstr>
      <vt:lpstr>Bahnschrift Condensed</vt:lpstr>
      <vt:lpstr>Calibri</vt:lpstr>
      <vt:lpstr>Calibri Light</vt:lpstr>
      <vt:lpstr>Georgia</vt:lpstr>
      <vt:lpstr>Gilroy Light</vt:lpstr>
      <vt:lpstr>Inter SemiBold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V</dc:creator>
  <cp:lastModifiedBy>Deepak V</cp:lastModifiedBy>
  <cp:revision>70</cp:revision>
  <dcterms:created xsi:type="dcterms:W3CDTF">2023-05-27T12:50:18Z</dcterms:created>
  <dcterms:modified xsi:type="dcterms:W3CDTF">2023-05-31T08:46:49Z</dcterms:modified>
</cp:coreProperties>
</file>