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4400213" cy="3429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9AE"/>
    <a:srgbClr val="F949E0"/>
    <a:srgbClr val="FDBFF4"/>
    <a:srgbClr val="6D63FF"/>
    <a:srgbClr val="2F847F"/>
    <a:srgbClr val="D6D8FF"/>
    <a:srgbClr val="A55454"/>
    <a:srgbClr val="7B20E2"/>
    <a:srgbClr val="1BAFA9"/>
    <a:srgbClr val="2B2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248" autoAdjust="0"/>
  </p:normalViewPr>
  <p:slideViewPr>
    <p:cSldViewPr snapToGrid="0">
      <p:cViewPr>
        <p:scale>
          <a:sx n="66" d="100"/>
          <a:sy n="66" d="100"/>
        </p:scale>
        <p:origin x="38" y="-10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A130F-5C51-45C3-87DE-6009ECE9A193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81300" y="1143000"/>
            <a:ext cx="1295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BE219-05D4-4C04-9E76-6A5CBE113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4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81300" y="1143000"/>
            <a:ext cx="1295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BE219-05D4-4C04-9E76-6A5CBE1138C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1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5611815"/>
            <a:ext cx="12240181" cy="11938000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8010190"/>
            <a:ext cx="10800160" cy="827881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3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825625"/>
            <a:ext cx="3105046" cy="290591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825625"/>
            <a:ext cx="9135135" cy="290591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0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8548698"/>
            <a:ext cx="12420184" cy="14263685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22947323"/>
            <a:ext cx="12420184" cy="750093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9128125"/>
            <a:ext cx="6120091" cy="21756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9128125"/>
            <a:ext cx="6120091" cy="21756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0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825633"/>
            <a:ext cx="12420184" cy="6627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8405815"/>
            <a:ext cx="6091964" cy="4119560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12525375"/>
            <a:ext cx="6091964" cy="18422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8405815"/>
            <a:ext cx="6121966" cy="4119560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12525375"/>
            <a:ext cx="6121966" cy="18422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7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286000"/>
            <a:ext cx="4644444" cy="80010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4937133"/>
            <a:ext cx="7290108" cy="2436812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10287000"/>
            <a:ext cx="4644444" cy="19057940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9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286000"/>
            <a:ext cx="4644444" cy="80010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4937133"/>
            <a:ext cx="7290108" cy="2436812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10287000"/>
            <a:ext cx="4644444" cy="19057940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1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825633"/>
            <a:ext cx="12420184" cy="662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9128125"/>
            <a:ext cx="12420184" cy="2175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31781758"/>
            <a:ext cx="3240048" cy="1825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240E-C402-4609-96E3-BC4E60CBA54C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31781758"/>
            <a:ext cx="4860072" cy="1825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31781758"/>
            <a:ext cx="3240048" cy="1825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AC7-E382-490D-991A-7DB399BA8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9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9E4737F-1BFB-2D02-28A0-26AD2698B8E5}"/>
              </a:ext>
            </a:extLst>
          </p:cNvPr>
          <p:cNvGrpSpPr/>
          <p:nvPr/>
        </p:nvGrpSpPr>
        <p:grpSpPr>
          <a:xfrm>
            <a:off x="180000" y="179999"/>
            <a:ext cx="14040000" cy="33480001"/>
            <a:chOff x="180000" y="179999"/>
            <a:chExt cx="14040000" cy="334800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4C257-FB9E-3F99-6BA7-1C2B6F1B7DF5}"/>
                </a:ext>
              </a:extLst>
            </p:cNvPr>
            <p:cNvSpPr/>
            <p:nvPr/>
          </p:nvSpPr>
          <p:spPr>
            <a:xfrm>
              <a:off x="180000" y="179999"/>
              <a:ext cx="14040000" cy="1800000"/>
            </a:xfrm>
            <a:prstGeom prst="rect">
              <a:avLst/>
            </a:prstGeom>
            <a:solidFill>
              <a:srgbClr val="2BE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4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246C18-50BD-5A6C-9D8E-E3DE958C3354}"/>
                </a:ext>
              </a:extLst>
            </p:cNvPr>
            <p:cNvSpPr/>
            <p:nvPr/>
          </p:nvSpPr>
          <p:spPr>
            <a:xfrm>
              <a:off x="4320000" y="2160000"/>
              <a:ext cx="9720000" cy="4680000"/>
            </a:xfrm>
            <a:prstGeom prst="rect">
              <a:avLst/>
            </a:prstGeom>
            <a:solidFill>
              <a:srgbClr val="2B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4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754178-0AF4-52E2-C326-6B660B296948}"/>
                </a:ext>
              </a:extLst>
            </p:cNvPr>
            <p:cNvSpPr/>
            <p:nvPr/>
          </p:nvSpPr>
          <p:spPr>
            <a:xfrm>
              <a:off x="360000" y="2160000"/>
              <a:ext cx="3600000" cy="468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4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CE260CA-1456-82BC-2F7A-3BCF9BC0BE12}"/>
                </a:ext>
              </a:extLst>
            </p:cNvPr>
            <p:cNvGrpSpPr/>
            <p:nvPr/>
          </p:nvGrpSpPr>
          <p:grpSpPr>
            <a:xfrm>
              <a:off x="539999" y="3690000"/>
              <a:ext cx="3240001" cy="1620000"/>
              <a:chOff x="363424" y="3945041"/>
              <a:chExt cx="3940675" cy="197181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7D041D3-3CAC-934E-6716-3445E57CB81C}"/>
                  </a:ext>
                </a:extLst>
              </p:cNvPr>
              <p:cNvGrpSpPr/>
              <p:nvPr/>
            </p:nvGrpSpPr>
            <p:grpSpPr>
              <a:xfrm>
                <a:off x="385788" y="3945041"/>
                <a:ext cx="3918311" cy="1971815"/>
                <a:chOff x="348286" y="3814519"/>
                <a:chExt cx="3918311" cy="197181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141E15A-E664-7848-BE9B-9BFD71CD729C}"/>
                    </a:ext>
                  </a:extLst>
                </p:cNvPr>
                <p:cNvGrpSpPr/>
                <p:nvPr/>
              </p:nvGrpSpPr>
              <p:grpSpPr>
                <a:xfrm>
                  <a:off x="348286" y="4140224"/>
                  <a:ext cx="3918311" cy="1646110"/>
                  <a:chOff x="450000" y="3690000"/>
                  <a:chExt cx="3780000" cy="1646111"/>
                </a:xfrm>
              </p:grpSpPr>
              <p:sp>
                <p:nvSpPr>
                  <p:cNvPr id="34" name="Rectangle: Diagonal Corners Rounded 33">
                    <a:extLst>
                      <a:ext uri="{FF2B5EF4-FFF2-40B4-BE49-F238E27FC236}">
                        <a16:creationId xmlns:a16="http://schemas.microsoft.com/office/drawing/2014/main" id="{CA33ED02-1A78-40BB-ED99-AC44323CB906}"/>
                      </a:ext>
                    </a:extLst>
                  </p:cNvPr>
                  <p:cNvSpPr/>
                  <p:nvPr/>
                </p:nvSpPr>
                <p:spPr>
                  <a:xfrm>
                    <a:off x="450000" y="3870000"/>
                    <a:ext cx="3780000" cy="1440000"/>
                  </a:xfrm>
                  <a:prstGeom prst="round2DiagRect">
                    <a:avLst/>
                  </a:prstGeom>
                  <a:solidFill>
                    <a:srgbClr val="FB8832">
                      <a:alpha val="52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40" dirty="0"/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2634C80B-CE7D-64E2-1D2B-879E14C997AD}"/>
                      </a:ext>
                    </a:extLst>
                  </p:cNvPr>
                  <p:cNvSpPr/>
                  <p:nvPr/>
                </p:nvSpPr>
                <p:spPr>
                  <a:xfrm>
                    <a:off x="990000" y="3690000"/>
                    <a:ext cx="2880000" cy="270589"/>
                  </a:xfrm>
                  <a:prstGeom prst="roundRect">
                    <a:avLst/>
                  </a:prstGeom>
                  <a:solidFill>
                    <a:srgbClr val="F39034"/>
                  </a:solidFill>
                  <a:ln>
                    <a:solidFill>
                      <a:srgbClr val="F3903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960" dirty="0">
                        <a:solidFill>
                          <a:schemeClr val="tx1"/>
                        </a:solidFill>
                      </a:rPr>
                      <a:t>Visitors KPIs</a:t>
                    </a:r>
                  </a:p>
                </p:txBody>
              </p: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87E5C313-EF7F-AF12-3A8E-EC371E4E1B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000" y="4680000"/>
                    <a:ext cx="322152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8859DC2-2443-DAA8-050E-37598BBA62C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58167" y="4133209"/>
                    <a:ext cx="857891" cy="2598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800" dirty="0">
                        <a:latin typeface="Nunito ExtraLight SemiBold" pitchFamily="2" charset="0"/>
                      </a:rPr>
                      <a:t>Domestic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0D517C4-B70C-6132-13E9-63FCB74DC38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81855" y="4822431"/>
                    <a:ext cx="767554" cy="2598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800" dirty="0">
                        <a:latin typeface="Nunito ExtraLight SemiBold" pitchFamily="2" charset="0"/>
                      </a:rPr>
                      <a:t>Foreign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A235987-FB0A-EE7C-3F67-0C03513E1213}"/>
                      </a:ext>
                    </a:extLst>
                  </p:cNvPr>
                  <p:cNvSpPr txBox="1"/>
                  <p:nvPr/>
                </p:nvSpPr>
                <p:spPr>
                  <a:xfrm>
                    <a:off x="936859" y="3960000"/>
                    <a:ext cx="857892" cy="2693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800" dirty="0">
                        <a:latin typeface="Nunito ExtraLight SemiBold" pitchFamily="2" charset="0"/>
                      </a:rPr>
                      <a:t>Visitors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D4CF87F-CD64-EFA3-61B4-244C2FF13614}"/>
                      </a:ext>
                    </a:extLst>
                  </p:cNvPr>
                  <p:cNvSpPr txBox="1"/>
                  <p:nvPr/>
                </p:nvSpPr>
                <p:spPr>
                  <a:xfrm>
                    <a:off x="2520018" y="3960000"/>
                    <a:ext cx="1619961" cy="2693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800" dirty="0" err="1">
                        <a:latin typeface="Nunito ExtraLight SemiBold" pitchFamily="2" charset="0"/>
                      </a:rPr>
                      <a:t>Avg</a:t>
                    </a:r>
                    <a:r>
                      <a:rPr lang="en-IN" sz="800" dirty="0">
                        <a:latin typeface="Nunito ExtraLight SemiBold" pitchFamily="2" charset="0"/>
                      </a:rPr>
                      <a:t> Visitors/month</a:t>
                    </a:r>
                  </a:p>
                </p:txBody>
              </p:sp>
            </p:grp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647950F8-D12F-40BD-90D0-B34BAABBC0B5}"/>
                    </a:ext>
                  </a:extLst>
                </p:cNvPr>
                <p:cNvSpPr/>
                <p:nvPr/>
              </p:nvSpPr>
              <p:spPr>
                <a:xfrm>
                  <a:off x="2701923" y="3814519"/>
                  <a:ext cx="1313558" cy="175272"/>
                </a:xfrm>
                <a:prstGeom prst="roundRect">
                  <a:avLst/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84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Nunito ExtraLight" pitchFamily="2" charset="0"/>
                    </a:rPr>
                    <a:t>Year</a:t>
                  </a:r>
                </a:p>
              </p:txBody>
            </p:sp>
          </p:grp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5503E9C-AD5E-CA8E-53A2-8B471DB79BD1}"/>
                  </a:ext>
                </a:extLst>
              </p:cNvPr>
              <p:cNvSpPr/>
              <p:nvPr/>
            </p:nvSpPr>
            <p:spPr>
              <a:xfrm>
                <a:off x="363424" y="3949313"/>
                <a:ext cx="2298726" cy="175272"/>
              </a:xfrm>
              <a:prstGeom prst="round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84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Nunito ExtraLight" pitchFamily="2" charset="0"/>
                  </a:rPr>
                  <a:t>Location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91BECC5-B1DB-B258-3073-C6E38C3B11D3}"/>
                </a:ext>
              </a:extLst>
            </p:cNvPr>
            <p:cNvGrpSpPr/>
            <p:nvPr/>
          </p:nvGrpSpPr>
          <p:grpSpPr>
            <a:xfrm>
              <a:off x="540000" y="2249999"/>
              <a:ext cx="3240000" cy="1260000"/>
              <a:chOff x="348286" y="1925314"/>
              <a:chExt cx="3881713" cy="150420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A8E1271-E399-E3F8-C737-BC37C5772A0E}"/>
                  </a:ext>
                </a:extLst>
              </p:cNvPr>
              <p:cNvGrpSpPr/>
              <p:nvPr/>
            </p:nvGrpSpPr>
            <p:grpSpPr>
              <a:xfrm>
                <a:off x="348286" y="2228420"/>
                <a:ext cx="3881713" cy="1201102"/>
                <a:chOff x="450000" y="2061267"/>
                <a:chExt cx="3780000" cy="1088733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587ACE61-1F9B-F637-4CB1-6A6DCF6340DC}"/>
                    </a:ext>
                  </a:extLst>
                </p:cNvPr>
                <p:cNvGrpSpPr/>
                <p:nvPr/>
              </p:nvGrpSpPr>
              <p:grpSpPr>
                <a:xfrm>
                  <a:off x="450000" y="2067007"/>
                  <a:ext cx="1800000" cy="1082993"/>
                  <a:chOff x="450000" y="2067007"/>
                  <a:chExt cx="1800000" cy="1082993"/>
                </a:xfrm>
              </p:grpSpPr>
              <p:sp>
                <p:nvSpPr>
                  <p:cNvPr id="28" name="Rectangle: Top Corners Rounded 27">
                    <a:extLst>
                      <a:ext uri="{FF2B5EF4-FFF2-40B4-BE49-F238E27FC236}">
                        <a16:creationId xmlns:a16="http://schemas.microsoft.com/office/drawing/2014/main" id="{0024EA32-F4DC-6CC4-D06D-D8BE1510AEE2}"/>
                      </a:ext>
                    </a:extLst>
                  </p:cNvPr>
                  <p:cNvSpPr/>
                  <p:nvPr/>
                </p:nvSpPr>
                <p:spPr>
                  <a:xfrm>
                    <a:off x="450000" y="2070000"/>
                    <a:ext cx="1800000" cy="720000"/>
                  </a:xfrm>
                  <a:prstGeom prst="round2SameRect">
                    <a:avLst/>
                  </a:prstGeom>
                  <a:solidFill>
                    <a:srgbClr val="6D63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 anchorCtr="1"/>
                  <a:lstStyle/>
                  <a:p>
                    <a:pPr algn="ctr"/>
                    <a:r>
                      <a:rPr lang="en-IN" sz="960" dirty="0">
                        <a:latin typeface="Nunito ExtraLight SemiBold" pitchFamily="2" charset="0"/>
                      </a:rPr>
                      <a:t>DTF Ratio</a:t>
                    </a:r>
                  </a:p>
                </p:txBody>
              </p:sp>
              <p:sp>
                <p:nvSpPr>
                  <p:cNvPr id="4" name="Rectangle: Diagonal Corners Rounded 3">
                    <a:extLst>
                      <a:ext uri="{FF2B5EF4-FFF2-40B4-BE49-F238E27FC236}">
                        <a16:creationId xmlns:a16="http://schemas.microsoft.com/office/drawing/2014/main" id="{C1EA5D90-37CB-6DE9-F373-98BE0432D370}"/>
                      </a:ext>
                    </a:extLst>
                  </p:cNvPr>
                  <p:cNvSpPr/>
                  <p:nvPr/>
                </p:nvSpPr>
                <p:spPr>
                  <a:xfrm>
                    <a:off x="450000" y="2790000"/>
                    <a:ext cx="1800000" cy="360000"/>
                  </a:xfrm>
                  <a:prstGeom prst="round2DiagRect">
                    <a:avLst>
                      <a:gd name="adj1" fmla="val 16667"/>
                      <a:gd name="adj2" fmla="val 50000"/>
                    </a:avLst>
                  </a:prstGeom>
                  <a:solidFill>
                    <a:srgbClr val="2B2B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4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D50333F-3AF1-BBB0-2525-440C3E013B05}"/>
                      </a:ext>
                    </a:extLst>
                  </p:cNvPr>
                  <p:cNvSpPr txBox="1"/>
                  <p:nvPr/>
                </p:nvSpPr>
                <p:spPr>
                  <a:xfrm>
                    <a:off x="506324" y="2857029"/>
                    <a:ext cx="1619960" cy="272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960" dirty="0">
                        <a:solidFill>
                          <a:schemeClr val="bg1"/>
                        </a:solidFill>
                        <a:latin typeface="Nunito ExtraLight SemiBold" pitchFamily="2" charset="0"/>
                      </a:rPr>
                      <a:t>Last Year: </a:t>
                    </a:r>
                  </a:p>
                </p:txBody>
              </p:sp>
              <p:sp>
                <p:nvSpPr>
                  <p:cNvPr id="11" name="Arrow: Pentagon 10">
                    <a:extLst>
                      <a:ext uri="{FF2B5EF4-FFF2-40B4-BE49-F238E27FC236}">
                        <a16:creationId xmlns:a16="http://schemas.microsoft.com/office/drawing/2014/main" id="{FC04F0E6-8B8C-CA4C-0EA1-FB63D17D71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738286" y="2004530"/>
                    <a:ext cx="325522" cy="450475"/>
                  </a:xfrm>
                  <a:prstGeom prst="homePlat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40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AA0FE1F-6897-AAE2-895B-4962317B7166}"/>
                    </a:ext>
                  </a:extLst>
                </p:cNvPr>
                <p:cNvGrpSpPr/>
                <p:nvPr/>
              </p:nvGrpSpPr>
              <p:grpSpPr>
                <a:xfrm>
                  <a:off x="2430000" y="2061267"/>
                  <a:ext cx="1800000" cy="1088733"/>
                  <a:chOff x="2430000" y="2061267"/>
                  <a:chExt cx="1800000" cy="1088733"/>
                </a:xfrm>
              </p:grpSpPr>
              <p:sp>
                <p:nvSpPr>
                  <p:cNvPr id="30" name="Rectangle: Top Corners Rounded 29">
                    <a:extLst>
                      <a:ext uri="{FF2B5EF4-FFF2-40B4-BE49-F238E27FC236}">
                        <a16:creationId xmlns:a16="http://schemas.microsoft.com/office/drawing/2014/main" id="{1DD99CF7-D285-344B-9ED7-626B231A9340}"/>
                      </a:ext>
                    </a:extLst>
                  </p:cNvPr>
                  <p:cNvSpPr/>
                  <p:nvPr/>
                </p:nvSpPr>
                <p:spPr>
                  <a:xfrm>
                    <a:off x="2430000" y="2070000"/>
                    <a:ext cx="1800000" cy="720000"/>
                  </a:xfrm>
                  <a:prstGeom prst="round2SameRect">
                    <a:avLst/>
                  </a:prstGeom>
                  <a:solidFill>
                    <a:srgbClr val="6D63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 anchorCtr="1"/>
                  <a:lstStyle/>
                  <a:p>
                    <a:pPr algn="ctr"/>
                    <a:r>
                      <a:rPr lang="en-IN" sz="960" dirty="0">
                        <a:solidFill>
                          <a:schemeClr val="bg1"/>
                        </a:solidFill>
                        <a:latin typeface="Nunito ExtraLight SemiBold" pitchFamily="2" charset="0"/>
                      </a:rPr>
                      <a:t>PTT Footfall Ratio</a:t>
                    </a:r>
                  </a:p>
                </p:txBody>
              </p:sp>
              <p:sp>
                <p:nvSpPr>
                  <p:cNvPr id="5" name="Rectangle: Diagonal Corners Rounded 4">
                    <a:extLst>
                      <a:ext uri="{FF2B5EF4-FFF2-40B4-BE49-F238E27FC236}">
                        <a16:creationId xmlns:a16="http://schemas.microsoft.com/office/drawing/2014/main" id="{202EEC61-ADF7-F6CA-9F1C-6DC9983448FE}"/>
                      </a:ext>
                    </a:extLst>
                  </p:cNvPr>
                  <p:cNvSpPr/>
                  <p:nvPr/>
                </p:nvSpPr>
                <p:spPr>
                  <a:xfrm>
                    <a:off x="2430000" y="2790000"/>
                    <a:ext cx="1800000" cy="360000"/>
                  </a:xfrm>
                  <a:prstGeom prst="round2DiagRect">
                    <a:avLst>
                      <a:gd name="adj1" fmla="val 16667"/>
                      <a:gd name="adj2" fmla="val 50000"/>
                    </a:avLst>
                  </a:prstGeom>
                  <a:solidFill>
                    <a:srgbClr val="2B2B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4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F0F43B2-60ED-092D-7EAD-B5D9517C760A}"/>
                      </a:ext>
                    </a:extLst>
                  </p:cNvPr>
                  <p:cNvSpPr txBox="1"/>
                  <p:nvPr/>
                </p:nvSpPr>
                <p:spPr>
                  <a:xfrm>
                    <a:off x="2520019" y="2867861"/>
                    <a:ext cx="1619960" cy="272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960" dirty="0">
                        <a:solidFill>
                          <a:schemeClr val="bg1"/>
                        </a:solidFill>
                        <a:latin typeface="Nunito ExtraLight SemiBold" pitchFamily="2" charset="0"/>
                      </a:rPr>
                      <a:t>Last Year: </a:t>
                    </a:r>
                  </a:p>
                </p:txBody>
              </p:sp>
              <p:sp>
                <p:nvSpPr>
                  <p:cNvPr id="14" name="Arrow: Pentagon 13">
                    <a:extLst>
                      <a:ext uri="{FF2B5EF4-FFF2-40B4-BE49-F238E27FC236}">
                        <a16:creationId xmlns:a16="http://schemas.microsoft.com/office/drawing/2014/main" id="{66500E96-85DF-3855-1908-884240D2AB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238" y="1998790"/>
                    <a:ext cx="325522" cy="450475"/>
                  </a:xfrm>
                  <a:prstGeom prst="homePlat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40"/>
                  </a:p>
                </p:txBody>
              </p:sp>
            </p:grp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464594D-20D5-899A-DA3F-F00B6821F0D8}"/>
                  </a:ext>
                </a:extLst>
              </p:cNvPr>
              <p:cNvSpPr/>
              <p:nvPr/>
            </p:nvSpPr>
            <p:spPr>
              <a:xfrm>
                <a:off x="2712155" y="1925314"/>
                <a:ext cx="1293904" cy="171909"/>
              </a:xfrm>
              <a:prstGeom prst="round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84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Nunito ExtraLight" pitchFamily="2" charset="0"/>
                  </a:rPr>
                  <a:t>Year</a:t>
                </a:r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54E9160-D26F-29F4-7AAE-6E2240E11846}"/>
                </a:ext>
              </a:extLst>
            </p:cNvPr>
            <p:cNvSpPr/>
            <p:nvPr/>
          </p:nvSpPr>
          <p:spPr>
            <a:xfrm>
              <a:off x="540000" y="2250000"/>
              <a:ext cx="1890000" cy="144000"/>
            </a:xfrm>
            <a:prstGeom prst="round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84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unito ExtraLight" pitchFamily="2" charset="0"/>
                </a:rPr>
                <a:t>Location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BF5BF97-7E31-3014-04C9-C26E4EA19BA7}"/>
                </a:ext>
              </a:extLst>
            </p:cNvPr>
            <p:cNvGrpSpPr/>
            <p:nvPr/>
          </p:nvGrpSpPr>
          <p:grpSpPr>
            <a:xfrm>
              <a:off x="566137" y="5400663"/>
              <a:ext cx="3231982" cy="1260000"/>
              <a:chOff x="380799" y="6178028"/>
              <a:chExt cx="4028264" cy="154756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487FEFF-58D7-B0F2-62EF-85DFEC8E5488}"/>
                  </a:ext>
                </a:extLst>
              </p:cNvPr>
              <p:cNvGrpSpPr/>
              <p:nvPr/>
            </p:nvGrpSpPr>
            <p:grpSpPr>
              <a:xfrm>
                <a:off x="380799" y="6465422"/>
                <a:ext cx="4028264" cy="1260170"/>
                <a:chOff x="357554" y="6014392"/>
                <a:chExt cx="4028264" cy="126017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3B52541-CB98-5593-6F2C-C03F0A574C3B}"/>
                    </a:ext>
                  </a:extLst>
                </p:cNvPr>
                <p:cNvGrpSpPr/>
                <p:nvPr/>
              </p:nvGrpSpPr>
              <p:grpSpPr>
                <a:xfrm>
                  <a:off x="357554" y="6014392"/>
                  <a:ext cx="4028264" cy="1260170"/>
                  <a:chOff x="449999" y="5490000"/>
                  <a:chExt cx="3895287" cy="982798"/>
                </a:xfrm>
              </p:grpSpPr>
              <p:sp>
                <p:nvSpPr>
                  <p:cNvPr id="38" name="Rectangle: Diagonal Corners Rounded 37">
                    <a:extLst>
                      <a:ext uri="{FF2B5EF4-FFF2-40B4-BE49-F238E27FC236}">
                        <a16:creationId xmlns:a16="http://schemas.microsoft.com/office/drawing/2014/main" id="{253147A1-9021-7443-25EC-8C037ECB76DB}"/>
                      </a:ext>
                    </a:extLst>
                  </p:cNvPr>
                  <p:cNvSpPr/>
                  <p:nvPr/>
                </p:nvSpPr>
                <p:spPr>
                  <a:xfrm>
                    <a:off x="449999" y="5669998"/>
                    <a:ext cx="3891908" cy="802800"/>
                  </a:xfrm>
                  <a:prstGeom prst="round2DiagRect">
                    <a:avLst/>
                  </a:prstGeom>
                  <a:solidFill>
                    <a:srgbClr val="E95F8B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60" dirty="0"/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96576254-C5D5-1839-391F-DF70BDC5055C}"/>
                      </a:ext>
                    </a:extLst>
                  </p:cNvPr>
                  <p:cNvSpPr/>
                  <p:nvPr/>
                </p:nvSpPr>
                <p:spPr>
                  <a:xfrm>
                    <a:off x="990000" y="5490000"/>
                    <a:ext cx="2880000" cy="270589"/>
                  </a:xfrm>
                  <a:prstGeom prst="roundRect">
                    <a:avLst/>
                  </a:prstGeom>
                  <a:solidFill>
                    <a:srgbClr val="E95F8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80" dirty="0"/>
                      <a:t>Compounded Annual Growth Rate 2016 - 2019</a:t>
                    </a:r>
                    <a:endParaRPr lang="en-IN" sz="880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4063012-32EC-846E-64B4-B6B3A7FEA1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343" y="6270060"/>
                    <a:ext cx="1297301" cy="172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960" dirty="0">
                        <a:solidFill>
                          <a:schemeClr val="bg1"/>
                        </a:solidFill>
                        <a:latin typeface="Nunito ExtraLight SemiBold" pitchFamily="2" charset="0"/>
                      </a:rPr>
                      <a:t>Domestic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F8FE5A2-8652-17CB-0210-AB13EB2A373E}"/>
                      </a:ext>
                    </a:extLst>
                  </p:cNvPr>
                  <p:cNvSpPr txBox="1"/>
                  <p:nvPr/>
                </p:nvSpPr>
                <p:spPr>
                  <a:xfrm>
                    <a:off x="3047985" y="6268076"/>
                    <a:ext cx="1297301" cy="172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960" dirty="0">
                        <a:solidFill>
                          <a:schemeClr val="bg1"/>
                        </a:solidFill>
                        <a:latin typeface="Nunito ExtraLight SemiBold" pitchFamily="2" charset="0"/>
                      </a:rPr>
                      <a:t>Foreign</a:t>
                    </a:r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8401756-3B12-1D2E-4BFA-DDA7E65AD7A8}"/>
                    </a:ext>
                  </a:extLst>
                </p:cNvPr>
                <p:cNvSpPr txBox="1"/>
                <p:nvPr/>
              </p:nvSpPr>
              <p:spPr>
                <a:xfrm>
                  <a:off x="363973" y="7017242"/>
                  <a:ext cx="1341590" cy="22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960" dirty="0">
                      <a:solidFill>
                        <a:schemeClr val="bg1"/>
                      </a:solidFill>
                      <a:latin typeface="Nunito ExtraLight SemiBold" pitchFamily="2" charset="0"/>
                    </a:rPr>
                    <a:t>Overall</a:t>
                  </a:r>
                </a:p>
              </p:txBody>
            </p:sp>
          </p:grp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7B88515-976E-5E41-CB57-ECFE5A9FAA2E}"/>
                  </a:ext>
                </a:extLst>
              </p:cNvPr>
              <p:cNvSpPr/>
              <p:nvPr/>
            </p:nvSpPr>
            <p:spPr>
              <a:xfrm>
                <a:off x="1298579" y="6178028"/>
                <a:ext cx="2347783" cy="177231"/>
              </a:xfrm>
              <a:prstGeom prst="round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84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Nunito ExtraLight" pitchFamily="2" charset="0"/>
                  </a:rPr>
                  <a:t>Location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8DD1B2-2F97-444D-7A26-C72ECF040885}"/>
                </a:ext>
              </a:extLst>
            </p:cNvPr>
            <p:cNvGrpSpPr/>
            <p:nvPr/>
          </p:nvGrpSpPr>
          <p:grpSpPr>
            <a:xfrm>
              <a:off x="360000" y="16740000"/>
              <a:ext cx="13680000" cy="3960000"/>
              <a:chOff x="180000" y="18825898"/>
              <a:chExt cx="14040000" cy="396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846C9C-3ACD-AE47-AD38-5127FB20D0C7}"/>
                  </a:ext>
                </a:extLst>
              </p:cNvPr>
              <p:cNvSpPr/>
              <p:nvPr/>
            </p:nvSpPr>
            <p:spPr>
              <a:xfrm>
                <a:off x="180000" y="18825898"/>
                <a:ext cx="14040000" cy="3960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4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91EF859-5623-6B1F-D8A5-12983C1E8BA8}"/>
                  </a:ext>
                </a:extLst>
              </p:cNvPr>
              <p:cNvSpPr/>
              <p:nvPr/>
            </p:nvSpPr>
            <p:spPr>
              <a:xfrm>
                <a:off x="360000" y="18987908"/>
                <a:ext cx="5542105" cy="431990"/>
              </a:xfrm>
              <a:prstGeom prst="roundRect">
                <a:avLst/>
              </a:prstGeom>
              <a:solidFill>
                <a:srgbClr val="3FB9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Top/Bottom Districts By Visitors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DB86FFD-0AF4-CA9D-A840-0458DA5D7590}"/>
                </a:ext>
              </a:extLst>
            </p:cNvPr>
            <p:cNvGrpSpPr/>
            <p:nvPr/>
          </p:nvGrpSpPr>
          <p:grpSpPr>
            <a:xfrm>
              <a:off x="360000" y="21420000"/>
              <a:ext cx="13680000" cy="3240000"/>
              <a:chOff x="180000" y="24405899"/>
              <a:chExt cx="14040000" cy="396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4895808-6429-9893-7EAF-D242AEBD8236}"/>
                  </a:ext>
                </a:extLst>
              </p:cNvPr>
              <p:cNvSpPr/>
              <p:nvPr/>
            </p:nvSpPr>
            <p:spPr>
              <a:xfrm>
                <a:off x="180000" y="24405899"/>
                <a:ext cx="14040000" cy="3960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4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4428721-7498-BCB1-076E-3CC668A4E218}"/>
                  </a:ext>
                </a:extLst>
              </p:cNvPr>
              <p:cNvSpPr/>
              <p:nvPr/>
            </p:nvSpPr>
            <p:spPr>
              <a:xfrm>
                <a:off x="360000" y="24625899"/>
                <a:ext cx="5542105" cy="528000"/>
              </a:xfrm>
              <a:prstGeom prst="roundRect">
                <a:avLst/>
              </a:prstGeom>
              <a:solidFill>
                <a:srgbClr val="3FB9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Top/Bottom Districts By CAGR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AAD536-451C-27E9-8D8B-66C4DC235874}"/>
                </a:ext>
              </a:extLst>
            </p:cNvPr>
            <p:cNvSpPr txBox="1"/>
            <p:nvPr/>
          </p:nvSpPr>
          <p:spPr>
            <a:xfrm>
              <a:off x="4981175" y="9309886"/>
              <a:ext cx="4751649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sz="144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EC43FB-A9DC-4580-0B5A-6415DD401557}"/>
                </a:ext>
              </a:extLst>
            </p:cNvPr>
            <p:cNvSpPr/>
            <p:nvPr/>
          </p:nvSpPr>
          <p:spPr>
            <a:xfrm>
              <a:off x="360000" y="7560000"/>
              <a:ext cx="13680000" cy="84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40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BDBC859-8F6F-B904-700D-A488913703DC}"/>
                </a:ext>
              </a:extLst>
            </p:cNvPr>
            <p:cNvSpPr/>
            <p:nvPr/>
          </p:nvSpPr>
          <p:spPr>
            <a:xfrm>
              <a:off x="540000" y="7740000"/>
              <a:ext cx="5400000" cy="431962"/>
            </a:xfrm>
            <a:prstGeom prst="roundRect">
              <a:avLst/>
            </a:prstGeom>
            <a:solidFill>
              <a:srgbClr val="3FB9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Foreign Visitors % Analysis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42DC8EF-10F2-A7FD-B807-4E6E5EA26F95}"/>
                </a:ext>
              </a:extLst>
            </p:cNvPr>
            <p:cNvSpPr/>
            <p:nvPr/>
          </p:nvSpPr>
          <p:spPr>
            <a:xfrm>
              <a:off x="535385" y="8460000"/>
              <a:ext cx="5400000" cy="7380000"/>
            </a:xfrm>
            <a:prstGeom prst="rect">
              <a:avLst/>
            </a:prstGeom>
            <a:solidFill>
              <a:srgbClr val="2B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40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0CADF49-01A7-6233-B7D3-D3D8718D692C}"/>
                </a:ext>
              </a:extLst>
            </p:cNvPr>
            <p:cNvSpPr/>
            <p:nvPr/>
          </p:nvSpPr>
          <p:spPr>
            <a:xfrm>
              <a:off x="12054486" y="2352273"/>
              <a:ext cx="1890000" cy="144000"/>
            </a:xfrm>
            <a:prstGeom prst="round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84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unito ExtraLight" pitchFamily="2" charset="0"/>
                </a:rPr>
                <a:t>Location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ADAD496-DD72-4518-AD74-CBF95D81CC1C}"/>
                </a:ext>
              </a:extLst>
            </p:cNvPr>
            <p:cNvSpPr/>
            <p:nvPr/>
          </p:nvSpPr>
          <p:spPr>
            <a:xfrm>
              <a:off x="11939536" y="7729809"/>
              <a:ext cx="1080000" cy="144000"/>
            </a:xfrm>
            <a:prstGeom prst="round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84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unito ExtraLight" pitchFamily="2" charset="0"/>
                </a:rPr>
                <a:t>Year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E16DF00-AFB7-E3CC-2460-73501824FD56}"/>
                </a:ext>
              </a:extLst>
            </p:cNvPr>
            <p:cNvSpPr/>
            <p:nvPr/>
          </p:nvSpPr>
          <p:spPr>
            <a:xfrm>
              <a:off x="11825718" y="16999826"/>
              <a:ext cx="1080000" cy="144000"/>
            </a:xfrm>
            <a:prstGeom prst="round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84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unito ExtraLight" pitchFamily="2" charset="0"/>
                </a:rPr>
                <a:t>Year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225CBE1-297A-483F-A95F-3C668C5BD329}"/>
                </a:ext>
              </a:extLst>
            </p:cNvPr>
            <p:cNvSpPr/>
            <p:nvPr/>
          </p:nvSpPr>
          <p:spPr>
            <a:xfrm>
              <a:off x="11825718" y="21656480"/>
              <a:ext cx="1080000" cy="144000"/>
            </a:xfrm>
            <a:prstGeom prst="round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84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unito ExtraLight" pitchFamily="2" charset="0"/>
                </a:rPr>
                <a:t>Year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960705-BFFF-182B-0614-FCE03D01C319}"/>
                </a:ext>
              </a:extLst>
            </p:cNvPr>
            <p:cNvGrpSpPr/>
            <p:nvPr/>
          </p:nvGrpSpPr>
          <p:grpSpPr>
            <a:xfrm>
              <a:off x="360000" y="25380000"/>
              <a:ext cx="13680000" cy="3240000"/>
              <a:chOff x="360000" y="25740000"/>
              <a:chExt cx="13680000" cy="32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73EED0-FEA8-28DD-A523-DC08D025DAD3}"/>
                  </a:ext>
                </a:extLst>
              </p:cNvPr>
              <p:cNvSpPr/>
              <p:nvPr/>
            </p:nvSpPr>
            <p:spPr>
              <a:xfrm>
                <a:off x="360000" y="25740000"/>
                <a:ext cx="13680000" cy="3240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40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AC453E1-01B9-C2B9-F2AB-7C15C759866D}"/>
                  </a:ext>
                </a:extLst>
              </p:cNvPr>
              <p:cNvSpPr/>
              <p:nvPr/>
            </p:nvSpPr>
            <p:spPr>
              <a:xfrm>
                <a:off x="540000" y="25920000"/>
                <a:ext cx="6480000" cy="431990"/>
              </a:xfrm>
              <a:prstGeom prst="roundRect">
                <a:avLst/>
              </a:prstGeom>
              <a:solidFill>
                <a:srgbClr val="3FB9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Top/Bottom Districts By PTT Footfall Ratio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D3EEC90-E4EA-11F3-9D6D-1CCA1A71D5D1}"/>
                  </a:ext>
                </a:extLst>
              </p:cNvPr>
              <p:cNvSpPr/>
              <p:nvPr/>
            </p:nvSpPr>
            <p:spPr>
              <a:xfrm>
                <a:off x="8460000" y="26460000"/>
                <a:ext cx="5400000" cy="2340000"/>
              </a:xfrm>
              <a:prstGeom prst="rect">
                <a:avLst/>
              </a:prstGeom>
              <a:solidFill>
                <a:srgbClr val="2B2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84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unito ExtraLight" pitchFamily="2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9F0B8E0-A3AA-D368-E878-23EB85682996}"/>
                </a:ext>
              </a:extLst>
            </p:cNvPr>
            <p:cNvGrpSpPr/>
            <p:nvPr/>
          </p:nvGrpSpPr>
          <p:grpSpPr>
            <a:xfrm>
              <a:off x="360000" y="29340000"/>
              <a:ext cx="13680000" cy="4320000"/>
              <a:chOff x="360000" y="29700000"/>
              <a:chExt cx="13680000" cy="4320000"/>
            </a:xfrm>
            <a:solidFill>
              <a:srgbClr val="FB8832">
                <a:alpha val="50000"/>
              </a:srgbClr>
            </a:solid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2509C8E-DEFE-B1EC-1493-F4271BB153C3}"/>
                  </a:ext>
                </a:extLst>
              </p:cNvPr>
              <p:cNvSpPr/>
              <p:nvPr/>
            </p:nvSpPr>
            <p:spPr>
              <a:xfrm>
                <a:off x="360000" y="29700000"/>
                <a:ext cx="13680000" cy="43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40" dirty="0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5CF6996-EA62-ECBD-77CB-39EE6DE35517}"/>
                  </a:ext>
                </a:extLst>
              </p:cNvPr>
              <p:cNvSpPr/>
              <p:nvPr/>
            </p:nvSpPr>
            <p:spPr>
              <a:xfrm>
                <a:off x="540000" y="29880000"/>
                <a:ext cx="5400000" cy="431990"/>
              </a:xfrm>
              <a:prstGeom prst="roundRect">
                <a:avLst/>
              </a:prstGeom>
              <a:solidFill>
                <a:srgbClr val="3FB9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Forecasting</a:t>
                </a:r>
              </a:p>
            </p:txBody>
          </p:sp>
        </p:grp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CCD7B34-AB1D-DA82-9DB7-5EFD83FA4A6C}"/>
                </a:ext>
              </a:extLst>
            </p:cNvPr>
            <p:cNvSpPr/>
            <p:nvPr/>
          </p:nvSpPr>
          <p:spPr>
            <a:xfrm>
              <a:off x="720000" y="17640000"/>
              <a:ext cx="4320000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33"/>
                  </a:solidFill>
                  <a:latin typeface="Nunito ExtraLight" pitchFamily="2" charset="0"/>
                  <a:ea typeface="Roboto" panose="02000000000000000000" pitchFamily="2" charset="0"/>
                </a:rPr>
                <a:t>Overall</a:t>
              </a:r>
              <a:endParaRPr lang="en-IN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BE2FE5A-174A-D408-6BE4-04448158D21A}"/>
                </a:ext>
              </a:extLst>
            </p:cNvPr>
            <p:cNvSpPr/>
            <p:nvPr/>
          </p:nvSpPr>
          <p:spPr>
            <a:xfrm>
              <a:off x="5040000" y="17640000"/>
              <a:ext cx="4319995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33"/>
                  </a:solidFill>
                  <a:latin typeface="Nunito ExtraLight" pitchFamily="2" charset="0"/>
                  <a:ea typeface="Roboto" panose="02000000000000000000" pitchFamily="2" charset="0"/>
                </a:rPr>
                <a:t>Domestic</a:t>
              </a:r>
              <a:endParaRPr lang="en-IN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544826D-B45E-5672-7929-4FBE8E0D5C71}"/>
                </a:ext>
              </a:extLst>
            </p:cNvPr>
            <p:cNvSpPr/>
            <p:nvPr/>
          </p:nvSpPr>
          <p:spPr>
            <a:xfrm>
              <a:off x="9359995" y="17640000"/>
              <a:ext cx="4320000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33"/>
                  </a:solidFill>
                  <a:latin typeface="Nunito ExtraLight" pitchFamily="2" charset="0"/>
                  <a:ea typeface="Roboto" panose="02000000000000000000" pitchFamily="2" charset="0"/>
                </a:rPr>
                <a:t>Foreign</a:t>
              </a:r>
              <a:endParaRPr lang="en-IN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6DBAF44-7D3A-11AA-C57A-F24DD71EE934}"/>
                </a:ext>
              </a:extLst>
            </p:cNvPr>
            <p:cNvCxnSpPr>
              <a:cxnSpLocks/>
            </p:cNvCxnSpPr>
            <p:nvPr/>
          </p:nvCxnSpPr>
          <p:spPr>
            <a:xfrm>
              <a:off x="5040000" y="18000000"/>
              <a:ext cx="0" cy="2418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0F25D92-825C-8E85-27A5-83C92587EC98}"/>
                </a:ext>
              </a:extLst>
            </p:cNvPr>
            <p:cNvCxnSpPr>
              <a:cxnSpLocks/>
            </p:cNvCxnSpPr>
            <p:nvPr/>
          </p:nvCxnSpPr>
          <p:spPr>
            <a:xfrm>
              <a:off x="9360000" y="18000000"/>
              <a:ext cx="0" cy="2418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EF859B1-BD2D-0926-1425-FC3BEACD7046}"/>
                </a:ext>
              </a:extLst>
            </p:cNvPr>
            <p:cNvSpPr/>
            <p:nvPr/>
          </p:nvSpPr>
          <p:spPr>
            <a:xfrm>
              <a:off x="720000" y="22320000"/>
              <a:ext cx="4320000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33"/>
                  </a:solidFill>
                  <a:latin typeface="Nunito ExtraLight" pitchFamily="2" charset="0"/>
                  <a:ea typeface="Roboto" panose="02000000000000000000" pitchFamily="2" charset="0"/>
                </a:rPr>
                <a:t>Overall</a:t>
              </a:r>
              <a:endParaRPr lang="en-IN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A0F1AE0F-D8BD-73FD-1BFB-9AAAB9E12436}"/>
                </a:ext>
              </a:extLst>
            </p:cNvPr>
            <p:cNvSpPr/>
            <p:nvPr/>
          </p:nvSpPr>
          <p:spPr>
            <a:xfrm>
              <a:off x="5040000" y="22320000"/>
              <a:ext cx="4319995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33"/>
                  </a:solidFill>
                  <a:latin typeface="Nunito ExtraLight" pitchFamily="2" charset="0"/>
                  <a:ea typeface="Roboto" panose="02000000000000000000" pitchFamily="2" charset="0"/>
                </a:rPr>
                <a:t>Domestic</a:t>
              </a:r>
              <a:endParaRPr lang="en-IN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2A2BCB3-F986-6D10-C806-A4621619D251}"/>
                </a:ext>
              </a:extLst>
            </p:cNvPr>
            <p:cNvSpPr/>
            <p:nvPr/>
          </p:nvSpPr>
          <p:spPr>
            <a:xfrm>
              <a:off x="9319522" y="22320000"/>
              <a:ext cx="4320000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33"/>
                  </a:solidFill>
                  <a:latin typeface="Nunito ExtraLight" pitchFamily="2" charset="0"/>
                  <a:ea typeface="Roboto" panose="02000000000000000000" pitchFamily="2" charset="0"/>
                </a:rPr>
                <a:t>Foreign</a:t>
              </a:r>
              <a:endParaRPr lang="en-IN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CC5F0F5-9645-4AEB-DAF6-BDB87FE075FE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95" y="22680000"/>
              <a:ext cx="0" cy="18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06BAC21-F9C1-AF4A-F1F0-361261429D90}"/>
                </a:ext>
              </a:extLst>
            </p:cNvPr>
            <p:cNvCxnSpPr>
              <a:cxnSpLocks/>
            </p:cNvCxnSpPr>
            <p:nvPr/>
          </p:nvCxnSpPr>
          <p:spPr>
            <a:xfrm>
              <a:off x="9359995" y="22680000"/>
              <a:ext cx="0" cy="18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C8ED6E7-3A6C-9287-9BF9-CD320B74B491}"/>
                </a:ext>
              </a:extLst>
            </p:cNvPr>
            <p:cNvSpPr/>
            <p:nvPr/>
          </p:nvSpPr>
          <p:spPr>
            <a:xfrm>
              <a:off x="805603" y="26173126"/>
              <a:ext cx="2880000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33"/>
                  </a:solidFill>
                  <a:latin typeface="Nunito ExtraLight" pitchFamily="2" charset="0"/>
                  <a:ea typeface="Roboto" panose="02000000000000000000" pitchFamily="2" charset="0"/>
                </a:rPr>
                <a:t>Top</a:t>
              </a:r>
              <a:endParaRPr lang="en-IN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848714-DEE0-A889-B163-E00711CA9713}"/>
                </a:ext>
              </a:extLst>
            </p:cNvPr>
            <p:cNvSpPr/>
            <p:nvPr/>
          </p:nvSpPr>
          <p:spPr>
            <a:xfrm>
              <a:off x="5039995" y="26184320"/>
              <a:ext cx="2880000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33"/>
                  </a:solidFill>
                  <a:latin typeface="Nunito ExtraLight" pitchFamily="2" charset="0"/>
                  <a:ea typeface="Roboto" panose="02000000000000000000" pitchFamily="2" charset="0"/>
                </a:rPr>
                <a:t>Bottom</a:t>
              </a:r>
              <a:endParaRPr lang="en-IN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D7EBD2CE-BFC4-9318-FBC8-A09D51810675}"/>
                </a:ext>
              </a:extLst>
            </p:cNvPr>
            <p:cNvSpPr/>
            <p:nvPr/>
          </p:nvSpPr>
          <p:spPr>
            <a:xfrm>
              <a:off x="719999" y="30240000"/>
              <a:ext cx="6480000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33"/>
                  </a:solidFill>
                  <a:latin typeface="Nunito ExtraLight" pitchFamily="2" charset="0"/>
                  <a:ea typeface="Roboto" panose="02000000000000000000" pitchFamily="2" charset="0"/>
                </a:rPr>
                <a:t>Domestic</a:t>
              </a:r>
              <a:endParaRPr lang="en-IN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7ADB88E-1A86-A32C-48CC-AC15BF8E8621}"/>
                </a:ext>
              </a:extLst>
            </p:cNvPr>
            <p:cNvSpPr/>
            <p:nvPr/>
          </p:nvSpPr>
          <p:spPr>
            <a:xfrm>
              <a:off x="7200000" y="30240000"/>
              <a:ext cx="6480000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33"/>
                  </a:solidFill>
                  <a:latin typeface="Nunito ExtraLight" pitchFamily="2" charset="0"/>
                  <a:ea typeface="Roboto" panose="02000000000000000000" pitchFamily="2" charset="0"/>
                </a:rPr>
                <a:t>Foreign</a:t>
              </a:r>
              <a:endParaRPr lang="en-IN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2D41F0E-03BB-1052-0EA1-3CBC55D70F82}"/>
                </a:ext>
              </a:extLst>
            </p:cNvPr>
            <p:cNvSpPr/>
            <p:nvPr/>
          </p:nvSpPr>
          <p:spPr>
            <a:xfrm>
              <a:off x="4500000" y="2160000"/>
              <a:ext cx="7439536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  <a:latin typeface="Nunito ExtraLight" pitchFamily="2" charset="0"/>
                  <a:ea typeface="Roboto" panose="02000000000000000000" pitchFamily="2" charset="0"/>
                </a:rPr>
                <a:t>Trend of No of Visitors</a:t>
              </a:r>
              <a:endParaRPr lang="en-IN" b="1" dirty="0">
                <a:solidFill>
                  <a:schemeClr val="bg1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95FB2BC4-A69D-A1D6-3ECD-3DF1E23B79BF}"/>
                </a:ext>
              </a:extLst>
            </p:cNvPr>
            <p:cNvSpPr/>
            <p:nvPr/>
          </p:nvSpPr>
          <p:spPr>
            <a:xfrm>
              <a:off x="4500000" y="4500000"/>
              <a:ext cx="7439536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  <a:latin typeface="Nunito ExtraLight" pitchFamily="2" charset="0"/>
                  <a:ea typeface="Roboto" panose="02000000000000000000" pitchFamily="2" charset="0"/>
                </a:rPr>
                <a:t>Trend of DTF Ratio</a:t>
              </a:r>
              <a:endParaRPr lang="en-IN" b="1" dirty="0">
                <a:solidFill>
                  <a:schemeClr val="bg1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3E4D0434-629B-EA06-4632-BA6C39C5F007}"/>
                </a:ext>
              </a:extLst>
            </p:cNvPr>
            <p:cNvSpPr/>
            <p:nvPr/>
          </p:nvSpPr>
          <p:spPr>
            <a:xfrm>
              <a:off x="540000" y="10890000"/>
              <a:ext cx="5126007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  <a:latin typeface="Nunito ExtraLight" pitchFamily="2" charset="0"/>
                  <a:ea typeface="Roboto" panose="02000000000000000000" pitchFamily="2" charset="0"/>
                </a:rPr>
                <a:t>Trend of Foreign Visitors %</a:t>
              </a:r>
              <a:endParaRPr lang="en-IN" b="1" dirty="0">
                <a:solidFill>
                  <a:schemeClr val="bg1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656E2F1A-9C2C-BFAE-DD4D-8EC88BBC938C}"/>
                </a:ext>
              </a:extLst>
            </p:cNvPr>
            <p:cNvSpPr/>
            <p:nvPr/>
          </p:nvSpPr>
          <p:spPr>
            <a:xfrm>
              <a:off x="540000" y="13320000"/>
              <a:ext cx="5126007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  <a:latin typeface="Nunito ExtraLight" pitchFamily="2" charset="0"/>
                  <a:ea typeface="Roboto" panose="02000000000000000000" pitchFamily="2" charset="0"/>
                </a:rPr>
                <a:t>Trend of Avg Monthly Visitors</a:t>
              </a:r>
              <a:endParaRPr lang="en-IN" b="1" dirty="0">
                <a:solidFill>
                  <a:schemeClr val="bg1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00A5224-16ED-EE00-8F63-27DEE2ED31FA}"/>
                </a:ext>
              </a:extLst>
            </p:cNvPr>
            <p:cNvSpPr/>
            <p:nvPr/>
          </p:nvSpPr>
          <p:spPr>
            <a:xfrm>
              <a:off x="8460000" y="26173126"/>
              <a:ext cx="5126007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  <a:latin typeface="Nunito ExtraLight" pitchFamily="2" charset="0"/>
                  <a:ea typeface="Roboto" panose="02000000000000000000" pitchFamily="2" charset="0"/>
                </a:rPr>
                <a:t>Trend of PTT Footfall Ratio</a:t>
              </a:r>
              <a:endParaRPr lang="en-IN" b="1" dirty="0">
                <a:solidFill>
                  <a:schemeClr val="bg1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3D3476E-AA33-B171-EE87-0266EA82029E}"/>
                </a:ext>
              </a:extLst>
            </p:cNvPr>
            <p:cNvSpPr/>
            <p:nvPr/>
          </p:nvSpPr>
          <p:spPr>
            <a:xfrm>
              <a:off x="6120000" y="8460001"/>
              <a:ext cx="7740000" cy="720000"/>
            </a:xfrm>
            <a:prstGeom prst="roundRect">
              <a:avLst>
                <a:gd name="adj" fmla="val 35958"/>
              </a:avLst>
            </a:prstGeom>
            <a:solidFill>
              <a:srgbClr val="3FB9AE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40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7D2D12C-663E-FF15-8998-F2A68A758600}"/>
                </a:ext>
              </a:extLst>
            </p:cNvPr>
            <p:cNvSpPr/>
            <p:nvPr/>
          </p:nvSpPr>
          <p:spPr>
            <a:xfrm>
              <a:off x="540000" y="8550000"/>
              <a:ext cx="5126007" cy="4319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  <a:latin typeface="Nunito ExtraLight" pitchFamily="2" charset="0"/>
                  <a:ea typeface="Roboto" panose="02000000000000000000" pitchFamily="2" charset="0"/>
                </a:rPr>
                <a:t>Hyderabad’s Contribution to Foreign Visitors</a:t>
              </a:r>
              <a:endParaRPr lang="en-IN" b="1" dirty="0">
                <a:solidFill>
                  <a:schemeClr val="bg1"/>
                </a:solidFill>
                <a:latin typeface="Nunito ExtraLight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B84BEF-65DB-5E6C-63F2-5CEF53D5DFB2}"/>
                </a:ext>
              </a:extLst>
            </p:cNvPr>
            <p:cNvCxnSpPr>
              <a:cxnSpLocks/>
            </p:cNvCxnSpPr>
            <p:nvPr/>
          </p:nvCxnSpPr>
          <p:spPr>
            <a:xfrm>
              <a:off x="8100000" y="8460000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78DCB8-DA04-3527-1AAF-C70543479BF0}"/>
                </a:ext>
              </a:extLst>
            </p:cNvPr>
            <p:cNvCxnSpPr>
              <a:cxnSpLocks/>
            </p:cNvCxnSpPr>
            <p:nvPr/>
          </p:nvCxnSpPr>
          <p:spPr>
            <a:xfrm>
              <a:off x="9990000" y="8460000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588603-7519-298E-C6D6-DFF39465618C}"/>
                </a:ext>
              </a:extLst>
            </p:cNvPr>
            <p:cNvCxnSpPr>
              <a:cxnSpLocks/>
            </p:cNvCxnSpPr>
            <p:nvPr/>
          </p:nvCxnSpPr>
          <p:spPr>
            <a:xfrm>
              <a:off x="11520000" y="8460000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4E3116F-31C2-5BD4-BBF3-B596A2DD2AA4}"/>
                </a:ext>
              </a:extLst>
            </p:cNvPr>
            <p:cNvCxnSpPr>
              <a:cxnSpLocks/>
            </p:cNvCxnSpPr>
            <p:nvPr/>
          </p:nvCxnSpPr>
          <p:spPr>
            <a:xfrm>
              <a:off x="12600000" y="8460000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C09B4BE-930A-D909-948D-6140FDE90B89}"/>
                </a:ext>
              </a:extLst>
            </p:cNvPr>
            <p:cNvSpPr/>
            <p:nvPr/>
          </p:nvSpPr>
          <p:spPr>
            <a:xfrm>
              <a:off x="12060000" y="29520000"/>
              <a:ext cx="1890000" cy="144000"/>
            </a:xfrm>
            <a:prstGeom prst="round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84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unito ExtraLight" pitchFamily="2" charset="0"/>
                </a:rPr>
                <a:t>Location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5B9792CA-915E-9709-7BF7-B38BBC658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9" y="185195"/>
            <a:ext cx="1785586" cy="173742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9B32971-5F2A-9828-6463-9D79DEE6F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11" b="92222" l="9988" r="89892">
                        <a14:foregroundMark x1="39591" y1="10222" x2="45848" y2="8000"/>
                        <a14:foregroundMark x1="45848" y1="8000" x2="46330" y2="7333"/>
                        <a14:foregroundMark x1="45728" y1="9556" x2="53911" y2="10000"/>
                        <a14:foregroundMark x1="53911" y1="10000" x2="67028" y2="20667"/>
                        <a14:foregroundMark x1="67028" y1="20667" x2="69795" y2="35333"/>
                        <a14:foregroundMark x1="55114" y1="10667" x2="53911" y2="7778"/>
                        <a14:foregroundMark x1="41637" y1="89333" x2="54513" y2="92222"/>
                        <a14:foregroundMark x1="54513" y1="92222" x2="59206" y2="8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18" y="287989"/>
            <a:ext cx="2989119" cy="1584001"/>
          </a:xfrm>
          <a:prstGeom prst="rect">
            <a:avLst/>
          </a:prstGeom>
          <a:noFill/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91EFE5-B072-97E4-C892-2AFD6D57B498}"/>
              </a:ext>
            </a:extLst>
          </p:cNvPr>
          <p:cNvSpPr/>
          <p:nvPr/>
        </p:nvSpPr>
        <p:spPr>
          <a:xfrm>
            <a:off x="3300232" y="314092"/>
            <a:ext cx="7439536" cy="638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rPr>
              <a:t>Telengana</a:t>
            </a:r>
            <a:r>
              <a:rPr lang="en-US" sz="3600" b="1" dirty="0">
                <a:solidFill>
                  <a:srgbClr val="000033"/>
                </a:solidFill>
                <a:latin typeface="Nunito ExtraLight" pitchFamily="2" charset="0"/>
                <a:ea typeface="Roboto" panose="02000000000000000000" pitchFamily="2" charset="0"/>
              </a:rPr>
              <a:t> Tourism Insights</a:t>
            </a:r>
            <a:endParaRPr lang="en-IN" sz="3600" b="1" dirty="0">
              <a:solidFill>
                <a:srgbClr val="000033"/>
              </a:solidFill>
              <a:latin typeface="Nunito ExtraLight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7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983</TotalTime>
  <Words>108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Nunito ExtraLight</vt:lpstr>
      <vt:lpstr>Nunito ExtraLight SemiBold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V</dc:creator>
  <cp:lastModifiedBy>Deepak V</cp:lastModifiedBy>
  <cp:revision>74</cp:revision>
  <dcterms:created xsi:type="dcterms:W3CDTF">2023-05-15T04:45:59Z</dcterms:created>
  <dcterms:modified xsi:type="dcterms:W3CDTF">2023-05-23T09:43:15Z</dcterms:modified>
</cp:coreProperties>
</file>