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76" r:id="rId11"/>
    <p:sldId id="262" r:id="rId12"/>
    <p:sldId id="271" r:id="rId13"/>
    <p:sldId id="272" r:id="rId14"/>
    <p:sldId id="263" r:id="rId15"/>
    <p:sldId id="264" r:id="rId16"/>
    <p:sldId id="265" r:id="rId17"/>
    <p:sldId id="277" r:id="rId18"/>
    <p:sldId id="266" r:id="rId19"/>
    <p:sldId id="267" r:id="rId20"/>
    <p:sldId id="278" r:id="rId21"/>
    <p:sldId id="268" r:id="rId22"/>
    <p:sldId id="279" r:id="rId23"/>
    <p:sldId id="281" r:id="rId24"/>
    <p:sldId id="280" r:id="rId25"/>
    <p:sldId id="269" r:id="rId26"/>
    <p:sldId id="282" r:id="rId27"/>
    <p:sldId id="283" r:id="rId28"/>
    <p:sldId id="284" r:id="rId29"/>
    <p:sldId id="270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137A2-3C24-4BE8-952E-190C59FD4E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C87D0-CA13-448B-B251-B99E887529B3}">
      <dgm:prSet phldrT="[Text]"/>
      <dgm:spPr/>
      <dgm:t>
        <a:bodyPr/>
        <a:lstStyle/>
        <a:p>
          <a:r>
            <a:rPr lang="en-US" dirty="0" smtClean="0"/>
            <a:t>Spectral angle Transformation</a:t>
          </a:r>
          <a:endParaRPr lang="en-US" dirty="0"/>
        </a:p>
      </dgm:t>
    </dgm:pt>
    <dgm:pt modelId="{F60328A2-ADE8-4BED-8AC1-0062C47A07B6}" type="parTrans" cxnId="{733F1B17-65EA-42ED-9425-887D98639B16}">
      <dgm:prSet/>
      <dgm:spPr/>
      <dgm:t>
        <a:bodyPr/>
        <a:lstStyle/>
        <a:p>
          <a:endParaRPr lang="en-US"/>
        </a:p>
      </dgm:t>
    </dgm:pt>
    <dgm:pt modelId="{7FDADE65-ED9F-4E0D-9960-55A3069DD653}" type="sibTrans" cxnId="{733F1B17-65EA-42ED-9425-887D98639B16}">
      <dgm:prSet/>
      <dgm:spPr/>
      <dgm:t>
        <a:bodyPr/>
        <a:lstStyle/>
        <a:p>
          <a:endParaRPr lang="en-US"/>
        </a:p>
      </dgm:t>
    </dgm:pt>
    <dgm:pt modelId="{6A3FE8D0-A010-42C5-BA72-D21701DD00C7}">
      <dgm:prSet phldrT="[Text]"/>
      <dgm:spPr/>
      <dgm:t>
        <a:bodyPr/>
        <a:lstStyle/>
        <a:p>
          <a:r>
            <a:rPr lang="en-US" dirty="0" smtClean="0"/>
            <a:t>Input: Multispectral Image</a:t>
          </a:r>
          <a:endParaRPr lang="en-US" dirty="0"/>
        </a:p>
      </dgm:t>
    </dgm:pt>
    <dgm:pt modelId="{55CBBB63-2CBC-4628-97E0-C208CFB4A367}" type="parTrans" cxnId="{448C570C-ACBE-40E6-91A8-FB09F57C0D33}">
      <dgm:prSet/>
      <dgm:spPr/>
      <dgm:t>
        <a:bodyPr/>
        <a:lstStyle/>
        <a:p>
          <a:endParaRPr lang="en-US"/>
        </a:p>
      </dgm:t>
    </dgm:pt>
    <dgm:pt modelId="{50B26F89-8A9C-45D7-9AE8-447E99A466E3}" type="sibTrans" cxnId="{448C570C-ACBE-40E6-91A8-FB09F57C0D33}">
      <dgm:prSet/>
      <dgm:spPr/>
      <dgm:t>
        <a:bodyPr/>
        <a:lstStyle/>
        <a:p>
          <a:endParaRPr lang="en-US"/>
        </a:p>
      </dgm:t>
    </dgm:pt>
    <dgm:pt modelId="{F8E9C919-010E-4522-B724-C765E3229745}">
      <dgm:prSet phldrT="[Text]"/>
      <dgm:spPr/>
      <dgm:t>
        <a:bodyPr/>
        <a:lstStyle/>
        <a:p>
          <a:r>
            <a:rPr lang="en-US" dirty="0" smtClean="0"/>
            <a:t>Output: Spectral </a:t>
          </a:r>
          <a:r>
            <a:rPr lang="en-US" dirty="0" smtClean="0"/>
            <a:t>Angle </a:t>
          </a:r>
          <a:r>
            <a:rPr lang="en-US" dirty="0" smtClean="0"/>
            <a:t>based Image</a:t>
          </a:r>
          <a:endParaRPr lang="en-US" dirty="0"/>
        </a:p>
      </dgm:t>
    </dgm:pt>
    <dgm:pt modelId="{EBAAA862-6F20-44D0-86E4-682CB0D5848E}" type="parTrans" cxnId="{24AEF8CD-C242-403E-A39D-BF5403405EA8}">
      <dgm:prSet/>
      <dgm:spPr/>
      <dgm:t>
        <a:bodyPr/>
        <a:lstStyle/>
        <a:p>
          <a:endParaRPr lang="en-US"/>
        </a:p>
      </dgm:t>
    </dgm:pt>
    <dgm:pt modelId="{82573DF0-3A89-4FF7-8FBF-9922619CC239}" type="sibTrans" cxnId="{24AEF8CD-C242-403E-A39D-BF5403405EA8}">
      <dgm:prSet/>
      <dgm:spPr/>
      <dgm:t>
        <a:bodyPr/>
        <a:lstStyle/>
        <a:p>
          <a:endParaRPr lang="en-US"/>
        </a:p>
      </dgm:t>
    </dgm:pt>
    <dgm:pt modelId="{763BF80D-47B7-410E-9201-7248895ED223}">
      <dgm:prSet phldrT="[Text]"/>
      <dgm:spPr/>
      <dgm:t>
        <a:bodyPr/>
        <a:lstStyle/>
        <a:p>
          <a:r>
            <a:rPr lang="en-US" dirty="0" smtClean="0"/>
            <a:t>Preparing Image for Edge Detection</a:t>
          </a:r>
          <a:endParaRPr lang="en-US" dirty="0"/>
        </a:p>
      </dgm:t>
    </dgm:pt>
    <dgm:pt modelId="{BBC908E6-D910-41E3-89F0-D13C2D759107}" type="parTrans" cxnId="{C1FB79AC-08FD-49ED-8AA9-26ED7697D74C}">
      <dgm:prSet/>
      <dgm:spPr/>
      <dgm:t>
        <a:bodyPr/>
        <a:lstStyle/>
        <a:p>
          <a:endParaRPr lang="en-US"/>
        </a:p>
      </dgm:t>
    </dgm:pt>
    <dgm:pt modelId="{57D4C061-F503-4E22-BB9D-CAF41E929502}" type="sibTrans" cxnId="{C1FB79AC-08FD-49ED-8AA9-26ED7697D74C}">
      <dgm:prSet/>
      <dgm:spPr/>
      <dgm:t>
        <a:bodyPr/>
        <a:lstStyle/>
        <a:p>
          <a:endParaRPr lang="en-US"/>
        </a:p>
      </dgm:t>
    </dgm:pt>
    <dgm:pt modelId="{0563A9DB-D6C5-4293-8514-038370718CFD}">
      <dgm:prSet phldrT="[Text]"/>
      <dgm:spPr/>
      <dgm:t>
        <a:bodyPr/>
        <a:lstStyle/>
        <a:p>
          <a:r>
            <a:rPr lang="en-US" dirty="0" smtClean="0"/>
            <a:t>Median filtering</a:t>
          </a:r>
          <a:endParaRPr lang="en-US" dirty="0"/>
        </a:p>
      </dgm:t>
    </dgm:pt>
    <dgm:pt modelId="{32542A9A-878D-4D39-8C08-A13F30D5CFE9}" type="parTrans" cxnId="{4095FC78-1FC7-4130-8D7C-B2CA383323ED}">
      <dgm:prSet/>
      <dgm:spPr/>
      <dgm:t>
        <a:bodyPr/>
        <a:lstStyle/>
        <a:p>
          <a:endParaRPr lang="en-US"/>
        </a:p>
      </dgm:t>
    </dgm:pt>
    <dgm:pt modelId="{C555A7DC-4097-4E40-93E9-7C555EB25591}" type="sibTrans" cxnId="{4095FC78-1FC7-4130-8D7C-B2CA383323ED}">
      <dgm:prSet/>
      <dgm:spPr/>
      <dgm:t>
        <a:bodyPr/>
        <a:lstStyle/>
        <a:p>
          <a:endParaRPr lang="en-US"/>
        </a:p>
      </dgm:t>
    </dgm:pt>
    <dgm:pt modelId="{858E94AB-1B13-4408-A9D3-AE57787BD57E}">
      <dgm:prSet phldrT="[Text]"/>
      <dgm:spPr/>
      <dgm:t>
        <a:bodyPr/>
        <a:lstStyle/>
        <a:p>
          <a:r>
            <a:rPr lang="en-US" dirty="0" smtClean="0"/>
            <a:t>Image to Binary Conversion</a:t>
          </a:r>
          <a:endParaRPr lang="en-US" dirty="0"/>
        </a:p>
      </dgm:t>
    </dgm:pt>
    <dgm:pt modelId="{DAE5B365-E831-42B8-A0BF-8639CB75132A}" type="parTrans" cxnId="{3029F620-4D29-4716-B649-1394945AB723}">
      <dgm:prSet/>
      <dgm:spPr/>
      <dgm:t>
        <a:bodyPr/>
        <a:lstStyle/>
        <a:p>
          <a:endParaRPr lang="en-US"/>
        </a:p>
      </dgm:t>
    </dgm:pt>
    <dgm:pt modelId="{547ABB72-AEDC-431D-B15A-428A8571D9C1}" type="sibTrans" cxnId="{3029F620-4D29-4716-B649-1394945AB723}">
      <dgm:prSet/>
      <dgm:spPr/>
      <dgm:t>
        <a:bodyPr/>
        <a:lstStyle/>
        <a:p>
          <a:endParaRPr lang="en-US"/>
        </a:p>
      </dgm:t>
    </dgm:pt>
    <dgm:pt modelId="{4ED2970E-44B9-422D-B9DC-F8FB85807A8C}">
      <dgm:prSet phldrT="[Text]"/>
      <dgm:spPr/>
      <dgm:t>
        <a:bodyPr/>
        <a:lstStyle/>
        <a:p>
          <a:r>
            <a:rPr lang="en-US" dirty="0" smtClean="0"/>
            <a:t>Edge Detection</a:t>
          </a:r>
          <a:endParaRPr lang="en-US" dirty="0"/>
        </a:p>
      </dgm:t>
    </dgm:pt>
    <dgm:pt modelId="{2838DD03-A917-45B6-9012-29E4468C29EC}" type="parTrans" cxnId="{52FA3A4C-CF4F-48C7-8153-2DD6D38F0619}">
      <dgm:prSet/>
      <dgm:spPr/>
      <dgm:t>
        <a:bodyPr/>
        <a:lstStyle/>
        <a:p>
          <a:endParaRPr lang="en-US"/>
        </a:p>
      </dgm:t>
    </dgm:pt>
    <dgm:pt modelId="{DB120B7E-E8DA-4164-A0DD-C91941CF2BCA}" type="sibTrans" cxnId="{52FA3A4C-CF4F-48C7-8153-2DD6D38F0619}">
      <dgm:prSet/>
      <dgm:spPr/>
      <dgm:t>
        <a:bodyPr/>
        <a:lstStyle/>
        <a:p>
          <a:endParaRPr lang="en-US"/>
        </a:p>
      </dgm:t>
    </dgm:pt>
    <dgm:pt modelId="{1DDCDBD3-7569-4DA2-B506-D2E20057105B}">
      <dgm:prSet phldrT="[Text]"/>
      <dgm:spPr/>
      <dgm:t>
        <a:bodyPr/>
        <a:lstStyle/>
        <a:p>
          <a:r>
            <a:rPr lang="en-US" dirty="0" err="1" smtClean="0"/>
            <a:t>Sobel</a:t>
          </a:r>
          <a:r>
            <a:rPr lang="en-US" dirty="0" smtClean="0"/>
            <a:t> Operator</a:t>
          </a:r>
          <a:endParaRPr lang="en-US" dirty="0"/>
        </a:p>
      </dgm:t>
    </dgm:pt>
    <dgm:pt modelId="{94CAE65E-DFC4-43B3-A42B-55DA41509A0A}" type="parTrans" cxnId="{B882F7B9-E811-427C-B5C2-C90C5687B05F}">
      <dgm:prSet/>
      <dgm:spPr/>
      <dgm:t>
        <a:bodyPr/>
        <a:lstStyle/>
        <a:p>
          <a:endParaRPr lang="en-US"/>
        </a:p>
      </dgm:t>
    </dgm:pt>
    <dgm:pt modelId="{AC6E9964-64D0-4FCB-B6C0-0D514D1BEEA2}" type="sibTrans" cxnId="{B882F7B9-E811-427C-B5C2-C90C5687B05F}">
      <dgm:prSet/>
      <dgm:spPr/>
      <dgm:t>
        <a:bodyPr/>
        <a:lstStyle/>
        <a:p>
          <a:endParaRPr lang="en-US"/>
        </a:p>
      </dgm:t>
    </dgm:pt>
    <dgm:pt modelId="{197812D9-E4EC-4E61-9DE1-8C60DDA9BF58}">
      <dgm:prSet phldrT="[Text]"/>
      <dgm:spPr/>
      <dgm:t>
        <a:bodyPr/>
        <a:lstStyle/>
        <a:p>
          <a:r>
            <a:rPr lang="en-US" dirty="0" smtClean="0"/>
            <a:t>Canny Edge Detection</a:t>
          </a:r>
          <a:endParaRPr lang="en-US" dirty="0"/>
        </a:p>
      </dgm:t>
    </dgm:pt>
    <dgm:pt modelId="{BE4A985A-3EB6-4CF9-A6E6-4F5A84D7984B}" type="parTrans" cxnId="{E0690B51-C4F1-4DC9-913C-2A136CBA0DBA}">
      <dgm:prSet/>
      <dgm:spPr/>
      <dgm:t>
        <a:bodyPr/>
        <a:lstStyle/>
        <a:p>
          <a:endParaRPr lang="en-US"/>
        </a:p>
      </dgm:t>
    </dgm:pt>
    <dgm:pt modelId="{6DCE3612-AD33-404F-A79B-7A3814874CAA}" type="sibTrans" cxnId="{E0690B51-C4F1-4DC9-913C-2A136CBA0DBA}">
      <dgm:prSet/>
      <dgm:spPr/>
      <dgm:t>
        <a:bodyPr/>
        <a:lstStyle/>
        <a:p>
          <a:endParaRPr lang="en-US"/>
        </a:p>
      </dgm:t>
    </dgm:pt>
    <dgm:pt modelId="{17A8EF75-55DD-4DB9-8C84-A309596D0529}">
      <dgm:prSet phldrT="[Text]"/>
      <dgm:spPr/>
      <dgm:t>
        <a:bodyPr/>
        <a:lstStyle/>
        <a:p>
          <a:r>
            <a:rPr lang="en-US" dirty="0" smtClean="0"/>
            <a:t>Morphological Operations</a:t>
          </a:r>
          <a:endParaRPr lang="en-US" dirty="0"/>
        </a:p>
      </dgm:t>
    </dgm:pt>
    <dgm:pt modelId="{8B2F5942-9C2C-4BE1-8DFF-8FF83F018AAC}" type="parTrans" cxnId="{221FE83C-7576-44FB-869C-0140F2C1A7E2}">
      <dgm:prSet/>
      <dgm:spPr/>
      <dgm:t>
        <a:bodyPr/>
        <a:lstStyle/>
        <a:p>
          <a:endParaRPr lang="en-US"/>
        </a:p>
      </dgm:t>
    </dgm:pt>
    <dgm:pt modelId="{41DCCF5B-A440-4001-AAA2-7A3484DC028D}" type="sibTrans" cxnId="{221FE83C-7576-44FB-869C-0140F2C1A7E2}">
      <dgm:prSet/>
      <dgm:spPr/>
      <dgm:t>
        <a:bodyPr/>
        <a:lstStyle/>
        <a:p>
          <a:endParaRPr lang="en-US"/>
        </a:p>
      </dgm:t>
    </dgm:pt>
    <dgm:pt modelId="{B4934412-EC5F-4F3A-93D5-213E2894A645}">
      <dgm:prSet phldrT="[Text]"/>
      <dgm:spPr/>
      <dgm:t>
        <a:bodyPr/>
        <a:lstStyle/>
        <a:p>
          <a:r>
            <a:rPr lang="en-US" dirty="0" smtClean="0"/>
            <a:t>Image-Eroded(image)</a:t>
          </a:r>
          <a:endParaRPr lang="en-US" dirty="0"/>
        </a:p>
      </dgm:t>
    </dgm:pt>
    <dgm:pt modelId="{9E5D5C24-4914-4F2F-BCAC-2DBB6CB2803A}" type="parTrans" cxnId="{1569AC7D-9410-4711-A245-E32168B39ADE}">
      <dgm:prSet/>
      <dgm:spPr/>
      <dgm:t>
        <a:bodyPr/>
        <a:lstStyle/>
        <a:p>
          <a:endParaRPr lang="en-US"/>
        </a:p>
      </dgm:t>
    </dgm:pt>
    <dgm:pt modelId="{BBEFD0DA-52A6-4599-AE8E-BA3593333115}" type="sibTrans" cxnId="{1569AC7D-9410-4711-A245-E32168B39ADE}">
      <dgm:prSet/>
      <dgm:spPr/>
      <dgm:t>
        <a:bodyPr/>
        <a:lstStyle/>
        <a:p>
          <a:endParaRPr lang="en-US"/>
        </a:p>
      </dgm:t>
    </dgm:pt>
    <dgm:pt modelId="{96F71BC6-D58E-4CEB-A3AC-25519170AD79}" type="pres">
      <dgm:prSet presAssocID="{6CD137A2-3C24-4BE8-952E-190C59FD4E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65F34-39E2-437E-B910-AEB6BE157366}" type="pres">
      <dgm:prSet presAssocID="{6CD137A2-3C24-4BE8-952E-190C59FD4E44}" presName="arrow" presStyleLbl="bgShp" presStyleIdx="0" presStyleCnt="1"/>
      <dgm:spPr/>
    </dgm:pt>
    <dgm:pt modelId="{AAD48BCA-70C4-40E5-9875-0AD4D2D52F9B}" type="pres">
      <dgm:prSet presAssocID="{6CD137A2-3C24-4BE8-952E-190C59FD4E44}" presName="linearProcess" presStyleCnt="0"/>
      <dgm:spPr/>
    </dgm:pt>
    <dgm:pt modelId="{149A78C6-4D79-4238-9985-2B38805EFDD0}" type="pres">
      <dgm:prSet presAssocID="{2B7C87D0-CA13-448B-B251-B99E887529B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578B-22BA-486C-B7D3-B7F08C22CD9C}" type="pres">
      <dgm:prSet presAssocID="{7FDADE65-ED9F-4E0D-9960-55A3069DD653}" presName="sibTrans" presStyleCnt="0"/>
      <dgm:spPr/>
    </dgm:pt>
    <dgm:pt modelId="{823F6981-E17F-4344-A225-195553E15CA3}" type="pres">
      <dgm:prSet presAssocID="{763BF80D-47B7-410E-9201-7248895ED2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287D8-E5C5-4E60-92ED-DA82E1C34326}" type="pres">
      <dgm:prSet presAssocID="{57D4C061-F503-4E22-BB9D-CAF41E929502}" presName="sibTrans" presStyleCnt="0"/>
      <dgm:spPr/>
    </dgm:pt>
    <dgm:pt modelId="{EAF8CDE2-3428-448F-A79E-E0C1306E62A6}" type="pres">
      <dgm:prSet presAssocID="{4ED2970E-44B9-422D-B9DC-F8FB85807A8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334BA7-0F25-4DBF-8421-B94E5F1A5FA0}" type="presOf" srcId="{6CD137A2-3C24-4BE8-952E-190C59FD4E44}" destId="{96F71BC6-D58E-4CEB-A3AC-25519170AD79}" srcOrd="0" destOrd="0" presId="urn:microsoft.com/office/officeart/2005/8/layout/hProcess9"/>
    <dgm:cxn modelId="{E0690B51-C4F1-4DC9-913C-2A136CBA0DBA}" srcId="{4ED2970E-44B9-422D-B9DC-F8FB85807A8C}" destId="{197812D9-E4EC-4E61-9DE1-8C60DDA9BF58}" srcOrd="1" destOrd="0" parTransId="{BE4A985A-3EB6-4CF9-A6E6-4F5A84D7984B}" sibTransId="{6DCE3612-AD33-404F-A79B-7A3814874CAA}"/>
    <dgm:cxn modelId="{448C570C-ACBE-40E6-91A8-FB09F57C0D33}" srcId="{2B7C87D0-CA13-448B-B251-B99E887529B3}" destId="{6A3FE8D0-A010-42C5-BA72-D21701DD00C7}" srcOrd="0" destOrd="0" parTransId="{55CBBB63-2CBC-4628-97E0-C208CFB4A367}" sibTransId="{50B26F89-8A9C-45D7-9AE8-447E99A466E3}"/>
    <dgm:cxn modelId="{66E5FBFB-11A8-4BAD-B5D4-1BBB6F6A6178}" type="presOf" srcId="{2B7C87D0-CA13-448B-B251-B99E887529B3}" destId="{149A78C6-4D79-4238-9985-2B38805EFDD0}" srcOrd="0" destOrd="0" presId="urn:microsoft.com/office/officeart/2005/8/layout/hProcess9"/>
    <dgm:cxn modelId="{70109D99-AFF8-4E6D-BAE3-33EDAFB2ACA4}" type="presOf" srcId="{1DDCDBD3-7569-4DA2-B506-D2E20057105B}" destId="{EAF8CDE2-3428-448F-A79E-E0C1306E62A6}" srcOrd="0" destOrd="1" presId="urn:microsoft.com/office/officeart/2005/8/layout/hProcess9"/>
    <dgm:cxn modelId="{ABCAD451-9F5D-4D05-8854-7CB009EC9DB9}" type="presOf" srcId="{17A8EF75-55DD-4DB9-8C84-A309596D0529}" destId="{823F6981-E17F-4344-A225-195553E15CA3}" srcOrd="0" destOrd="3" presId="urn:microsoft.com/office/officeart/2005/8/layout/hProcess9"/>
    <dgm:cxn modelId="{3029F620-4D29-4716-B649-1394945AB723}" srcId="{763BF80D-47B7-410E-9201-7248895ED223}" destId="{858E94AB-1B13-4408-A9D3-AE57787BD57E}" srcOrd="1" destOrd="0" parTransId="{DAE5B365-E831-42B8-A0BF-8639CB75132A}" sibTransId="{547ABB72-AEDC-431D-B15A-428A8571D9C1}"/>
    <dgm:cxn modelId="{6E49723A-4358-4CB7-9AFF-5B0A12FCA40C}" type="presOf" srcId="{4ED2970E-44B9-422D-B9DC-F8FB85807A8C}" destId="{EAF8CDE2-3428-448F-A79E-E0C1306E62A6}" srcOrd="0" destOrd="0" presId="urn:microsoft.com/office/officeart/2005/8/layout/hProcess9"/>
    <dgm:cxn modelId="{BEA67DDF-031E-4D97-8491-19FFE77626FB}" type="presOf" srcId="{763BF80D-47B7-410E-9201-7248895ED223}" destId="{823F6981-E17F-4344-A225-195553E15CA3}" srcOrd="0" destOrd="0" presId="urn:microsoft.com/office/officeart/2005/8/layout/hProcess9"/>
    <dgm:cxn modelId="{ECF46735-30BC-4DC6-9B21-E34C96C35C69}" type="presOf" srcId="{6A3FE8D0-A010-42C5-BA72-D21701DD00C7}" destId="{149A78C6-4D79-4238-9985-2B38805EFDD0}" srcOrd="0" destOrd="1" presId="urn:microsoft.com/office/officeart/2005/8/layout/hProcess9"/>
    <dgm:cxn modelId="{EF3951B2-BFFD-4189-AA99-37C4D1BD74FA}" type="presOf" srcId="{197812D9-E4EC-4E61-9DE1-8C60DDA9BF58}" destId="{EAF8CDE2-3428-448F-A79E-E0C1306E62A6}" srcOrd="0" destOrd="2" presId="urn:microsoft.com/office/officeart/2005/8/layout/hProcess9"/>
    <dgm:cxn modelId="{733F1B17-65EA-42ED-9425-887D98639B16}" srcId="{6CD137A2-3C24-4BE8-952E-190C59FD4E44}" destId="{2B7C87D0-CA13-448B-B251-B99E887529B3}" srcOrd="0" destOrd="0" parTransId="{F60328A2-ADE8-4BED-8AC1-0062C47A07B6}" sibTransId="{7FDADE65-ED9F-4E0D-9960-55A3069DD653}"/>
    <dgm:cxn modelId="{B882F7B9-E811-427C-B5C2-C90C5687B05F}" srcId="{4ED2970E-44B9-422D-B9DC-F8FB85807A8C}" destId="{1DDCDBD3-7569-4DA2-B506-D2E20057105B}" srcOrd="0" destOrd="0" parTransId="{94CAE65E-DFC4-43B3-A42B-55DA41509A0A}" sibTransId="{AC6E9964-64D0-4FCB-B6C0-0D514D1BEEA2}"/>
    <dgm:cxn modelId="{57870342-7A19-439E-8A0F-B0B9BCBB7553}" type="presOf" srcId="{F8E9C919-010E-4522-B724-C765E3229745}" destId="{149A78C6-4D79-4238-9985-2B38805EFDD0}" srcOrd="0" destOrd="2" presId="urn:microsoft.com/office/officeart/2005/8/layout/hProcess9"/>
    <dgm:cxn modelId="{6E77AD34-BF77-4B47-B8B7-0C67025952D8}" type="presOf" srcId="{0563A9DB-D6C5-4293-8514-038370718CFD}" destId="{823F6981-E17F-4344-A225-195553E15CA3}" srcOrd="0" destOrd="1" presId="urn:microsoft.com/office/officeart/2005/8/layout/hProcess9"/>
    <dgm:cxn modelId="{221FE83C-7576-44FB-869C-0140F2C1A7E2}" srcId="{763BF80D-47B7-410E-9201-7248895ED223}" destId="{17A8EF75-55DD-4DB9-8C84-A309596D0529}" srcOrd="2" destOrd="0" parTransId="{8B2F5942-9C2C-4BE1-8DFF-8FF83F018AAC}" sibTransId="{41DCCF5B-A440-4001-AAA2-7A3484DC028D}"/>
    <dgm:cxn modelId="{24AEF8CD-C242-403E-A39D-BF5403405EA8}" srcId="{2B7C87D0-CA13-448B-B251-B99E887529B3}" destId="{F8E9C919-010E-4522-B724-C765E3229745}" srcOrd="1" destOrd="0" parTransId="{EBAAA862-6F20-44D0-86E4-682CB0D5848E}" sibTransId="{82573DF0-3A89-4FF7-8FBF-9922619CC239}"/>
    <dgm:cxn modelId="{C9B60250-D325-4753-BDF3-D8175AFEB401}" type="presOf" srcId="{858E94AB-1B13-4408-A9D3-AE57787BD57E}" destId="{823F6981-E17F-4344-A225-195553E15CA3}" srcOrd="0" destOrd="2" presId="urn:microsoft.com/office/officeart/2005/8/layout/hProcess9"/>
    <dgm:cxn modelId="{C1FB79AC-08FD-49ED-8AA9-26ED7697D74C}" srcId="{6CD137A2-3C24-4BE8-952E-190C59FD4E44}" destId="{763BF80D-47B7-410E-9201-7248895ED223}" srcOrd="1" destOrd="0" parTransId="{BBC908E6-D910-41E3-89F0-D13C2D759107}" sibTransId="{57D4C061-F503-4E22-BB9D-CAF41E929502}"/>
    <dgm:cxn modelId="{6C0D70E9-C66D-4336-BD41-C5F2684941A9}" type="presOf" srcId="{B4934412-EC5F-4F3A-93D5-213E2894A645}" destId="{EAF8CDE2-3428-448F-A79E-E0C1306E62A6}" srcOrd="0" destOrd="3" presId="urn:microsoft.com/office/officeart/2005/8/layout/hProcess9"/>
    <dgm:cxn modelId="{1569AC7D-9410-4711-A245-E32168B39ADE}" srcId="{4ED2970E-44B9-422D-B9DC-F8FB85807A8C}" destId="{B4934412-EC5F-4F3A-93D5-213E2894A645}" srcOrd="2" destOrd="0" parTransId="{9E5D5C24-4914-4F2F-BCAC-2DBB6CB2803A}" sibTransId="{BBEFD0DA-52A6-4599-AE8E-BA3593333115}"/>
    <dgm:cxn modelId="{52FA3A4C-CF4F-48C7-8153-2DD6D38F0619}" srcId="{6CD137A2-3C24-4BE8-952E-190C59FD4E44}" destId="{4ED2970E-44B9-422D-B9DC-F8FB85807A8C}" srcOrd="2" destOrd="0" parTransId="{2838DD03-A917-45B6-9012-29E4468C29EC}" sibTransId="{DB120B7E-E8DA-4164-A0DD-C91941CF2BCA}"/>
    <dgm:cxn modelId="{4095FC78-1FC7-4130-8D7C-B2CA383323ED}" srcId="{763BF80D-47B7-410E-9201-7248895ED223}" destId="{0563A9DB-D6C5-4293-8514-038370718CFD}" srcOrd="0" destOrd="0" parTransId="{32542A9A-878D-4D39-8C08-A13F30D5CFE9}" sibTransId="{C555A7DC-4097-4E40-93E9-7C555EB25591}"/>
    <dgm:cxn modelId="{ABC30C7A-1824-4776-9803-9377A0053F02}" type="presParOf" srcId="{96F71BC6-D58E-4CEB-A3AC-25519170AD79}" destId="{69265F34-39E2-437E-B910-AEB6BE157366}" srcOrd="0" destOrd="0" presId="urn:microsoft.com/office/officeart/2005/8/layout/hProcess9"/>
    <dgm:cxn modelId="{E4D63D44-E3E1-4B0A-8FF3-DD1C65F6C023}" type="presParOf" srcId="{96F71BC6-D58E-4CEB-A3AC-25519170AD79}" destId="{AAD48BCA-70C4-40E5-9875-0AD4D2D52F9B}" srcOrd="1" destOrd="0" presId="urn:microsoft.com/office/officeart/2005/8/layout/hProcess9"/>
    <dgm:cxn modelId="{13EACEFE-C307-4F42-854C-5905C3D0F1F6}" type="presParOf" srcId="{AAD48BCA-70C4-40E5-9875-0AD4D2D52F9B}" destId="{149A78C6-4D79-4238-9985-2B38805EFDD0}" srcOrd="0" destOrd="0" presId="urn:microsoft.com/office/officeart/2005/8/layout/hProcess9"/>
    <dgm:cxn modelId="{DA9BB91E-4A91-4C90-BCC7-39E4525AAEE7}" type="presParOf" srcId="{AAD48BCA-70C4-40E5-9875-0AD4D2D52F9B}" destId="{F1D2578B-22BA-486C-B7D3-B7F08C22CD9C}" srcOrd="1" destOrd="0" presId="urn:microsoft.com/office/officeart/2005/8/layout/hProcess9"/>
    <dgm:cxn modelId="{8CD6605F-7F35-481D-B6A4-4013517BC66B}" type="presParOf" srcId="{AAD48BCA-70C4-40E5-9875-0AD4D2D52F9B}" destId="{823F6981-E17F-4344-A225-195553E15CA3}" srcOrd="2" destOrd="0" presId="urn:microsoft.com/office/officeart/2005/8/layout/hProcess9"/>
    <dgm:cxn modelId="{2CBD646A-78CE-499E-9E25-E2D512316503}" type="presParOf" srcId="{AAD48BCA-70C4-40E5-9875-0AD4D2D52F9B}" destId="{BD3287D8-E5C5-4E60-92ED-DA82E1C34326}" srcOrd="3" destOrd="0" presId="urn:microsoft.com/office/officeart/2005/8/layout/hProcess9"/>
    <dgm:cxn modelId="{D4A6C5A8-B85C-44FF-AEBF-F81E151A0986}" type="presParOf" srcId="{AAD48BCA-70C4-40E5-9875-0AD4D2D52F9B}" destId="{EAF8CDE2-3428-448F-A79E-E0C1306E62A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65F34-39E2-437E-B910-AEB6BE157366}">
      <dsp:nvSpPr>
        <dsp:cNvPr id="0" name=""/>
        <dsp:cNvSpPr/>
      </dsp:nvSpPr>
      <dsp:spPr>
        <a:xfrm>
          <a:off x="577214" y="0"/>
          <a:ext cx="6541770" cy="49275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A78C6-4D79-4238-9985-2B38805EFDD0}">
      <dsp:nvSpPr>
        <dsp:cNvPr id="0" name=""/>
        <dsp:cNvSpPr/>
      </dsp:nvSpPr>
      <dsp:spPr>
        <a:xfrm>
          <a:off x="8267" y="1478280"/>
          <a:ext cx="2477214" cy="19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Spectral angle Transformation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Input: Multispectral Image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Output: Spectral </a:t>
          </a:r>
          <a:r>
            <a:rPr lang="en-US" sz="1500" kern="1200" dirty="0" smtClean="0"/>
            <a:t>Angle </a:t>
          </a:r>
          <a:r>
            <a:rPr lang="en-US" sz="1500" kern="1200" dirty="0" smtClean="0"/>
            <a:t>based Image</a:t>
          </a:r>
          <a:endParaRPr lang="en-US" sz="1500" kern="1200" dirty="0"/>
        </a:p>
      </dsp:txBody>
      <dsp:txXfrm>
        <a:off x="104485" y="1574498"/>
        <a:ext cx="2284778" cy="1778604"/>
      </dsp:txXfrm>
    </dsp:sp>
    <dsp:sp modelId="{823F6981-E17F-4344-A225-195553E15CA3}">
      <dsp:nvSpPr>
        <dsp:cNvPr id="0" name=""/>
        <dsp:cNvSpPr/>
      </dsp:nvSpPr>
      <dsp:spPr>
        <a:xfrm>
          <a:off x="2609492" y="1478280"/>
          <a:ext cx="2477214" cy="19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Preparing Image for Edge Detection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Median filtering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Image to Binary Conversion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Morphological Operations</a:t>
          </a:r>
          <a:endParaRPr lang="en-US" sz="1500" kern="1200" dirty="0"/>
        </a:p>
      </dsp:txBody>
      <dsp:txXfrm>
        <a:off x="2705710" y="1574498"/>
        <a:ext cx="2284778" cy="1778604"/>
      </dsp:txXfrm>
    </dsp:sp>
    <dsp:sp modelId="{EAF8CDE2-3428-448F-A79E-E0C1306E62A6}">
      <dsp:nvSpPr>
        <dsp:cNvPr id="0" name=""/>
        <dsp:cNvSpPr/>
      </dsp:nvSpPr>
      <dsp:spPr>
        <a:xfrm>
          <a:off x="5210718" y="1478280"/>
          <a:ext cx="2477214" cy="19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Edge Detection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Sobel</a:t>
          </a:r>
          <a:r>
            <a:rPr lang="en-US" sz="1500" kern="1200" dirty="0" smtClean="0"/>
            <a:t> Operator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Canny Edge Detection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Image-Eroded(image)</a:t>
          </a:r>
          <a:endParaRPr lang="en-US" sz="1500" kern="1200" dirty="0"/>
        </a:p>
      </dsp:txBody>
      <dsp:txXfrm>
        <a:off x="5306936" y="1574498"/>
        <a:ext cx="2284778" cy="1778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458A-2C54-48A9-BA3E-29B06F482837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CFEC-9274-4C3F-A61E-A14EA479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5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6B3C5-77F3-485F-B36A-FE83A671FA1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86127-9829-48DD-A271-218625363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20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6127-9829-48DD-A271-218625363A1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0766-3AD1-4A90-B0DE-223D9C14D1EE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1AC-AB93-472E-8612-65E8F0E18D5C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3C94-D8BA-4BC3-B47F-FB2202716C2C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D383-C340-4FFC-8857-D90287DCF277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11EA-AC0F-4D8E-BC75-5EEFCA4257E6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B6D6-8F81-4B6D-9AE7-8EE5A7C13820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1AF5-4BB7-4B17-A164-31769DF8AD19}" type="datetime1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1C0-F34B-4EFC-9AFC-EC6A1BE47BDC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BAAD-2755-4AD4-A9D5-0CCCBF35DCC8}" type="datetime1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76A2-33E1-4632-87F5-8C02C5481863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E794-C4E7-4009-BBC8-8D89BC19B310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4613-F779-40DF-B487-CF4AC8A10FA9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9E69-435A-4B96-A336-650B6C3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Road Extraction From Satellite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152400"/>
            <a:ext cx="10773913" cy="6244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Morphological Operations-Bounding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After removing small connected components, there yet remained noise with larger number of concentrated Pixels</a:t>
            </a:r>
          </a:p>
          <a:p>
            <a:r>
              <a:rPr lang="en-US" dirty="0" smtClean="0"/>
              <a:t>Calculate Bounding Box for each of the connected components. </a:t>
            </a:r>
          </a:p>
          <a:p>
            <a:r>
              <a:rPr lang="en-US" dirty="0" smtClean="0"/>
              <a:t>If neither the length nor width of the Bounding Box is greater than 1/3</a:t>
            </a:r>
            <a:r>
              <a:rPr lang="en-US" baseline="30000" dirty="0" smtClean="0"/>
              <a:t>rd</a:t>
            </a:r>
            <a:r>
              <a:rPr lang="en-US" dirty="0" smtClean="0"/>
              <a:t> of the image, Remove that component</a:t>
            </a:r>
          </a:p>
          <a:p>
            <a:pPr lvl="1"/>
            <a:r>
              <a:rPr lang="en-US" dirty="0" smtClean="0"/>
              <a:t>Generally roads form a larger part of the images travelling from one end to other</a:t>
            </a:r>
          </a:p>
          <a:p>
            <a:pPr lvl="1"/>
            <a:r>
              <a:rPr lang="en-US" dirty="0" smtClean="0"/>
              <a:t>Sometimes, the roads are not fully connected. Balance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54" y="0"/>
            <a:ext cx="10131204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52400"/>
            <a:ext cx="10174785" cy="5897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Attempts at Segment Linking-Dilation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the cut segments using the process of Dilation. </a:t>
            </a:r>
          </a:p>
          <a:p>
            <a:r>
              <a:rPr lang="en-US" dirty="0" smtClean="0"/>
              <a:t>Dilation leads to thickening of the roads as well.</a:t>
            </a:r>
          </a:p>
          <a:p>
            <a:r>
              <a:rPr lang="en-US" dirty="0" smtClean="0"/>
              <a:t>Need a Better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Dilation(and Erosion)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6065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752600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Calculate mean intensity at each pixel for each of the directions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Calculate Standard Deviation for each pixel for each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the direction with lowest Standard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Chose maximum value along that direction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35026"/>
              </p:ext>
            </p:extLst>
          </p:nvPr>
        </p:nvGraphicFramePr>
        <p:xfrm>
          <a:off x="5638800" y="4495800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152400"/>
            <a:ext cx="10561628" cy="61217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184434"/>
            <a:ext cx="10439400" cy="60509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saw, Special dilation links small gaps if there exist a small line link between two ends</a:t>
            </a:r>
          </a:p>
          <a:p>
            <a:r>
              <a:rPr lang="en-US" dirty="0" smtClean="0"/>
              <a:t>We looked at components in sub-images of sizes -40X40 at an interval of 20. </a:t>
            </a:r>
          </a:p>
          <a:p>
            <a:pPr lvl="1"/>
            <a:r>
              <a:rPr lang="en-US" dirty="0" smtClean="0"/>
              <a:t>Joined the loose ends of the components in case of the smallest distance. </a:t>
            </a:r>
          </a:p>
          <a:p>
            <a:pPr lvl="1"/>
            <a:r>
              <a:rPr lang="en-US" dirty="0" smtClean="0"/>
              <a:t>Could not work out for the branch points.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04800"/>
            <a:ext cx="10569177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Extraction from </a:t>
            </a:r>
            <a:r>
              <a:rPr lang="en-US" dirty="0" smtClean="0"/>
              <a:t>Satellite </a:t>
            </a:r>
            <a:r>
              <a:rPr lang="en-US" dirty="0" smtClean="0"/>
              <a:t>Images </a:t>
            </a:r>
            <a:r>
              <a:rPr lang="en-US" dirty="0" smtClean="0"/>
              <a:t>has important application in modern day navigation with ever growing maps and their uses to locate. </a:t>
            </a:r>
          </a:p>
          <a:p>
            <a:r>
              <a:rPr lang="en-US" dirty="0" smtClean="0"/>
              <a:t>Hence, it becomes tiresome to extract roads from the satellite image manually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0"/>
            <a:ext cx="10439400" cy="62023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Edge Detection- </a:t>
            </a:r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9786" y="-54604"/>
            <a:ext cx="10663386" cy="6180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228600"/>
            <a:ext cx="10815785" cy="62691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857" y="152400"/>
            <a:ext cx="10306249" cy="6172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Edge Detection- Canny Edge Segmentation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52400"/>
            <a:ext cx="10531921" cy="61045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321" y="152400"/>
            <a:ext cx="10306250" cy="6172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228600"/>
            <a:ext cx="10556801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Edge Detection – Eroded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48029832"/>
              </p:ext>
            </p:extLst>
          </p:nvPr>
        </p:nvGraphicFramePr>
        <p:xfrm>
          <a:off x="838200" y="1473200"/>
          <a:ext cx="7696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2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228600"/>
            <a:ext cx="10569177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228600"/>
            <a:ext cx="10587185" cy="6136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Deepthy</a:t>
            </a:r>
            <a:r>
              <a:rPr lang="en-US" dirty="0"/>
              <a:t> Mary </a:t>
            </a:r>
            <a:r>
              <a:rPr lang="en-US" dirty="0" smtClean="0"/>
              <a:t>Alex, “Robust </a:t>
            </a:r>
            <a:r>
              <a:rPr lang="en-US" dirty="0"/>
              <a:t>and Efficient Method to Extract Roads </a:t>
            </a:r>
            <a:r>
              <a:rPr lang="en-US" dirty="0" smtClean="0"/>
              <a:t>from </a:t>
            </a:r>
            <a:r>
              <a:rPr lang="en-US" dirty="0"/>
              <a:t>Satellite </a:t>
            </a:r>
            <a:r>
              <a:rPr lang="en-US" dirty="0" smtClean="0"/>
              <a:t>Images”</a:t>
            </a:r>
          </a:p>
          <a:p>
            <a:r>
              <a:rPr lang="en-US" dirty="0"/>
              <a:t>D. </a:t>
            </a:r>
            <a:r>
              <a:rPr lang="en-US" dirty="0" err="1"/>
              <a:t>Chaudhuri</a:t>
            </a:r>
            <a:r>
              <a:rPr lang="en-US" dirty="0"/>
              <a:t>, N. K. </a:t>
            </a:r>
            <a:r>
              <a:rPr lang="en-US" dirty="0" err="1"/>
              <a:t>Kushwaha</a:t>
            </a:r>
            <a:r>
              <a:rPr lang="en-US" dirty="0"/>
              <a:t>, and A. </a:t>
            </a:r>
            <a:r>
              <a:rPr lang="en-US" dirty="0" err="1"/>
              <a:t>Samal</a:t>
            </a:r>
            <a:r>
              <a:rPr lang="en-US" dirty="0"/>
              <a:t>, “Semi-Automated Road Detection From High Resolution Satellite Images by </a:t>
            </a:r>
            <a:r>
              <a:rPr lang="en-US" dirty="0" smtClean="0"/>
              <a:t>Directional</a:t>
            </a:r>
            <a:r>
              <a:rPr lang="en-US" dirty="0"/>
              <a:t> </a:t>
            </a:r>
            <a:r>
              <a:rPr lang="en-US" dirty="0" smtClean="0"/>
              <a:t>Morphological </a:t>
            </a:r>
            <a:r>
              <a:rPr lang="en-US" dirty="0"/>
              <a:t>Enhancement and Segmentation Techniques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 smtClean="0"/>
              <a:t>Matlab</a:t>
            </a:r>
            <a:r>
              <a:rPr lang="en-US" dirty="0"/>
              <a:t> Help-http://www.mathworks.com</a:t>
            </a:r>
            <a:r>
              <a:rPr lang="en-US" dirty="0" smtClean="0"/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Spectral Angle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Input: </a:t>
                </a:r>
                <a:r>
                  <a:rPr lang="en-US" dirty="0" err="1" smtClean="0"/>
                  <a:t>MultiSpectral</a:t>
                </a:r>
                <a:r>
                  <a:rPr lang="en-US" dirty="0" smtClean="0"/>
                  <a:t> Image</a:t>
                </a:r>
              </a:p>
              <a:p>
                <a:r>
                  <a:rPr lang="en-US" dirty="0" smtClean="0"/>
                  <a:t>Process: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b</m:t>
                                                  </m:r>
                                                  <m: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b="0" i="0" smtClean="0">
                                                          <a:latin typeface="Cambria Math"/>
                                                        </a:rPr>
                                                        <m:t>n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b="0" i="0" smtClean="0">
                                                          <a:latin typeface="Cambria Math"/>
                                                        </a:rPr>
                                                        <m:t>b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b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</a:rPr>
                                                <m:t>r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√(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.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) </m:t>
                                              </m:r>
                                            </m:den>
                                          </m:f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𝑆𝑝𝑒𝑐𝑡𝑟𝑎𝑙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𝑉𝑒𝑐𝑡𝑜𝑟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𝑃𝑖𝑥𝑒𝑙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𝑆𝑝𝑒𝑐𝑡𝑟𝑎𝑙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𝑓𝑖𝑥𝑒𝑑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𝑃𝑜𝑖𝑛𝑡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𝐷𝑖𝑚𝑒𝑛𝑠𝑖𝑜𝑛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𝑆𝑝𝑒𝑐𝑡𝑟𝑎𝑙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</a:t>
            </a:r>
            <a:r>
              <a:rPr lang="en-US" dirty="0" err="1" smtClean="0"/>
              <a:t>vs</a:t>
            </a:r>
            <a:r>
              <a:rPr lang="en-US" dirty="0" smtClean="0"/>
              <a:t> LAB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is an </a:t>
            </a:r>
            <a:r>
              <a:rPr lang="en-US" dirty="0" smtClean="0"/>
              <a:t>additive </a:t>
            </a:r>
            <a:r>
              <a:rPr lang="en-US" dirty="0" err="1" smtClean="0"/>
              <a:t>colour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Used mainly in preparing colors for machines</a:t>
            </a:r>
          </a:p>
          <a:p>
            <a:pPr lvl="1"/>
            <a:r>
              <a:rPr lang="en-US" dirty="0" smtClean="0"/>
              <a:t>Does not include illumination</a:t>
            </a:r>
          </a:p>
          <a:p>
            <a:r>
              <a:rPr lang="en-US" dirty="0" smtClean="0"/>
              <a:t>LAB color is color Space as </a:t>
            </a:r>
            <a:r>
              <a:rPr lang="en-US" dirty="0" err="1" smtClean="0"/>
              <a:t>percieved</a:t>
            </a:r>
            <a:r>
              <a:rPr lang="en-US" dirty="0" smtClean="0"/>
              <a:t> by humans</a:t>
            </a:r>
          </a:p>
          <a:p>
            <a:pPr lvl="1"/>
            <a:r>
              <a:rPr lang="en-US" dirty="0" smtClean="0"/>
              <a:t>It is better for color segmentation </a:t>
            </a:r>
            <a:r>
              <a:rPr lang="en-US" dirty="0"/>
              <a:t> </a:t>
            </a:r>
            <a:r>
              <a:rPr lang="en-US" dirty="0" smtClean="0"/>
              <a:t>because it helps in matching of the colors better</a:t>
            </a:r>
          </a:p>
          <a:p>
            <a:pPr lvl="1"/>
            <a:r>
              <a:rPr lang="en-US" dirty="0" smtClean="0"/>
              <a:t>Includes illumination.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094470" cy="533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857" y="0"/>
            <a:ext cx="10569177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321" y="0"/>
            <a:ext cx="10569178" cy="6126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Image for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Filtering</a:t>
            </a:r>
          </a:p>
          <a:p>
            <a:r>
              <a:rPr lang="en-US" dirty="0" smtClean="0"/>
              <a:t>Conversion to Binary</a:t>
            </a:r>
          </a:p>
          <a:p>
            <a:pPr lvl="1"/>
            <a:r>
              <a:rPr lang="en-US" dirty="0" smtClean="0"/>
              <a:t>Using LAB space gives us freedom of setting a higher threshold</a:t>
            </a:r>
          </a:p>
          <a:p>
            <a:r>
              <a:rPr lang="en-US" dirty="0" smtClean="0"/>
              <a:t>Morphological Operations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Removal of small areas: Number of pixels&lt;200</a:t>
            </a:r>
          </a:p>
          <a:p>
            <a:pPr lvl="1"/>
            <a:r>
              <a:rPr lang="en-US" dirty="0" smtClean="0"/>
              <a:t>Bounding Box to remove Larger areas</a:t>
            </a:r>
          </a:p>
          <a:p>
            <a:pPr lvl="1"/>
            <a:r>
              <a:rPr lang="en-US" dirty="0" smtClean="0"/>
              <a:t>Attempts at Segment 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Arshdeep Singh Gulati  2013MT60589   Deepali Gupta 2013MT60079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9E69-435A-4B96-A336-650B6C3E55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827</Words>
  <Application>Microsoft Office PowerPoint</Application>
  <PresentationFormat>On-screen Show (4:3)</PresentationFormat>
  <Paragraphs>156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Digital Image Processing</vt:lpstr>
      <vt:lpstr>Introduction</vt:lpstr>
      <vt:lpstr>Proposed Algorithm</vt:lpstr>
      <vt:lpstr>Spectral Angle Transformation</vt:lpstr>
      <vt:lpstr>RGB vs LAB Color Space</vt:lpstr>
      <vt:lpstr>PowerPoint Presentation</vt:lpstr>
      <vt:lpstr>PowerPoint Presentation</vt:lpstr>
      <vt:lpstr>PowerPoint Presentation</vt:lpstr>
      <vt:lpstr>Preparing Image for Edge Detection</vt:lpstr>
      <vt:lpstr>PowerPoint Presentation</vt:lpstr>
      <vt:lpstr>Morphological Operations-Bounding Box</vt:lpstr>
      <vt:lpstr>PowerPoint Presentation</vt:lpstr>
      <vt:lpstr>PowerPoint Presentation</vt:lpstr>
      <vt:lpstr>Attempts at Segment Linking-Dilation</vt:lpstr>
      <vt:lpstr>Special Dilation(and Erosion)</vt:lpstr>
      <vt:lpstr>PowerPoint Presentation</vt:lpstr>
      <vt:lpstr>PowerPoint Presentation</vt:lpstr>
      <vt:lpstr>Skeleton Approach</vt:lpstr>
      <vt:lpstr>PowerPoint Presentation</vt:lpstr>
      <vt:lpstr>PowerPoint Presentation</vt:lpstr>
      <vt:lpstr>Edge Detection- Sobel Operator</vt:lpstr>
      <vt:lpstr>PowerPoint Presentation</vt:lpstr>
      <vt:lpstr>PowerPoint Presentation</vt:lpstr>
      <vt:lpstr>PowerPoint Presentation</vt:lpstr>
      <vt:lpstr>Edge Detection- Canny Edge Segmentation</vt:lpstr>
      <vt:lpstr>PowerPoint Presentation</vt:lpstr>
      <vt:lpstr>PowerPoint Presentation</vt:lpstr>
      <vt:lpstr>PowerPoint Presentation</vt:lpstr>
      <vt:lpstr>Edge Detection – Eroded Images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Use This</dc:creator>
  <cp:lastModifiedBy>Use This</cp:lastModifiedBy>
  <cp:revision>18</cp:revision>
  <dcterms:created xsi:type="dcterms:W3CDTF">2017-05-04T13:37:02Z</dcterms:created>
  <dcterms:modified xsi:type="dcterms:W3CDTF">2017-05-07T07:28:20Z</dcterms:modified>
</cp:coreProperties>
</file>