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9733-FAEE-C34B-899F-B6A11EF6D2FA}"/>
              </a:ext>
            </a:extLst>
          </p:cNvPr>
          <p:cNvSpPr>
            <a:spLocks noGrp="1"/>
          </p:cNvSpPr>
          <p:nvPr>
            <p:ph type="ctrTitle"/>
          </p:nvPr>
        </p:nvSpPr>
        <p:spPr>
          <a:xfrm>
            <a:off x="718173" y="0"/>
            <a:ext cx="7766936" cy="1385330"/>
          </a:xfrm>
        </p:spPr>
        <p:txBody>
          <a:bodyPr/>
          <a:lstStyle/>
          <a:p>
            <a:pPr algn="ctr"/>
            <a:r>
              <a:rPr lang="en-US" sz="3600">
                <a:solidFill>
                  <a:schemeClr val="accent2"/>
                </a:solidFill>
              </a:rPr>
              <a:t>OBJECTIVE</a:t>
            </a:r>
          </a:p>
        </p:txBody>
      </p:sp>
      <p:sp>
        <p:nvSpPr>
          <p:cNvPr id="3" name="Subtitle 2">
            <a:extLst>
              <a:ext uri="{FF2B5EF4-FFF2-40B4-BE49-F238E27FC236}">
                <a16:creationId xmlns:a16="http://schemas.microsoft.com/office/drawing/2014/main" id="{1AE9CB1E-9E93-5B4D-89EA-621A319C4611}"/>
              </a:ext>
            </a:extLst>
          </p:cNvPr>
          <p:cNvSpPr>
            <a:spLocks noGrp="1"/>
          </p:cNvSpPr>
          <p:nvPr>
            <p:ph type="subTitle" idx="1"/>
          </p:nvPr>
        </p:nvSpPr>
        <p:spPr>
          <a:xfrm>
            <a:off x="718172" y="1743915"/>
            <a:ext cx="8700745" cy="4638956"/>
          </a:xfrm>
        </p:spPr>
        <p:txBody>
          <a:bodyPr/>
          <a:lstStyle/>
          <a:p>
            <a:pPr marL="285750" indent="-285750" algn="l">
              <a:buFont typeface="Arial" panose="020B0604020202020204" pitchFamily="34" charset="0"/>
              <a:buChar char="•"/>
            </a:pPr>
            <a:r>
              <a:rPr lang="en-US">
                <a:solidFill>
                  <a:schemeClr val="tx1"/>
                </a:solidFill>
              </a:rPr>
              <a:t>Exploratory Data Analysis on the customer loan application which might help the bank w.r.t risk associated with the customer default behaviour.</a:t>
            </a:r>
          </a:p>
          <a:p>
            <a:pPr marL="285750" indent="-285750" algn="l">
              <a:buFont typeface="Arial" panose="020B0604020202020204" pitchFamily="34" charset="0"/>
              <a:buChar char="•"/>
            </a:pPr>
            <a:r>
              <a:rPr lang="en-US">
                <a:solidFill>
                  <a:schemeClr val="tx1"/>
                </a:solidFill>
              </a:rPr>
              <a:t>To provide inferences and decisions based on the data analysis will further allows the company to channelize the business towards scaling out profits.</a:t>
            </a:r>
          </a:p>
          <a:p>
            <a:pPr algn="l"/>
            <a:r>
              <a:rPr lang="en-US">
                <a:solidFill>
                  <a:schemeClr val="tx1"/>
                </a:solidFill>
              </a:rPr>
              <a:t>   </a:t>
            </a:r>
          </a:p>
          <a:p>
            <a:pPr algn="l"/>
            <a:r>
              <a:rPr lang="en-US"/>
              <a:t>                                             </a:t>
            </a:r>
            <a:r>
              <a:rPr lang="en-US" sz="2400" b="1">
                <a:solidFill>
                  <a:schemeClr val="accent2"/>
                </a:solidFill>
                <a:latin typeface="Times New Roman" panose="02020603050405020304" pitchFamily="18" charset="0"/>
                <a:cs typeface="Times New Roman" panose="02020603050405020304" pitchFamily="18" charset="0"/>
              </a:rPr>
              <a:t>APPROACH</a:t>
            </a:r>
          </a:p>
          <a:p>
            <a:pPr marL="342900" indent="-342900" algn="l">
              <a:buFont typeface="+mj-lt"/>
              <a:buAutoNum type="arabicPeriod"/>
            </a:pPr>
            <a:r>
              <a:rPr lang="en-US">
                <a:solidFill>
                  <a:schemeClr val="tx1"/>
                </a:solidFill>
                <a:latin typeface="Times New Roman" panose="02020603050405020304" pitchFamily="18" charset="0"/>
                <a:cs typeface="Times New Roman" panose="02020603050405020304" pitchFamily="18" charset="0"/>
              </a:rPr>
              <a:t>Importing and cleaning of the data.</a:t>
            </a:r>
          </a:p>
          <a:p>
            <a:pPr marL="342900" indent="-342900" algn="l">
              <a:buFont typeface="+mj-lt"/>
              <a:buAutoNum type="arabicPeriod"/>
            </a:pPr>
            <a:r>
              <a:rPr lang="en-US">
                <a:solidFill>
                  <a:schemeClr val="tx1"/>
                </a:solidFill>
                <a:latin typeface="Times New Roman" panose="02020603050405020304" pitchFamily="18" charset="0"/>
                <a:cs typeface="Times New Roman" panose="02020603050405020304" pitchFamily="18" charset="0"/>
              </a:rPr>
              <a:t>Performing univariate and Bivariate analysis on categorical and numerical columns.</a:t>
            </a:r>
          </a:p>
          <a:p>
            <a:pPr marL="342900" indent="-342900" algn="l">
              <a:buFont typeface="+mj-lt"/>
              <a:buAutoNum type="arabicPeriod"/>
            </a:pPr>
            <a:r>
              <a:rPr lang="en-US">
                <a:solidFill>
                  <a:schemeClr val="tx1"/>
                </a:solidFill>
                <a:latin typeface="Times New Roman" panose="02020603050405020304" pitchFamily="18" charset="0"/>
                <a:cs typeface="Times New Roman" panose="02020603050405020304" pitchFamily="18" charset="0"/>
              </a:rPr>
              <a:t>Draw useful insights.</a:t>
            </a:r>
            <a:endParaRPr lang="en-US"/>
          </a:p>
        </p:txBody>
      </p:sp>
    </p:spTree>
    <p:extLst>
      <p:ext uri="{BB962C8B-B14F-4D97-AF65-F5344CB8AC3E}">
        <p14:creationId xmlns:p14="http://schemas.microsoft.com/office/powerpoint/2010/main" val="219540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9B37-BFB4-0F4D-A775-A24931D32552}"/>
              </a:ext>
            </a:extLst>
          </p:cNvPr>
          <p:cNvSpPr>
            <a:spLocks noGrp="1"/>
          </p:cNvSpPr>
          <p:nvPr>
            <p:ph type="title"/>
          </p:nvPr>
        </p:nvSpPr>
        <p:spPr>
          <a:xfrm>
            <a:off x="581711" y="167341"/>
            <a:ext cx="8382995" cy="633506"/>
          </a:xfrm>
        </p:spPr>
        <p:txBody>
          <a:bodyPr>
            <a:normAutofit fontScale="90000"/>
          </a:bodyPr>
          <a:lstStyle/>
          <a:p>
            <a:r>
              <a:rPr lang="en-US" sz="2200">
                <a:solidFill>
                  <a:schemeClr val="accent2"/>
                </a:solidFill>
              </a:rPr>
              <a:t>1.UNIVARIATE  CATEGORICAL ORDERED ANALYSIS BASED ON GENDER</a:t>
            </a:r>
          </a:p>
        </p:txBody>
      </p:sp>
      <p:pic>
        <p:nvPicPr>
          <p:cNvPr id="4" name="Picture 4">
            <a:extLst>
              <a:ext uri="{FF2B5EF4-FFF2-40B4-BE49-F238E27FC236}">
                <a16:creationId xmlns:a16="http://schemas.microsoft.com/office/drawing/2014/main" id="{0DCD5135-EAE3-5E4B-8EA1-1A8F9D77C977}"/>
              </a:ext>
            </a:extLst>
          </p:cNvPr>
          <p:cNvPicPr>
            <a:picLocks noGrp="1" noChangeAspect="1"/>
          </p:cNvPicPr>
          <p:nvPr>
            <p:ph idx="1"/>
          </p:nvPr>
        </p:nvPicPr>
        <p:blipFill>
          <a:blip r:embed="rId2"/>
          <a:stretch>
            <a:fillRect/>
          </a:stretch>
        </p:blipFill>
        <p:spPr>
          <a:xfrm>
            <a:off x="498041" y="800847"/>
            <a:ext cx="8160863" cy="3962400"/>
          </a:xfrm>
        </p:spPr>
      </p:pic>
      <p:sp>
        <p:nvSpPr>
          <p:cNvPr id="5" name="TextBox 4">
            <a:extLst>
              <a:ext uri="{FF2B5EF4-FFF2-40B4-BE49-F238E27FC236}">
                <a16:creationId xmlns:a16="http://schemas.microsoft.com/office/drawing/2014/main" id="{F8BA8070-C8D3-CC43-8F08-F2841FE89017}"/>
              </a:ext>
            </a:extLst>
          </p:cNvPr>
          <p:cNvSpPr txBox="1"/>
          <p:nvPr/>
        </p:nvSpPr>
        <p:spPr>
          <a:xfrm>
            <a:off x="372819" y="4861858"/>
            <a:ext cx="8687510" cy="1477328"/>
          </a:xfrm>
          <a:prstGeom prst="rect">
            <a:avLst/>
          </a:prstGeom>
          <a:noFill/>
        </p:spPr>
        <p:txBody>
          <a:bodyPr wrap="square" rtlCol="0">
            <a:spAutoFit/>
          </a:bodyPr>
          <a:lstStyle/>
          <a:p>
            <a:pPr marL="342900" indent="-342900" algn="just">
              <a:buFont typeface="+mj-lt"/>
              <a:buAutoNum type="arabicPeriod"/>
            </a:pPr>
            <a:r>
              <a:rPr lang="en-US"/>
              <a:t>The above graph shows that the percentage of default and non default customers is higher for female i.e 66.6% and 57.1%.</a:t>
            </a:r>
          </a:p>
          <a:p>
            <a:pPr marL="342900" indent="-342900" algn="just">
              <a:buFont typeface="+mj-lt"/>
              <a:buAutoNum type="arabicPeriod"/>
            </a:pPr>
            <a:r>
              <a:rPr lang="en-US"/>
              <a:t>Therefore we may conclude that females apply for loan more often than the males .</a:t>
            </a:r>
          </a:p>
          <a:p>
            <a:pPr marL="342900" indent="-342900" algn="just">
              <a:buFont typeface="+mj-lt"/>
              <a:buAutoNum type="arabicPeriod"/>
            </a:pPr>
            <a:endParaRPr lang="en-US"/>
          </a:p>
        </p:txBody>
      </p:sp>
    </p:spTree>
    <p:extLst>
      <p:ext uri="{BB962C8B-B14F-4D97-AF65-F5344CB8AC3E}">
        <p14:creationId xmlns:p14="http://schemas.microsoft.com/office/powerpoint/2010/main" val="189383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DD88-57B3-D04B-936D-721E5F353479}"/>
              </a:ext>
            </a:extLst>
          </p:cNvPr>
          <p:cNvSpPr>
            <a:spLocks noGrp="1"/>
          </p:cNvSpPr>
          <p:nvPr>
            <p:ph type="title"/>
          </p:nvPr>
        </p:nvSpPr>
        <p:spPr>
          <a:xfrm rot="10800000" flipV="1">
            <a:off x="677333" y="95624"/>
            <a:ext cx="7715709" cy="721014"/>
          </a:xfrm>
        </p:spPr>
        <p:txBody>
          <a:bodyPr>
            <a:normAutofit/>
          </a:bodyPr>
          <a:lstStyle/>
          <a:p>
            <a:r>
              <a:rPr lang="en-US" sz="2700">
                <a:solidFill>
                  <a:schemeClr val="accent2"/>
                </a:solidFill>
              </a:rPr>
              <a:t>1.2</a:t>
            </a:r>
            <a:r>
              <a:rPr lang="en-US">
                <a:solidFill>
                  <a:schemeClr val="accent2"/>
                </a:solidFill>
              </a:rPr>
              <a:t>.</a:t>
            </a:r>
            <a:r>
              <a:rPr lang="en-US" sz="2200">
                <a:solidFill>
                  <a:schemeClr val="accent2"/>
                </a:solidFill>
              </a:rPr>
              <a:t>UNIVARIATE ANALYSIS ON THE BASIS OF CAR OWNER</a:t>
            </a:r>
          </a:p>
        </p:txBody>
      </p:sp>
      <p:sp>
        <p:nvSpPr>
          <p:cNvPr id="3" name="Content Placeholder 2">
            <a:extLst>
              <a:ext uri="{FF2B5EF4-FFF2-40B4-BE49-F238E27FC236}">
                <a16:creationId xmlns:a16="http://schemas.microsoft.com/office/drawing/2014/main" id="{266E1D87-F766-9C4F-8579-69770F78B660}"/>
              </a:ext>
            </a:extLst>
          </p:cNvPr>
          <p:cNvSpPr>
            <a:spLocks noGrp="1"/>
          </p:cNvSpPr>
          <p:nvPr>
            <p:ph idx="1"/>
          </p:nvPr>
        </p:nvSpPr>
        <p:spPr>
          <a:xfrm>
            <a:off x="248805" y="5178931"/>
            <a:ext cx="9361359" cy="1940387"/>
          </a:xfrm>
        </p:spPr>
        <p:txBody>
          <a:bodyPr/>
          <a:lstStyle/>
          <a:p>
            <a:r>
              <a:rPr lang="en-US"/>
              <a:t>We can observe people who have car default more often.</a:t>
            </a:r>
          </a:p>
          <a:p>
            <a:r>
              <a:rPr lang="en-US"/>
              <a:t>Also, people with cars contribute 65.7% to non-defaulters while 69.5% to defaulters.</a:t>
            </a:r>
          </a:p>
          <a:p>
            <a:r>
              <a:rPr lang="en-US"/>
              <a:t>Therefore we conclude that the rate of default of people having car is low .</a:t>
            </a:r>
          </a:p>
        </p:txBody>
      </p:sp>
      <p:pic>
        <p:nvPicPr>
          <p:cNvPr id="4" name="Picture 4">
            <a:extLst>
              <a:ext uri="{FF2B5EF4-FFF2-40B4-BE49-F238E27FC236}">
                <a16:creationId xmlns:a16="http://schemas.microsoft.com/office/drawing/2014/main" id="{5223064D-AD7F-F443-BA85-652FEED49D1F}"/>
              </a:ext>
            </a:extLst>
          </p:cNvPr>
          <p:cNvPicPr>
            <a:picLocks noChangeAspect="1"/>
          </p:cNvPicPr>
          <p:nvPr/>
        </p:nvPicPr>
        <p:blipFill>
          <a:blip r:embed="rId2"/>
          <a:stretch>
            <a:fillRect/>
          </a:stretch>
        </p:blipFill>
        <p:spPr>
          <a:xfrm>
            <a:off x="454212" y="907187"/>
            <a:ext cx="8952754" cy="4010425"/>
          </a:xfrm>
          <a:prstGeom prst="rect">
            <a:avLst/>
          </a:prstGeom>
        </p:spPr>
      </p:pic>
    </p:spTree>
    <p:extLst>
      <p:ext uri="{BB962C8B-B14F-4D97-AF65-F5344CB8AC3E}">
        <p14:creationId xmlns:p14="http://schemas.microsoft.com/office/powerpoint/2010/main" val="6848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D64-62C4-5644-95AA-1B35EF9F2B14}"/>
              </a:ext>
            </a:extLst>
          </p:cNvPr>
          <p:cNvSpPr>
            <a:spLocks noGrp="1"/>
          </p:cNvSpPr>
          <p:nvPr>
            <p:ph type="title"/>
          </p:nvPr>
        </p:nvSpPr>
        <p:spPr>
          <a:xfrm>
            <a:off x="248508" y="0"/>
            <a:ext cx="8596668" cy="756118"/>
          </a:xfrm>
        </p:spPr>
        <p:txBody>
          <a:bodyPr/>
          <a:lstStyle/>
          <a:p>
            <a:r>
              <a:rPr lang="en-US" sz="2000">
                <a:solidFill>
                  <a:schemeClr val="accent2"/>
                </a:solidFill>
              </a:rPr>
              <a:t>1.3</a:t>
            </a:r>
            <a:r>
              <a:rPr lang="en-US">
                <a:solidFill>
                  <a:schemeClr val="accent2"/>
                </a:solidFill>
              </a:rPr>
              <a:t>. </a:t>
            </a:r>
            <a:r>
              <a:rPr lang="en-US" sz="2000">
                <a:solidFill>
                  <a:schemeClr val="accent2"/>
                </a:solidFill>
              </a:rPr>
              <a:t>UNIVARIATE ANALYSIS BASED ON INCOME TYPE</a:t>
            </a:r>
          </a:p>
        </p:txBody>
      </p:sp>
      <p:sp>
        <p:nvSpPr>
          <p:cNvPr id="3" name="Content Placeholder 2">
            <a:extLst>
              <a:ext uri="{FF2B5EF4-FFF2-40B4-BE49-F238E27FC236}">
                <a16:creationId xmlns:a16="http://schemas.microsoft.com/office/drawing/2014/main" id="{14F304DE-603E-A64A-84E0-BB51389C8CD7}"/>
              </a:ext>
            </a:extLst>
          </p:cNvPr>
          <p:cNvSpPr>
            <a:spLocks noGrp="1"/>
          </p:cNvSpPr>
          <p:nvPr>
            <p:ph idx="1"/>
          </p:nvPr>
        </p:nvSpPr>
        <p:spPr>
          <a:xfrm>
            <a:off x="248508" y="5139765"/>
            <a:ext cx="9146504" cy="1876611"/>
          </a:xfrm>
        </p:spPr>
        <p:txBody>
          <a:bodyPr anchor="t"/>
          <a:lstStyle/>
          <a:p>
            <a:r>
              <a:rPr lang="en-US"/>
              <a:t>We can see most of the loans are distributed to working class and they are the ones  whose default percentage is the highest among all</a:t>
            </a:r>
          </a:p>
          <a:p>
            <a:r>
              <a:rPr lang="en-US"/>
              <a:t>People who are unemployed and the ones on maternity leave have 0% of loan default. The reason could be their no source of income or there could be possibility that these category are not aware about loan policies.</a:t>
            </a:r>
          </a:p>
        </p:txBody>
      </p:sp>
      <p:pic>
        <p:nvPicPr>
          <p:cNvPr id="4" name="Picture 4">
            <a:extLst>
              <a:ext uri="{FF2B5EF4-FFF2-40B4-BE49-F238E27FC236}">
                <a16:creationId xmlns:a16="http://schemas.microsoft.com/office/drawing/2014/main" id="{7D9716F1-9149-2945-B173-05EFA4E53F09}"/>
              </a:ext>
            </a:extLst>
          </p:cNvPr>
          <p:cNvPicPr>
            <a:picLocks noChangeAspect="1"/>
          </p:cNvPicPr>
          <p:nvPr/>
        </p:nvPicPr>
        <p:blipFill>
          <a:blip r:embed="rId2"/>
          <a:stretch>
            <a:fillRect/>
          </a:stretch>
        </p:blipFill>
        <p:spPr>
          <a:xfrm>
            <a:off x="248508" y="802436"/>
            <a:ext cx="9146504" cy="4099859"/>
          </a:xfrm>
          <a:prstGeom prst="rect">
            <a:avLst/>
          </a:prstGeom>
        </p:spPr>
      </p:pic>
    </p:spTree>
    <p:extLst>
      <p:ext uri="{BB962C8B-B14F-4D97-AF65-F5344CB8AC3E}">
        <p14:creationId xmlns:p14="http://schemas.microsoft.com/office/powerpoint/2010/main" val="1697295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A0D87-D4B8-2B44-AE6B-9567861F7B10}"/>
              </a:ext>
            </a:extLst>
          </p:cNvPr>
          <p:cNvSpPr>
            <a:spLocks noGrp="1"/>
          </p:cNvSpPr>
          <p:nvPr>
            <p:ph type="title"/>
          </p:nvPr>
        </p:nvSpPr>
        <p:spPr>
          <a:xfrm>
            <a:off x="187263" y="0"/>
            <a:ext cx="8596668" cy="502024"/>
          </a:xfrm>
        </p:spPr>
        <p:txBody>
          <a:bodyPr>
            <a:normAutofit/>
          </a:bodyPr>
          <a:lstStyle/>
          <a:p>
            <a:r>
              <a:rPr lang="en-US" sz="2000">
                <a:solidFill>
                  <a:schemeClr val="accent2"/>
                </a:solidFill>
              </a:rPr>
              <a:t>1.4. UNIVARIATE ANALYSIS BASED ON FAMILY STATUS AND HOUSE TYPE</a:t>
            </a:r>
          </a:p>
        </p:txBody>
      </p:sp>
      <p:pic>
        <p:nvPicPr>
          <p:cNvPr id="4" name="Picture 4">
            <a:extLst>
              <a:ext uri="{FF2B5EF4-FFF2-40B4-BE49-F238E27FC236}">
                <a16:creationId xmlns:a16="http://schemas.microsoft.com/office/drawing/2014/main" id="{C53C250A-D2BA-8E4D-846F-87FB13B62D7A}"/>
              </a:ext>
            </a:extLst>
          </p:cNvPr>
          <p:cNvPicPr>
            <a:picLocks noGrp="1" noChangeAspect="1"/>
          </p:cNvPicPr>
          <p:nvPr>
            <p:ph idx="1"/>
          </p:nvPr>
        </p:nvPicPr>
        <p:blipFill>
          <a:blip r:embed="rId2"/>
          <a:stretch>
            <a:fillRect/>
          </a:stretch>
        </p:blipFill>
        <p:spPr>
          <a:xfrm>
            <a:off x="365806" y="391497"/>
            <a:ext cx="8818834" cy="2926976"/>
          </a:xfrm>
        </p:spPr>
      </p:pic>
      <p:pic>
        <p:nvPicPr>
          <p:cNvPr id="5" name="Picture 5">
            <a:extLst>
              <a:ext uri="{FF2B5EF4-FFF2-40B4-BE49-F238E27FC236}">
                <a16:creationId xmlns:a16="http://schemas.microsoft.com/office/drawing/2014/main" id="{75A4130A-E536-1448-A783-C62B49C98D81}"/>
              </a:ext>
            </a:extLst>
          </p:cNvPr>
          <p:cNvPicPr>
            <a:picLocks noChangeAspect="1"/>
          </p:cNvPicPr>
          <p:nvPr/>
        </p:nvPicPr>
        <p:blipFill>
          <a:blip r:embed="rId3"/>
          <a:stretch>
            <a:fillRect/>
          </a:stretch>
        </p:blipFill>
        <p:spPr>
          <a:xfrm>
            <a:off x="306116" y="3429000"/>
            <a:ext cx="8878524" cy="3078165"/>
          </a:xfrm>
          <a:prstGeom prst="rect">
            <a:avLst/>
          </a:prstGeom>
        </p:spPr>
      </p:pic>
    </p:spTree>
    <p:extLst>
      <p:ext uri="{BB962C8B-B14F-4D97-AF65-F5344CB8AC3E}">
        <p14:creationId xmlns:p14="http://schemas.microsoft.com/office/powerpoint/2010/main" val="383125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309825-B41D-1244-A2C1-E56AD12FCE1B}"/>
              </a:ext>
            </a:extLst>
          </p:cNvPr>
          <p:cNvSpPr>
            <a:spLocks noGrp="1"/>
          </p:cNvSpPr>
          <p:nvPr>
            <p:ph idx="1"/>
          </p:nvPr>
        </p:nvSpPr>
        <p:spPr>
          <a:xfrm>
            <a:off x="737099" y="893576"/>
            <a:ext cx="8263466" cy="5417577"/>
          </a:xfrm>
        </p:spPr>
        <p:txBody>
          <a:bodyPr/>
          <a:lstStyle/>
          <a:p>
            <a:pPr marL="0" indent="0">
              <a:buNone/>
            </a:pPr>
            <a:r>
              <a:rPr lang="en-US" sz="2000"/>
              <a:t>     From the above graphs we conclude the following observations:</a:t>
            </a:r>
          </a:p>
          <a:p>
            <a:pPr algn="just">
              <a:buFont typeface="+mj-lt"/>
              <a:buAutoNum type="arabicPeriod"/>
            </a:pPr>
            <a:r>
              <a:rPr lang="en-US" sz="2000"/>
              <a:t>People who are married and the ones who have house/appartment tend to apply for the loans more often. After marriage most of the couples prefer to live separately, so this coulf be one reason for the huge spike in percentage.</a:t>
            </a:r>
          </a:p>
          <a:p>
            <a:pPr algn="just">
              <a:buFont typeface="+mj-lt"/>
              <a:buAutoNum type="arabicPeriod"/>
            </a:pPr>
            <a:r>
              <a:rPr lang="en-US" sz="2000"/>
              <a:t>People living with parents tend to default more often, reason could be their living expenses are more when compared with others.</a:t>
            </a:r>
          </a:p>
          <a:p>
            <a:pPr algn="just">
              <a:buFont typeface="+mj-lt"/>
              <a:buAutoNum type="arabicPeriod"/>
            </a:pPr>
            <a:r>
              <a:rPr lang="en-US" sz="2000"/>
              <a:t>The single/non married people contribute 14.5% to non- defaulters and 18% to the defaulters. So the risk associated with them is more.</a:t>
            </a:r>
          </a:p>
          <a:p>
            <a:pPr marL="0" indent="0">
              <a:buNone/>
            </a:pPr>
            <a:endParaRPr lang="en-US"/>
          </a:p>
        </p:txBody>
      </p:sp>
    </p:spTree>
    <p:extLst>
      <p:ext uri="{BB962C8B-B14F-4D97-AF65-F5344CB8AC3E}">
        <p14:creationId xmlns:p14="http://schemas.microsoft.com/office/powerpoint/2010/main" val="2632398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4AC89-8292-F74C-B654-90FF5AE4E6B1}"/>
              </a:ext>
            </a:extLst>
          </p:cNvPr>
          <p:cNvSpPr>
            <a:spLocks noGrp="1"/>
          </p:cNvSpPr>
          <p:nvPr>
            <p:ph type="title"/>
          </p:nvPr>
        </p:nvSpPr>
        <p:spPr>
          <a:xfrm>
            <a:off x="211169" y="215153"/>
            <a:ext cx="8596668" cy="776941"/>
          </a:xfrm>
        </p:spPr>
        <p:txBody>
          <a:bodyPr>
            <a:normAutofit/>
          </a:bodyPr>
          <a:lstStyle/>
          <a:p>
            <a:r>
              <a:rPr lang="en-US" sz="2000">
                <a:solidFill>
                  <a:schemeClr val="accent2"/>
                </a:solidFill>
              </a:rPr>
              <a:t>1.5. UNIVARIATE ANALYSIS BASED ON AGE GROUP</a:t>
            </a:r>
          </a:p>
        </p:txBody>
      </p:sp>
      <p:sp>
        <p:nvSpPr>
          <p:cNvPr id="3" name="Content Placeholder 2">
            <a:extLst>
              <a:ext uri="{FF2B5EF4-FFF2-40B4-BE49-F238E27FC236}">
                <a16:creationId xmlns:a16="http://schemas.microsoft.com/office/drawing/2014/main" id="{CD714C70-3AFD-714A-AA99-0A5771BC8E29}"/>
              </a:ext>
            </a:extLst>
          </p:cNvPr>
          <p:cNvSpPr>
            <a:spLocks noGrp="1"/>
          </p:cNvSpPr>
          <p:nvPr>
            <p:ph idx="1"/>
          </p:nvPr>
        </p:nvSpPr>
        <p:spPr>
          <a:xfrm>
            <a:off x="355345" y="4785014"/>
            <a:ext cx="8596668" cy="2072986"/>
          </a:xfrm>
        </p:spPr>
        <p:txBody>
          <a:bodyPr/>
          <a:lstStyle/>
          <a:p>
            <a:r>
              <a:rPr lang="en-US"/>
              <a:t>We see that people of age group 25-30 tend to default more often. So they are the riskiest people to loan.</a:t>
            </a:r>
          </a:p>
          <a:p>
            <a:r>
              <a:rPr lang="en-US"/>
              <a:t>With increase in age , people tend to default less. One of the reasons could be they get employed around that age and with increasing age, their salary also increasea.</a:t>
            </a:r>
          </a:p>
        </p:txBody>
      </p:sp>
      <p:pic>
        <p:nvPicPr>
          <p:cNvPr id="4" name="Picture 4">
            <a:extLst>
              <a:ext uri="{FF2B5EF4-FFF2-40B4-BE49-F238E27FC236}">
                <a16:creationId xmlns:a16="http://schemas.microsoft.com/office/drawing/2014/main" id="{8447439A-A87C-B34E-A4C3-C80F3CD5D74B}"/>
              </a:ext>
            </a:extLst>
          </p:cNvPr>
          <p:cNvPicPr>
            <a:picLocks noChangeAspect="1"/>
          </p:cNvPicPr>
          <p:nvPr/>
        </p:nvPicPr>
        <p:blipFill>
          <a:blip r:embed="rId2"/>
          <a:stretch>
            <a:fillRect/>
          </a:stretch>
        </p:blipFill>
        <p:spPr>
          <a:xfrm>
            <a:off x="211169" y="857497"/>
            <a:ext cx="9327278" cy="3804149"/>
          </a:xfrm>
          <a:prstGeom prst="rect">
            <a:avLst/>
          </a:prstGeom>
        </p:spPr>
      </p:pic>
    </p:spTree>
    <p:extLst>
      <p:ext uri="{BB962C8B-B14F-4D97-AF65-F5344CB8AC3E}">
        <p14:creationId xmlns:p14="http://schemas.microsoft.com/office/powerpoint/2010/main" val="2269318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BF12-47C7-774F-AC44-E3D38FC5EE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552405-7DDC-A74F-898A-D56077A604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2734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DFC7D-61DC-0440-A7F9-09AA0D222C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EFD297-C8DE-BB45-B8C4-CB987A0330A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079126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OBJECTIVE</vt:lpstr>
      <vt:lpstr>1.UNIVARIATE  CATEGORICAL ORDERED ANALYSIS BASED ON GENDER</vt:lpstr>
      <vt:lpstr>1.2.UNIVARIATE ANALYSIS ON THE BASIS OF CAR OWNER</vt:lpstr>
      <vt:lpstr>1.3. UNIVARIATE ANALYSIS BASED ON INCOME TYPE</vt:lpstr>
      <vt:lpstr>1.4. UNIVARIATE ANALYSIS BASED ON FAMILY STATUS AND HOUSE TYPE</vt:lpstr>
      <vt:lpstr>PowerPoint Presentation</vt:lpstr>
      <vt:lpstr>1.5. UNIVARIATE ANALYSIS BASED ON AGE GROUP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dc:title>
  <dc:creator>tanishq bhalla</dc:creator>
  <cp:lastModifiedBy>tanishq bhalla</cp:lastModifiedBy>
  <cp:revision>2</cp:revision>
  <dcterms:created xsi:type="dcterms:W3CDTF">2021-10-31T21:55:21Z</dcterms:created>
  <dcterms:modified xsi:type="dcterms:W3CDTF">2021-11-01T09:11:33Z</dcterms:modified>
</cp:coreProperties>
</file>