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1ACC-85E7-D053-07B0-AEFC2CCA4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342F-D4E8-E611-879F-18AF3EAE6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BF45-385A-4F47-47AA-52D5AFCB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AF5F-2A84-8093-288B-53716FAE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8B57-966B-EBF2-9AF4-F2C595BD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6875-1929-5EE1-3A69-08BB8444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EB4A7-9EBE-5531-61EE-80F50F3F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F355-D310-B011-9AC9-DD37F62A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BC84-EF92-F3F6-71AE-1ECB862D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A686-7D7E-E0BB-1508-FA751293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61388-B30C-9B4B-0309-F1E95324A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C118C-74BE-B6DA-C910-14BF61FA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1CBE-8A79-27BC-3C84-CB4348B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8EEA-0596-0F6E-2263-39247134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E088-76F6-F4FB-CE90-5FC96B5E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C834-5F21-02FD-9941-FB8973FC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6D17-8BD7-BFF4-18E2-C3B64C12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018D-3C13-70A3-5929-BFE40F19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DC43-F4DE-49AF-D92B-E8A3129F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8F19-AA5D-37FF-06B6-CFC67393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DD59-F2AD-F24E-4BBC-D8B6CACE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53C0-E61D-1191-2BC4-C8E7D9FA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9022-4359-7C27-0FFC-C740C541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EC4D-D6DE-475C-8D38-38C3DE94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0E53-0AFD-5549-DDA5-715933D8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0796-0083-7F5F-6FD7-5AF75FA7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5AEA-0BCF-B054-871F-59B425F3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AE43F-795D-07D8-F129-A49644D1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E8F7F-34A6-888C-392F-5D6481C3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14DF-52AB-CDBE-3F19-76B4A7E6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9A7E-E9CD-FCD1-09DE-EB9CDBE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2563-D457-B410-FFE9-C33DE2DB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AE252-E380-5FDA-5955-586B8310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B5C-CBA8-EAC2-A99B-FF0CFE6F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128EC-56E7-8EB9-87B3-974BC862A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4525F-5DC2-98BB-7051-3C4CD933E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322E9-6759-AFAC-CEA4-0057983D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957F1-C48E-AA70-6316-14EBC799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56994-9CB5-9B1F-66BB-0164200F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19B-C951-3877-198B-7A75223B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2D418-8251-9AA1-08C8-FE597E8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51873-05BB-B576-E78B-3C99214F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CEBC5-537E-DA5F-6BD2-90970B9E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5B4DD-67A6-F679-B8F9-C70D2955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1E29F-9942-E4B5-D6C8-A1F83895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5721-0422-ECB9-C1C5-B588E6D9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817C-9048-9EDD-9959-6D15036B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BAA4-6451-D7EA-5874-5C9320DC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1AFE-EA36-C9B5-0675-FF2330C42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00353-B225-4620-BE6A-825EF75F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497D2-1D19-B365-5E42-24BBE7D5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D776-23C5-5B83-BD82-2BD9BC97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2FB-AE10-1735-CF2D-E8CF16A9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F0E62-5012-4128-37B2-DA0161443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31EB3-962D-B529-E97E-8DFC9480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F7E32-09A0-78E6-4E78-76135AFB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4CC0-82BE-EF84-0061-923B71BE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A6ACC-A6CF-9E85-9E69-0DA49E36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BFFCE-C1D5-F467-CF91-32A3D85E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A1667-2E8C-7277-21FD-C78F38AF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7343-9C73-C88C-4AA7-BA6F1273A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2BFE-6093-4833-95BF-71306B0E39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127A-389E-3C7F-2832-5CD53BB7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D0BC-6C06-3FF1-415E-893388ED1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406-E568-47F2-967B-97A855D7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3799-061F-263E-63C7-793D94C32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4222"/>
            <a:ext cx="9144000" cy="7174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Infix to Prefix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4CA87-2390-2B38-F9AE-50E4BD99AC35}"/>
              </a:ext>
            </a:extLst>
          </p:cNvPr>
          <p:cNvSpPr txBox="1"/>
          <p:nvPr/>
        </p:nvSpPr>
        <p:spPr>
          <a:xfrm>
            <a:off x="2460434" y="3044279"/>
            <a:ext cx="7271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425908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C8FC-5E2F-D6A6-51C8-3D12A6B2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Terminology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AF3B-12F9-CE9A-016C-4DE0B903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54" y="137393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Infix: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 notation commonly used in mathematical formulae</a:t>
            </a:r>
          </a:p>
          <a:p>
            <a:pPr algn="just">
              <a:lnSpc>
                <a:spcPct val="150000"/>
              </a:lnSpc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Operand: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value on which an operator is performed</a:t>
            </a:r>
          </a:p>
          <a:p>
            <a:pPr algn="just">
              <a:lnSpc>
                <a:spcPct val="150000"/>
              </a:lnSpc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Operator: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 symbol like minus that shows an operation</a:t>
            </a:r>
          </a:p>
          <a:p>
            <a:pPr algn="just">
              <a:lnSpc>
                <a:spcPct val="150000"/>
              </a:lnSpc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Postfix: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 mathematical notation in which operators follow operands</a:t>
            </a:r>
          </a:p>
          <a:p>
            <a:pPr algn="just">
              <a:lnSpc>
                <a:spcPct val="150000"/>
              </a:lnSpc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Prefix: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 mathematical notation in which operands follow operators.</a:t>
            </a:r>
          </a:p>
          <a:p>
            <a:pPr algn="just">
              <a:lnSpc>
                <a:spcPct val="150000"/>
              </a:lnSpc>
            </a:pPr>
            <a:r>
              <a:rPr lang="en-US" b="1" i="0" u="sng" dirty="0">
                <a:solidFill>
                  <a:srgbClr val="242424"/>
                </a:solidFill>
                <a:effectLst/>
                <a:latin typeface="source-serif-pro"/>
              </a:rPr>
              <a:t>Reverse Polish Notation (RPN):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mathematical notation in which operators follow operands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B857-4D40-B264-E7D7-FEC8170F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064E-60A0-C944-6690-77824950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Infix:</a:t>
            </a:r>
            <a:r>
              <a:rPr lang="en-US" b="1" dirty="0"/>
              <a:t>     ( A+B)*C-D+F</a:t>
            </a:r>
          </a:p>
          <a:p>
            <a:r>
              <a:rPr lang="en-US" b="1" u="sng" dirty="0"/>
              <a:t>Prefix:</a:t>
            </a:r>
            <a:r>
              <a:rPr lang="en-US" b="1" dirty="0"/>
              <a:t>    -*+ABC+D</a:t>
            </a:r>
            <a:endParaRPr lang="en-US" dirty="0"/>
          </a:p>
          <a:p>
            <a:r>
              <a:rPr lang="en-US" b="1" u="sng" dirty="0"/>
              <a:t>Postfix:</a:t>
            </a:r>
            <a:r>
              <a:rPr lang="en-US" b="1" dirty="0"/>
              <a:t>   AB+C*D-F+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Converting an infix expression to a prefix expression and infix to postfix expression </a:t>
            </a:r>
            <a:r>
              <a:rPr lang="en-US" sz="1800" b="1" u="sng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involves changing the order of operators and operands</a:t>
            </a:r>
            <a:r>
              <a:rPr lang="en-US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while maintaining the precedence and associativity of the operators.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1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B2CB-8D60-D80D-73E1-26D1D26B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Infix to prefix conversion using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9CB6-FB4F-D6BC-923C-4E0E12E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The steps are: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the infix expression.</a:t>
            </a: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'(' with ')' and ')' with '(' to maintain the correct grouping.</a:t>
            </a: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reversed infix expression to postfix notation.</a:t>
            </a: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the postfix expression to get the prefix expression.</a:t>
            </a:r>
            <a:endParaRPr lang="en-US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7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DBF9-2462-E74D-BD09-59E425C0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4" y="-130634"/>
            <a:ext cx="10515600" cy="1325563"/>
          </a:xfrm>
        </p:spPr>
        <p:txBody>
          <a:bodyPr/>
          <a:lstStyle/>
          <a:p>
            <a:r>
              <a:rPr lang="en-US" b="1" dirty="0"/>
              <a:t>Steps are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27E5-39CE-A23D-EBEB-517FEE30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kern="0" dirty="0">
              <a:solidFill>
                <a:srgbClr val="37415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the infix expression</a:t>
            </a:r>
            <a:r>
              <a:rPr lang="en-US" sz="2400" kern="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0" dirty="0">
              <a:solidFill>
                <a:srgbClr val="37415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Replace '(' with ')' and ')' with ‘(‘</a:t>
            </a:r>
            <a:r>
              <a:rPr lang="en-US" sz="2400" kern="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0" dirty="0">
              <a:solidFill>
                <a:srgbClr val="37415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reversed infix expression to postfix notation .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the postfix expression to get the prefix expression: Prefix Expression.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9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2D1C-7F69-8A5E-98BD-19BF074C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Convert infix to postfix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87F2-4C4C-03F2-2235-88C49F36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character is operand then add them to the output expression.</a:t>
            </a:r>
          </a:p>
          <a:p>
            <a:r>
              <a:rPr lang="en-US" dirty="0"/>
              <a:t>If character is ‘)’ then Pop operators from the stack until an open parenthesis is encountered and add them to the output expression.</a:t>
            </a:r>
          </a:p>
          <a:p>
            <a:r>
              <a:rPr lang="en-US" dirty="0"/>
              <a:t>Discard the open parenthesis.</a:t>
            </a:r>
          </a:p>
          <a:p>
            <a:r>
              <a:rPr lang="en-US" dirty="0"/>
              <a:t>If character is operator then push onto the stack.</a:t>
            </a:r>
          </a:p>
          <a:p>
            <a:r>
              <a:rPr lang="en-US" dirty="0"/>
              <a:t>Check the </a:t>
            </a:r>
            <a:r>
              <a:rPr lang="en-US" dirty="0" err="1"/>
              <a:t>precendence</a:t>
            </a:r>
            <a:r>
              <a:rPr lang="en-US" dirty="0"/>
              <a:t> of operator with stack top element is operator.</a:t>
            </a:r>
          </a:p>
          <a:p>
            <a:pPr marL="0" indent="0">
              <a:buNone/>
            </a:pPr>
            <a:r>
              <a:rPr lang="en-US" dirty="0"/>
              <a:t>1.If </a:t>
            </a:r>
            <a:r>
              <a:rPr lang="en-US" dirty="0" err="1"/>
              <a:t>precendence</a:t>
            </a:r>
            <a:r>
              <a:rPr lang="en-US" dirty="0"/>
              <a:t> of operator is higher than stack top element then  operator just push onto the stack.</a:t>
            </a:r>
          </a:p>
          <a:p>
            <a:pPr marL="0" indent="0">
              <a:buNone/>
            </a:pPr>
            <a:r>
              <a:rPr lang="en-US" dirty="0"/>
              <a:t>2. If </a:t>
            </a:r>
            <a:r>
              <a:rPr lang="en-US" dirty="0" err="1"/>
              <a:t>precendence</a:t>
            </a:r>
            <a:r>
              <a:rPr lang="en-US" dirty="0"/>
              <a:t> of operator is lower than stack top element then pop stack top element operator add them to the output expression.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6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BA4-1D78-284A-C698-B427F40D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108"/>
            <a:ext cx="10515600" cy="1325563"/>
          </a:xfrm>
        </p:spPr>
        <p:txBody>
          <a:bodyPr/>
          <a:lstStyle/>
          <a:p>
            <a:r>
              <a:rPr lang="en-US" b="1" u="sng" dirty="0"/>
              <a:t>Infix to prefix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71BC-A0FB-99C0-A7CD-46474E50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Example: (A+B)*C-D+F</a:t>
            </a:r>
          </a:p>
          <a:p>
            <a:pPr>
              <a:lnSpc>
                <a:spcPct val="200000"/>
              </a:lnSpc>
            </a:pPr>
            <a:r>
              <a:rPr lang="en-US" dirty="0"/>
              <a:t>Reverse expression : F+D-C*)B+A(</a:t>
            </a:r>
          </a:p>
          <a:p>
            <a:pPr>
              <a:lnSpc>
                <a:spcPct val="200000"/>
              </a:lnSpc>
            </a:pPr>
            <a:r>
              <a:rPr lang="en-US" dirty="0"/>
              <a:t>Replace ) with ( and ) with (</a:t>
            </a:r>
          </a:p>
          <a:p>
            <a:pPr>
              <a:lnSpc>
                <a:spcPct val="200000"/>
              </a:lnSpc>
            </a:pPr>
            <a:r>
              <a:rPr lang="en-US" dirty="0"/>
              <a:t>Final Reverse string :F+D-C*(B+A)</a:t>
            </a:r>
          </a:p>
        </p:txBody>
      </p:sp>
    </p:spTree>
    <p:extLst>
      <p:ext uri="{BB962C8B-B14F-4D97-AF65-F5344CB8AC3E}">
        <p14:creationId xmlns:p14="http://schemas.microsoft.com/office/powerpoint/2010/main" val="135733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29AA-8671-732D-1B09-DB93845F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4" y="473725"/>
            <a:ext cx="10515600" cy="527747"/>
          </a:xfrm>
        </p:spPr>
        <p:txBody>
          <a:bodyPr>
            <a:normAutofit fontScale="90000"/>
          </a:bodyPr>
          <a:lstStyle/>
          <a:p>
            <a:r>
              <a:rPr lang="en-US" sz="4900" b="1" u="sng" dirty="0"/>
              <a:t>Example of infix to prefix expression</a:t>
            </a:r>
            <a:br>
              <a:rPr lang="en-US" b="1" u="sng" dirty="0"/>
            </a:br>
            <a:endParaRPr lang="en-US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179D8-5B9E-E59E-1B3B-EB316E9D8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51714"/>
              </p:ext>
            </p:extLst>
          </p:nvPr>
        </p:nvGraphicFramePr>
        <p:xfrm>
          <a:off x="1448105" y="1278490"/>
          <a:ext cx="81280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285">
                  <a:extLst>
                    <a:ext uri="{9D8B030D-6E8A-4147-A177-3AD203B41FA5}">
                      <a16:colId xmlns:a16="http://schemas.microsoft.com/office/drawing/2014/main" val="2494109674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223156684"/>
                    </a:ext>
                  </a:extLst>
                </a:gridCol>
                <a:gridCol w="2368626">
                  <a:extLst>
                    <a:ext uri="{9D8B030D-6E8A-4147-A177-3AD203B41FA5}">
                      <a16:colId xmlns:a16="http://schemas.microsoft.com/office/drawing/2014/main" val="3977627739"/>
                    </a:ext>
                  </a:extLst>
                </a:gridCol>
                <a:gridCol w="1663547">
                  <a:extLst>
                    <a:ext uri="{9D8B030D-6E8A-4147-A177-3AD203B41FA5}">
                      <a16:colId xmlns:a16="http://schemas.microsoft.com/office/drawing/2014/main" val="2971312444"/>
                    </a:ext>
                  </a:extLst>
                </a:gridCol>
                <a:gridCol w="2194804">
                  <a:extLst>
                    <a:ext uri="{9D8B030D-6E8A-4147-A177-3AD203B41FA5}">
                      <a16:colId xmlns:a16="http://schemas.microsoft.com/office/drawing/2014/main" val="2827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on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8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2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2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PUSH – AND POP +</a:t>
                      </a:r>
                    </a:p>
                    <a:p>
                      <a:r>
                        <a:rPr lang="en-US" dirty="0"/>
                        <a:t>(Because + has higher precedence than -.)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FD+C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PUSH 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(Because - has lower precedence than *)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FD+C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7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FD+C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987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FBE92A-B685-B181-33D4-416039F349DA}"/>
              </a:ext>
            </a:extLst>
          </p:cNvPr>
          <p:cNvSpPr txBox="1"/>
          <p:nvPr/>
        </p:nvSpPr>
        <p:spPr>
          <a:xfrm>
            <a:off x="2346593" y="903383"/>
            <a:ext cx="577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F+D-C*(B+A)</a:t>
            </a:r>
          </a:p>
        </p:txBody>
      </p:sp>
    </p:spTree>
    <p:extLst>
      <p:ext uri="{BB962C8B-B14F-4D97-AF65-F5344CB8AC3E}">
        <p14:creationId xmlns:p14="http://schemas.microsoft.com/office/powerpoint/2010/main" val="26654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29AA-8671-732D-1B09-DB93845F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61" y="560302"/>
            <a:ext cx="10515600" cy="527747"/>
          </a:xfrm>
        </p:spPr>
        <p:txBody>
          <a:bodyPr>
            <a:normAutofit fontScale="90000"/>
          </a:bodyPr>
          <a:lstStyle/>
          <a:p>
            <a:r>
              <a:rPr lang="en-US" sz="4900" b="1" u="sng" dirty="0"/>
              <a:t>Example of infix to prefix expression</a:t>
            </a:r>
            <a:br>
              <a:rPr lang="en-US" b="1" u="sng" dirty="0"/>
            </a:br>
            <a:endParaRPr lang="en-US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179D8-5B9E-E59E-1B3B-EB316E9D8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30991"/>
              </p:ext>
            </p:extLst>
          </p:nvPr>
        </p:nvGraphicFramePr>
        <p:xfrm>
          <a:off x="1448105" y="1278490"/>
          <a:ext cx="8128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285">
                  <a:extLst>
                    <a:ext uri="{9D8B030D-6E8A-4147-A177-3AD203B41FA5}">
                      <a16:colId xmlns:a16="http://schemas.microsoft.com/office/drawing/2014/main" val="2494109674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223156684"/>
                    </a:ext>
                  </a:extLst>
                </a:gridCol>
                <a:gridCol w="2346592">
                  <a:extLst>
                    <a:ext uri="{9D8B030D-6E8A-4147-A177-3AD203B41FA5}">
                      <a16:colId xmlns:a16="http://schemas.microsoft.com/office/drawing/2014/main" val="3977627739"/>
                    </a:ext>
                  </a:extLst>
                </a:gridCol>
                <a:gridCol w="1685581">
                  <a:extLst>
                    <a:ext uri="{9D8B030D-6E8A-4147-A177-3AD203B41FA5}">
                      <a16:colId xmlns:a16="http://schemas.microsoft.com/office/drawing/2014/main" val="2971312444"/>
                    </a:ext>
                  </a:extLst>
                </a:gridCol>
                <a:gridCol w="2194804">
                  <a:extLst>
                    <a:ext uri="{9D8B030D-6E8A-4147-A177-3AD203B41FA5}">
                      <a16:colId xmlns:a16="http://schemas.microsoft.com/office/drawing/2014/main" val="2827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on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8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FD+CB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2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PUSH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-*(+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FD+CB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FD+CBA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2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 + ,(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FD+CBA+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6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FD+CBA+*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FD+CBA+*-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7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Empty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postfix expression : FD+CBA+*-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987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CA68DF-511D-372A-749C-8D4011A33FE4}"/>
              </a:ext>
            </a:extLst>
          </p:cNvPr>
          <p:cNvSpPr txBox="1"/>
          <p:nvPr/>
        </p:nvSpPr>
        <p:spPr>
          <a:xfrm>
            <a:off x="1282854" y="5517691"/>
            <a:ext cx="89212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Reverse the postfix expression we get prefix expression :</a:t>
            </a:r>
          </a:p>
          <a:p>
            <a:pPr algn="ctr"/>
            <a:r>
              <a:rPr lang="en-US" sz="2600" b="1" u="sng" dirty="0"/>
              <a:t>-*+ABC+DF</a:t>
            </a:r>
          </a:p>
        </p:txBody>
      </p:sp>
    </p:spTree>
    <p:extLst>
      <p:ext uri="{BB962C8B-B14F-4D97-AF65-F5344CB8AC3E}">
        <p14:creationId xmlns:p14="http://schemas.microsoft.com/office/powerpoint/2010/main" val="188961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535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sohne</vt:lpstr>
      <vt:lpstr>source-serif-pro</vt:lpstr>
      <vt:lpstr>Wingdings</vt:lpstr>
      <vt:lpstr>Office Theme</vt:lpstr>
      <vt:lpstr>Infix to Prefix</vt:lpstr>
      <vt:lpstr>Terminology </vt:lpstr>
      <vt:lpstr>Example</vt:lpstr>
      <vt:lpstr>Infix to prefix conversion using stack</vt:lpstr>
      <vt:lpstr>Steps are :</vt:lpstr>
      <vt:lpstr>Convert infix to postfix </vt:lpstr>
      <vt:lpstr>Infix to prefix example</vt:lpstr>
      <vt:lpstr>Example of infix to prefix expression </vt:lpstr>
      <vt:lpstr>Example of infix to prefix expression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 to Prefix</dc:title>
  <dc:creator>Administrator</dc:creator>
  <cp:lastModifiedBy>Lenovo</cp:lastModifiedBy>
  <cp:revision>28</cp:revision>
  <dcterms:created xsi:type="dcterms:W3CDTF">2023-10-15T04:48:47Z</dcterms:created>
  <dcterms:modified xsi:type="dcterms:W3CDTF">2024-07-29T05:39:17Z</dcterms:modified>
</cp:coreProperties>
</file>