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F96CA7-F830-4951-999C-535D72608AF8}" type="datetimeFigureOut">
              <a:rPr lang="en-US" smtClean="0"/>
              <a:t>7/31/2024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127136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96CA7-F830-4951-999C-535D72608AF8}"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1826869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96CA7-F830-4951-999C-535D72608AF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2844493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96CA7-F830-4951-999C-535D72608AF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2075154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96CA7-F830-4951-999C-535D72608AF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3361866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96CA7-F830-4951-999C-535D72608AF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3337923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96CA7-F830-4951-999C-535D72608AF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3307057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96CA7-F830-4951-999C-535D72608AF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846759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96CA7-F830-4951-999C-535D72608AF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82964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96CA7-F830-4951-999C-535D72608AF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3333867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96CA7-F830-4951-999C-535D72608AF8}"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369526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F96CA7-F830-4951-999C-535D72608AF8}"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4034313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F96CA7-F830-4951-999C-535D72608AF8}"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406364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F96CA7-F830-4951-999C-535D72608AF8}"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61329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96CA7-F830-4951-999C-535D72608AF8}"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306855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96CA7-F830-4951-999C-535D72608AF8}"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94865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96CA7-F830-4951-999C-535D72608AF8}"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87FCB-EEC2-4197-9559-2E833EDA34D7}" type="slidenum">
              <a:rPr lang="en-US" smtClean="0"/>
              <a:t>‹#›</a:t>
            </a:fld>
            <a:endParaRPr lang="en-US"/>
          </a:p>
        </p:txBody>
      </p:sp>
    </p:spTree>
    <p:extLst>
      <p:ext uri="{BB962C8B-B14F-4D97-AF65-F5344CB8AC3E}">
        <p14:creationId xmlns:p14="http://schemas.microsoft.com/office/powerpoint/2010/main" val="85749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F96CA7-F830-4951-999C-535D72608AF8}" type="datetimeFigureOut">
              <a:rPr lang="en-US" smtClean="0"/>
              <a:t>7/31/2024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C87FCB-EEC2-4197-9559-2E833EDA34D7}" type="slidenum">
              <a:rPr lang="en-US" smtClean="0"/>
              <a:t>‹#›</a:t>
            </a:fld>
            <a:endParaRPr lang="en-US"/>
          </a:p>
        </p:txBody>
      </p:sp>
    </p:spTree>
    <p:extLst>
      <p:ext uri="{BB962C8B-B14F-4D97-AF65-F5344CB8AC3E}">
        <p14:creationId xmlns:p14="http://schemas.microsoft.com/office/powerpoint/2010/main" val="296861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searching-algorithms/"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9E62-35CE-F5CE-1991-11B024AFF236}"/>
              </a:ext>
            </a:extLst>
          </p:cNvPr>
          <p:cNvSpPr>
            <a:spLocks noGrp="1"/>
          </p:cNvSpPr>
          <p:nvPr>
            <p:ph type="ctrTitle"/>
          </p:nvPr>
        </p:nvSpPr>
        <p:spPr/>
        <p:txBody>
          <a:bodyPr/>
          <a:lstStyle/>
          <a:p>
            <a:r>
              <a:rPr lang="en-US" dirty="0"/>
              <a:t>Searching Algorithm</a:t>
            </a:r>
          </a:p>
        </p:txBody>
      </p:sp>
    </p:spTree>
    <p:extLst>
      <p:ext uri="{BB962C8B-B14F-4D97-AF65-F5344CB8AC3E}">
        <p14:creationId xmlns:p14="http://schemas.microsoft.com/office/powerpoint/2010/main" val="260770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8011-BB5C-0E2D-9F1F-6D828A703D2D}"/>
              </a:ext>
            </a:extLst>
          </p:cNvPr>
          <p:cNvSpPr>
            <a:spLocks noGrp="1"/>
          </p:cNvSpPr>
          <p:nvPr>
            <p:ph type="title"/>
          </p:nvPr>
        </p:nvSpPr>
        <p:spPr/>
        <p:txBody>
          <a:bodyPr/>
          <a:lstStyle/>
          <a:p>
            <a:r>
              <a:rPr lang="en-US" sz="3200" b="1" u="sng" dirty="0"/>
              <a:t>Average Case Complexity</a:t>
            </a:r>
            <a:br>
              <a:rPr lang="en-US" sz="3200" b="1" u="sng" dirty="0"/>
            </a:br>
            <a:endParaRPr lang="en-US" sz="3200" b="1" u="sng" dirty="0"/>
          </a:p>
        </p:txBody>
      </p:sp>
      <p:sp>
        <p:nvSpPr>
          <p:cNvPr id="3" name="Content Placeholder 2">
            <a:extLst>
              <a:ext uri="{FF2B5EF4-FFF2-40B4-BE49-F238E27FC236}">
                <a16:creationId xmlns:a16="http://schemas.microsoft.com/office/drawing/2014/main" id="{F2322F2B-6104-90F9-0271-A0534BC43298}"/>
              </a:ext>
            </a:extLst>
          </p:cNvPr>
          <p:cNvSpPr>
            <a:spLocks noGrp="1"/>
          </p:cNvSpPr>
          <p:nvPr>
            <p:ph idx="1"/>
          </p:nvPr>
        </p:nvSpPr>
        <p:spPr>
          <a:xfrm>
            <a:off x="1263973" y="2050054"/>
            <a:ext cx="10018713" cy="1752599"/>
          </a:xfrm>
        </p:spPr>
        <p:txBody>
          <a:bodyPr/>
          <a:lstStyle/>
          <a:p>
            <a:pPr>
              <a:lnSpc>
                <a:spcPct val="200000"/>
              </a:lnSpc>
            </a:pPr>
            <a:r>
              <a:rPr lang="en-US" b="0" i="0" dirty="0">
                <a:solidFill>
                  <a:srgbClr val="51565E"/>
                </a:solidFill>
                <a:effectLst/>
                <a:latin typeface="Roboto" panose="02000000000000000000" pitchFamily="2" charset="0"/>
              </a:rPr>
              <a:t>When the element to be searched is in the middle of the array, the average case of the Linear Search Algorithm is O(n).</a:t>
            </a:r>
            <a:endParaRPr lang="en-US" dirty="0"/>
          </a:p>
        </p:txBody>
      </p:sp>
    </p:spTree>
    <p:extLst>
      <p:ext uri="{BB962C8B-B14F-4D97-AF65-F5344CB8AC3E}">
        <p14:creationId xmlns:p14="http://schemas.microsoft.com/office/powerpoint/2010/main" val="378234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03CB-CAB0-8AE6-E6AE-5A7B888FFAD1}"/>
              </a:ext>
            </a:extLst>
          </p:cNvPr>
          <p:cNvSpPr>
            <a:spLocks noGrp="1"/>
          </p:cNvSpPr>
          <p:nvPr>
            <p:ph type="title"/>
          </p:nvPr>
        </p:nvSpPr>
        <p:spPr>
          <a:xfrm>
            <a:off x="1086643" y="583894"/>
            <a:ext cx="10018713" cy="856561"/>
          </a:xfrm>
        </p:spPr>
        <p:txBody>
          <a:bodyPr/>
          <a:lstStyle/>
          <a:p>
            <a:r>
              <a:rPr lang="en-US" b="1" u="sng" dirty="0"/>
              <a:t>Binary search</a:t>
            </a:r>
          </a:p>
        </p:txBody>
      </p:sp>
      <p:sp>
        <p:nvSpPr>
          <p:cNvPr id="3" name="Content Placeholder 2">
            <a:extLst>
              <a:ext uri="{FF2B5EF4-FFF2-40B4-BE49-F238E27FC236}">
                <a16:creationId xmlns:a16="http://schemas.microsoft.com/office/drawing/2014/main" id="{5754C878-6FE3-FB61-B3D3-3FCD52C337CF}"/>
              </a:ext>
            </a:extLst>
          </p:cNvPr>
          <p:cNvSpPr>
            <a:spLocks noGrp="1"/>
          </p:cNvSpPr>
          <p:nvPr>
            <p:ph idx="1"/>
          </p:nvPr>
        </p:nvSpPr>
        <p:spPr>
          <a:xfrm>
            <a:off x="1484310" y="1542361"/>
            <a:ext cx="10018713" cy="2247441"/>
          </a:xfrm>
        </p:spPr>
        <p:txBody>
          <a:bodyPr/>
          <a:lstStyle/>
          <a:p>
            <a:pPr algn="just">
              <a:lnSpc>
                <a:spcPct val="200000"/>
              </a:lnSpc>
            </a:pPr>
            <a:r>
              <a:rPr lang="en-US" dirty="0">
                <a:solidFill>
                  <a:srgbClr val="51565E"/>
                </a:solidFill>
                <a:latin typeface="Roboto" panose="02000000000000000000" pitchFamily="2" charset="0"/>
              </a:rPr>
              <a:t>Binary Search is defined as a </a:t>
            </a:r>
            <a:r>
              <a:rPr lang="en-US" dirty="0">
                <a:solidFill>
                  <a:srgbClr val="51565E"/>
                </a:solidFill>
                <a:latin typeface="Roboto" panose="02000000000000000000" pitchFamily="2" charset="0"/>
                <a:hlinkClick r:id="rId3">
                  <a:extLst>
                    <a:ext uri="{A12FA001-AC4F-418D-AE19-62706E023703}">
                      <ahyp:hlinkClr xmlns:ahyp="http://schemas.microsoft.com/office/drawing/2018/hyperlinkcolor" val="tx"/>
                    </a:ext>
                  </a:extLst>
                </a:hlinkClick>
              </a:rPr>
              <a:t>searching algorithm</a:t>
            </a:r>
            <a:r>
              <a:rPr lang="en-US" dirty="0">
                <a:solidFill>
                  <a:srgbClr val="51565E"/>
                </a:solidFill>
                <a:latin typeface="Roboto" panose="02000000000000000000" pitchFamily="2" charset="0"/>
              </a:rPr>
              <a:t> used in a </a:t>
            </a:r>
            <a:r>
              <a:rPr lang="en-US" u="sng" dirty="0">
                <a:solidFill>
                  <a:srgbClr val="51565E"/>
                </a:solidFill>
                <a:latin typeface="Roboto" panose="02000000000000000000" pitchFamily="2" charset="0"/>
              </a:rPr>
              <a:t>sorted array</a:t>
            </a:r>
            <a:r>
              <a:rPr lang="en-US" dirty="0">
                <a:solidFill>
                  <a:srgbClr val="51565E"/>
                </a:solidFill>
                <a:latin typeface="Roboto" panose="02000000000000000000" pitchFamily="2" charset="0"/>
              </a:rPr>
              <a:t> by repeatedly dividing the search interval in half. </a:t>
            </a:r>
          </a:p>
          <a:p>
            <a:pPr algn="just">
              <a:lnSpc>
                <a:spcPct val="200000"/>
              </a:lnSpc>
            </a:pPr>
            <a:endParaRPr lang="en-US" dirty="0">
              <a:solidFill>
                <a:srgbClr val="51565E"/>
              </a:solidFill>
              <a:latin typeface="Roboto" panose="02000000000000000000" pitchFamily="2" charset="0"/>
            </a:endParaRPr>
          </a:p>
        </p:txBody>
      </p:sp>
      <p:pic>
        <p:nvPicPr>
          <p:cNvPr id="5" name="Picture 4">
            <a:extLst>
              <a:ext uri="{FF2B5EF4-FFF2-40B4-BE49-F238E27FC236}">
                <a16:creationId xmlns:a16="http://schemas.microsoft.com/office/drawing/2014/main" id="{7AB4817C-982A-211B-D8EC-2D3D255B157E}"/>
              </a:ext>
            </a:extLst>
          </p:cNvPr>
          <p:cNvPicPr>
            <a:picLocks noChangeAspect="1"/>
          </p:cNvPicPr>
          <p:nvPr/>
        </p:nvPicPr>
        <p:blipFill>
          <a:blip r:embed="rId4"/>
          <a:stretch>
            <a:fillRect/>
          </a:stretch>
        </p:blipFill>
        <p:spPr>
          <a:xfrm>
            <a:off x="2878928" y="3513233"/>
            <a:ext cx="7286625" cy="2057400"/>
          </a:xfrm>
          <a:prstGeom prst="rect">
            <a:avLst/>
          </a:prstGeom>
        </p:spPr>
      </p:pic>
    </p:spTree>
    <p:extLst>
      <p:ext uri="{BB962C8B-B14F-4D97-AF65-F5344CB8AC3E}">
        <p14:creationId xmlns:p14="http://schemas.microsoft.com/office/powerpoint/2010/main" val="231024313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B6AF-3401-BCC6-45DB-7B2FEE6A9BBE}"/>
              </a:ext>
            </a:extLst>
          </p:cNvPr>
          <p:cNvSpPr>
            <a:spLocks noGrp="1"/>
          </p:cNvSpPr>
          <p:nvPr>
            <p:ph type="title"/>
          </p:nvPr>
        </p:nvSpPr>
        <p:spPr>
          <a:xfrm>
            <a:off x="1484310" y="520547"/>
            <a:ext cx="8407284" cy="724359"/>
          </a:xfrm>
        </p:spPr>
        <p:txBody>
          <a:bodyPr/>
          <a:lstStyle/>
          <a:p>
            <a:r>
              <a:rPr lang="en-US" b="1" u="sng" dirty="0"/>
              <a:t>Binary search</a:t>
            </a:r>
            <a:endParaRPr lang="en-US" dirty="0"/>
          </a:p>
        </p:txBody>
      </p:sp>
      <p:sp>
        <p:nvSpPr>
          <p:cNvPr id="3" name="Content Placeholder 2">
            <a:extLst>
              <a:ext uri="{FF2B5EF4-FFF2-40B4-BE49-F238E27FC236}">
                <a16:creationId xmlns:a16="http://schemas.microsoft.com/office/drawing/2014/main" id="{07471B0B-CC9A-80CF-8BA1-721F878B93EB}"/>
              </a:ext>
            </a:extLst>
          </p:cNvPr>
          <p:cNvSpPr>
            <a:spLocks noGrp="1"/>
          </p:cNvSpPr>
          <p:nvPr>
            <p:ph idx="1"/>
          </p:nvPr>
        </p:nvSpPr>
        <p:spPr>
          <a:xfrm>
            <a:off x="1484310" y="1487277"/>
            <a:ext cx="10018713" cy="5023692"/>
          </a:xfrm>
        </p:spPr>
        <p:txBody>
          <a:bodyPr>
            <a:normAutofit fontScale="47500" lnSpcReduction="20000"/>
          </a:bodyPr>
          <a:lstStyle/>
          <a:p>
            <a:pPr algn="l" fontAlgn="base">
              <a:lnSpc>
                <a:spcPct val="220000"/>
              </a:lnSpc>
              <a:buFont typeface="Arial" panose="020B0604020202020204" pitchFamily="34" charset="0"/>
              <a:buChar char="•"/>
            </a:pPr>
            <a:r>
              <a:rPr lang="en-US" sz="3800" dirty="0">
                <a:solidFill>
                  <a:srgbClr val="51565E"/>
                </a:solidFill>
                <a:latin typeface="Roboto" panose="02000000000000000000" pitchFamily="2" charset="0"/>
              </a:rPr>
              <a:t>Compare the middle element of the search space with the key. </a:t>
            </a:r>
          </a:p>
          <a:p>
            <a:pPr algn="l" fontAlgn="base">
              <a:lnSpc>
                <a:spcPct val="220000"/>
              </a:lnSpc>
              <a:buFont typeface="Arial" panose="020B0604020202020204" pitchFamily="34" charset="0"/>
              <a:buChar char="•"/>
            </a:pPr>
            <a:r>
              <a:rPr lang="en-US" sz="3800" dirty="0">
                <a:solidFill>
                  <a:srgbClr val="51565E"/>
                </a:solidFill>
                <a:latin typeface="Roboto" panose="02000000000000000000" pitchFamily="2" charset="0"/>
              </a:rPr>
              <a:t>If the key is found at middle element, the process is terminated.</a:t>
            </a:r>
          </a:p>
          <a:p>
            <a:pPr algn="l" fontAlgn="base">
              <a:lnSpc>
                <a:spcPct val="220000"/>
              </a:lnSpc>
              <a:buFont typeface="Arial" panose="020B0604020202020204" pitchFamily="34" charset="0"/>
              <a:buChar char="•"/>
            </a:pPr>
            <a:r>
              <a:rPr lang="en-US" sz="3800" dirty="0">
                <a:solidFill>
                  <a:srgbClr val="51565E"/>
                </a:solidFill>
                <a:latin typeface="Roboto" panose="02000000000000000000" pitchFamily="2" charset="0"/>
              </a:rPr>
              <a:t>If the key is not found at middle element, choose which half will be used as the next search space.</a:t>
            </a:r>
          </a:p>
          <a:p>
            <a:pPr marL="742950" lvl="1" indent="-285750" algn="l" fontAlgn="base">
              <a:lnSpc>
                <a:spcPct val="220000"/>
              </a:lnSpc>
              <a:buFont typeface="Arial" panose="020B0604020202020204" pitchFamily="34" charset="0"/>
              <a:buChar char="•"/>
            </a:pPr>
            <a:r>
              <a:rPr lang="en-US" sz="3800" dirty="0">
                <a:solidFill>
                  <a:srgbClr val="51565E"/>
                </a:solidFill>
                <a:latin typeface="Roboto" panose="02000000000000000000" pitchFamily="2" charset="0"/>
              </a:rPr>
              <a:t>If the key is smaller than the middle element, then the left side is used for next search.</a:t>
            </a:r>
          </a:p>
          <a:p>
            <a:pPr marL="742950" lvl="1" indent="-285750" algn="l" fontAlgn="base">
              <a:lnSpc>
                <a:spcPct val="220000"/>
              </a:lnSpc>
              <a:buFont typeface="Arial" panose="020B0604020202020204" pitchFamily="34" charset="0"/>
              <a:buChar char="•"/>
            </a:pPr>
            <a:r>
              <a:rPr lang="en-US" sz="3800" dirty="0">
                <a:solidFill>
                  <a:srgbClr val="51565E"/>
                </a:solidFill>
                <a:latin typeface="Roboto" panose="02000000000000000000" pitchFamily="2" charset="0"/>
              </a:rPr>
              <a:t>If the key is larger than the middle element, then the right side is used for next search.</a:t>
            </a:r>
          </a:p>
          <a:p>
            <a:pPr algn="l" fontAlgn="base">
              <a:lnSpc>
                <a:spcPct val="220000"/>
              </a:lnSpc>
              <a:buFont typeface="Arial" panose="020B0604020202020204" pitchFamily="34" charset="0"/>
              <a:buChar char="•"/>
            </a:pPr>
            <a:r>
              <a:rPr lang="en-US" sz="3800" dirty="0">
                <a:solidFill>
                  <a:srgbClr val="51565E"/>
                </a:solidFill>
                <a:latin typeface="Roboto" panose="02000000000000000000" pitchFamily="2" charset="0"/>
              </a:rPr>
              <a:t>This process is continued until the key is found.</a:t>
            </a:r>
          </a:p>
          <a:p>
            <a:endParaRPr lang="en-US" dirty="0"/>
          </a:p>
        </p:txBody>
      </p:sp>
    </p:spTree>
    <p:extLst>
      <p:ext uri="{BB962C8B-B14F-4D97-AF65-F5344CB8AC3E}">
        <p14:creationId xmlns:p14="http://schemas.microsoft.com/office/powerpoint/2010/main" val="309588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A7EF-8E64-ED2B-6A63-4CBCBC16DD55}"/>
              </a:ext>
            </a:extLst>
          </p:cNvPr>
          <p:cNvSpPr>
            <a:spLocks noGrp="1"/>
          </p:cNvSpPr>
          <p:nvPr>
            <p:ph type="title"/>
          </p:nvPr>
        </p:nvSpPr>
        <p:spPr>
          <a:xfrm>
            <a:off x="1319058" y="517792"/>
            <a:ext cx="10018713" cy="549007"/>
          </a:xfrm>
        </p:spPr>
        <p:txBody>
          <a:bodyPr>
            <a:normAutofit fontScale="90000"/>
          </a:bodyPr>
          <a:lstStyle/>
          <a:p>
            <a:r>
              <a:rPr lang="en-US" b="1" u="sng" dirty="0"/>
              <a:t>How does Binary Search work?</a:t>
            </a:r>
            <a:br>
              <a:rPr lang="en-US" b="1" u="sng" dirty="0"/>
            </a:br>
            <a:endParaRPr lang="en-US" b="1" u="sng" dirty="0"/>
          </a:p>
        </p:txBody>
      </p:sp>
      <p:sp>
        <p:nvSpPr>
          <p:cNvPr id="3" name="Content Placeholder 2">
            <a:extLst>
              <a:ext uri="{FF2B5EF4-FFF2-40B4-BE49-F238E27FC236}">
                <a16:creationId xmlns:a16="http://schemas.microsoft.com/office/drawing/2014/main" id="{3C56F608-C5A5-3688-BB4B-49A7A804F27E}"/>
              </a:ext>
            </a:extLst>
          </p:cNvPr>
          <p:cNvSpPr>
            <a:spLocks noGrp="1"/>
          </p:cNvSpPr>
          <p:nvPr>
            <p:ph idx="1"/>
          </p:nvPr>
        </p:nvSpPr>
        <p:spPr>
          <a:xfrm>
            <a:off x="1319057" y="1189822"/>
            <a:ext cx="10018713" cy="5541484"/>
          </a:xfrm>
        </p:spPr>
        <p:txBody>
          <a:bodyPr>
            <a:normAutofit fontScale="92500" lnSpcReduction="10000"/>
          </a:bodyPr>
          <a:lstStyle/>
          <a:p>
            <a:pPr marL="0" indent="0" algn="just">
              <a:lnSpc>
                <a:spcPct val="150000"/>
              </a:lnSpc>
              <a:buNone/>
            </a:pPr>
            <a:endParaRPr lang="en-US" b="1" u="sng" dirty="0">
              <a:solidFill>
                <a:srgbClr val="273239"/>
              </a:solidFill>
              <a:effectLst/>
              <a:latin typeface="Nunito" pitchFamily="2" charset="0"/>
            </a:endParaRPr>
          </a:p>
          <a:p>
            <a:pPr marL="0" indent="0" algn="just">
              <a:lnSpc>
                <a:spcPct val="150000"/>
              </a:lnSpc>
              <a:buNone/>
            </a:pPr>
            <a:r>
              <a:rPr lang="en-US" b="1" u="sng" dirty="0">
                <a:solidFill>
                  <a:srgbClr val="273239"/>
                </a:solidFill>
                <a:effectLst/>
                <a:latin typeface="Nunito" pitchFamily="2" charset="0"/>
              </a:rPr>
              <a:t>First Step: </a:t>
            </a:r>
            <a:r>
              <a:rPr lang="en-US" dirty="0">
                <a:solidFill>
                  <a:srgbClr val="273239"/>
                </a:solidFill>
                <a:effectLst/>
                <a:latin typeface="Nunito" pitchFamily="2" charset="0"/>
              </a:rPr>
              <a:t>Calculate the mid and compare the mid element with the key. If the key is less than mid element, move to left and if it is greater than the mid then move search space to the right.</a:t>
            </a:r>
          </a:p>
          <a:p>
            <a:pPr marL="0" indent="0">
              <a:lnSpc>
                <a:spcPct val="150000"/>
              </a:lnSpc>
              <a:buNone/>
            </a:pPr>
            <a:r>
              <a:rPr lang="en-US" dirty="0">
                <a:solidFill>
                  <a:srgbClr val="51565E"/>
                </a:solidFill>
                <a:latin typeface="Roboto" panose="02000000000000000000" pitchFamily="2" charset="0"/>
              </a:rPr>
              <a:t>Example: Consider an array and search element is 67.</a:t>
            </a:r>
          </a:p>
          <a:p>
            <a:pPr marL="0" indent="0" algn="ctr">
              <a:lnSpc>
                <a:spcPct val="150000"/>
              </a:lnSpc>
              <a:buNone/>
            </a:pPr>
            <a:r>
              <a:rPr lang="en-US" dirty="0">
                <a:solidFill>
                  <a:srgbClr val="51565E"/>
                </a:solidFill>
                <a:latin typeface="Roboto" panose="02000000000000000000" pitchFamily="2" charset="0"/>
              </a:rPr>
              <a:t>[7,9,23,56,67,78]</a:t>
            </a:r>
          </a:p>
          <a:p>
            <a:pPr marL="0" indent="0">
              <a:lnSpc>
                <a:spcPct val="150000"/>
              </a:lnSpc>
              <a:buNone/>
            </a:pPr>
            <a:r>
              <a:rPr lang="en-US" dirty="0">
                <a:solidFill>
                  <a:srgbClr val="51565E"/>
                </a:solidFill>
                <a:latin typeface="Roboto" panose="02000000000000000000" pitchFamily="2" charset="0"/>
              </a:rPr>
              <a:t>Left=0 and right=5</a:t>
            </a:r>
          </a:p>
          <a:p>
            <a:pPr marL="0" indent="0">
              <a:lnSpc>
                <a:spcPct val="150000"/>
              </a:lnSpc>
              <a:buNone/>
            </a:pPr>
            <a:r>
              <a:rPr lang="en-US" dirty="0">
                <a:solidFill>
                  <a:srgbClr val="51565E"/>
                </a:solidFill>
                <a:latin typeface="Roboto" panose="02000000000000000000" pitchFamily="2" charset="0"/>
              </a:rPr>
              <a:t>Calculate middle element </a:t>
            </a:r>
            <a:r>
              <a:rPr lang="en-US" dirty="0" err="1">
                <a:solidFill>
                  <a:srgbClr val="51565E"/>
                </a:solidFill>
                <a:latin typeface="Roboto" panose="02000000000000000000" pitchFamily="2" charset="0"/>
              </a:rPr>
              <a:t>left+right</a:t>
            </a:r>
            <a:r>
              <a:rPr lang="en-US" dirty="0">
                <a:solidFill>
                  <a:srgbClr val="51565E"/>
                </a:solidFill>
                <a:latin typeface="Roboto" panose="02000000000000000000" pitchFamily="2" charset="0"/>
              </a:rPr>
              <a:t>//2=&gt;0+5//2=&gt;5//2=&gt;2</a:t>
            </a:r>
          </a:p>
          <a:p>
            <a:pPr marL="0" indent="0">
              <a:lnSpc>
                <a:spcPct val="150000"/>
              </a:lnSpc>
              <a:buNone/>
            </a:pPr>
            <a:r>
              <a:rPr lang="en-US" dirty="0">
                <a:solidFill>
                  <a:srgbClr val="51565E"/>
                </a:solidFill>
                <a:latin typeface="Roboto" panose="02000000000000000000" pitchFamily="2" charset="0"/>
              </a:rPr>
              <a:t>Middle element is 23 and index number 2</a:t>
            </a:r>
          </a:p>
          <a:p>
            <a:pPr marL="0" indent="0">
              <a:lnSpc>
                <a:spcPct val="150000"/>
              </a:lnSpc>
              <a:buNone/>
            </a:pPr>
            <a:endParaRPr lang="en-US" dirty="0">
              <a:solidFill>
                <a:srgbClr val="51565E"/>
              </a:solidFill>
              <a:latin typeface="Roboto" panose="02000000000000000000" pitchFamily="2" charset="0"/>
            </a:endParaRPr>
          </a:p>
          <a:p>
            <a:pPr marL="0" indent="0">
              <a:lnSpc>
                <a:spcPct val="150000"/>
              </a:lnSpc>
              <a:buNone/>
            </a:pPr>
            <a:endParaRPr lang="en-US" dirty="0">
              <a:solidFill>
                <a:srgbClr val="51565E"/>
              </a:solidFill>
              <a:latin typeface="Roboto" panose="02000000000000000000" pitchFamily="2" charset="0"/>
            </a:endParaRPr>
          </a:p>
        </p:txBody>
      </p:sp>
    </p:spTree>
    <p:extLst>
      <p:ext uri="{BB962C8B-B14F-4D97-AF65-F5344CB8AC3E}">
        <p14:creationId xmlns:p14="http://schemas.microsoft.com/office/powerpoint/2010/main" val="117515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E762-9CB9-54CD-6B20-F76EACD4F0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35ECAC-05F7-929C-034C-BEEB042616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6661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6C4F-F9BC-00F2-BE0A-03940B1FE363}"/>
              </a:ext>
            </a:extLst>
          </p:cNvPr>
          <p:cNvSpPr>
            <a:spLocks noGrp="1"/>
          </p:cNvSpPr>
          <p:nvPr>
            <p:ph type="title"/>
          </p:nvPr>
        </p:nvSpPr>
        <p:spPr/>
        <p:txBody>
          <a:bodyPr>
            <a:normAutofit/>
          </a:bodyPr>
          <a:lstStyle/>
          <a:p>
            <a:r>
              <a:rPr lang="en-US" sz="4400" b="1" u="sng" dirty="0"/>
              <a:t>Introduction</a:t>
            </a:r>
          </a:p>
        </p:txBody>
      </p:sp>
      <p:sp>
        <p:nvSpPr>
          <p:cNvPr id="3" name="Content Placeholder 2">
            <a:extLst>
              <a:ext uri="{FF2B5EF4-FFF2-40B4-BE49-F238E27FC236}">
                <a16:creationId xmlns:a16="http://schemas.microsoft.com/office/drawing/2014/main" id="{FC33CB17-A7E4-62E6-7B69-0E0B9676F34A}"/>
              </a:ext>
            </a:extLst>
          </p:cNvPr>
          <p:cNvSpPr>
            <a:spLocks noGrp="1"/>
          </p:cNvSpPr>
          <p:nvPr>
            <p:ph idx="1"/>
          </p:nvPr>
        </p:nvSpPr>
        <p:spPr>
          <a:xfrm>
            <a:off x="1484311" y="2566931"/>
            <a:ext cx="10138485" cy="3018621"/>
          </a:xfrm>
        </p:spPr>
        <p:txBody>
          <a:bodyPr>
            <a:normAutofit/>
          </a:bodyPr>
          <a:lstStyle/>
          <a:p>
            <a:pPr algn="just"/>
            <a:r>
              <a:rPr lang="en-US" sz="2800" b="0" dirty="0">
                <a:solidFill>
                  <a:srgbClr val="273239"/>
                </a:solidFill>
                <a:effectLst/>
                <a:latin typeface="Nunito" pitchFamily="2" charset="0"/>
              </a:rPr>
              <a:t>Searching Algorithms are designed to check for an element or retrieve an element from any data structure where it is stored.</a:t>
            </a:r>
          </a:p>
          <a:p>
            <a:pPr algn="just"/>
            <a:r>
              <a:rPr lang="en-US" sz="2800" dirty="0">
                <a:solidFill>
                  <a:srgbClr val="273239"/>
                </a:solidFill>
                <a:latin typeface="Nunito" pitchFamily="2" charset="0"/>
              </a:rPr>
              <a:t>Searching algorithms are methods or procedures used to find a specific item or element within a collection of data.</a:t>
            </a:r>
          </a:p>
          <a:p>
            <a:pPr algn="just"/>
            <a:endParaRPr lang="en-US" sz="2800" dirty="0"/>
          </a:p>
        </p:txBody>
      </p:sp>
    </p:spTree>
    <p:extLst>
      <p:ext uri="{BB962C8B-B14F-4D97-AF65-F5344CB8AC3E}">
        <p14:creationId xmlns:p14="http://schemas.microsoft.com/office/powerpoint/2010/main" val="403418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EB46-BB5B-83BB-2211-ACFF8774ED4F}"/>
              </a:ext>
            </a:extLst>
          </p:cNvPr>
          <p:cNvSpPr>
            <a:spLocks noGrp="1"/>
          </p:cNvSpPr>
          <p:nvPr>
            <p:ph type="title"/>
          </p:nvPr>
        </p:nvSpPr>
        <p:spPr>
          <a:xfrm>
            <a:off x="1575412" y="1"/>
            <a:ext cx="9529944" cy="1013552"/>
          </a:xfrm>
        </p:spPr>
        <p:txBody>
          <a:bodyPr>
            <a:normAutofit/>
          </a:bodyPr>
          <a:lstStyle/>
          <a:p>
            <a:r>
              <a:rPr lang="en-US" sz="4800" b="1" u="sng" dirty="0"/>
              <a:t>Types of searching </a:t>
            </a:r>
          </a:p>
        </p:txBody>
      </p:sp>
      <p:sp>
        <p:nvSpPr>
          <p:cNvPr id="3" name="Content Placeholder 2">
            <a:extLst>
              <a:ext uri="{FF2B5EF4-FFF2-40B4-BE49-F238E27FC236}">
                <a16:creationId xmlns:a16="http://schemas.microsoft.com/office/drawing/2014/main" id="{0D414AAC-1E7D-FA23-C7A0-09BCDBF6C7B4}"/>
              </a:ext>
            </a:extLst>
          </p:cNvPr>
          <p:cNvSpPr>
            <a:spLocks noGrp="1"/>
          </p:cNvSpPr>
          <p:nvPr>
            <p:ph idx="1"/>
          </p:nvPr>
        </p:nvSpPr>
        <p:spPr>
          <a:xfrm>
            <a:off x="1344057" y="1189822"/>
            <a:ext cx="10616588" cy="5387247"/>
          </a:xfrm>
        </p:spPr>
        <p:txBody>
          <a:bodyPr vert="horz" lIns="91440" tIns="45720" rIns="91440" bIns="45720" rtlCol="0" anchor="ctr">
            <a:normAutofit fontScale="55000" lnSpcReduction="20000"/>
          </a:bodyPr>
          <a:lstStyle/>
          <a:p>
            <a:pPr marL="0" indent="0" fontAlgn="base">
              <a:buNone/>
            </a:pPr>
            <a:endParaRPr lang="en-US" sz="2600" dirty="0">
              <a:solidFill>
                <a:srgbClr val="273239"/>
              </a:solidFill>
              <a:latin typeface="Nunito" pitchFamily="2" charset="0"/>
            </a:endParaRPr>
          </a:p>
          <a:p>
            <a:pPr marL="0" indent="0" algn="just" fontAlgn="base">
              <a:lnSpc>
                <a:spcPct val="160000"/>
              </a:lnSpc>
              <a:buNone/>
            </a:pPr>
            <a:r>
              <a:rPr lang="en-US" sz="3500" dirty="0">
                <a:solidFill>
                  <a:srgbClr val="273239"/>
                </a:solidFill>
                <a:latin typeface="Nunito" pitchFamily="2" charset="0"/>
              </a:rPr>
              <a:t>Based on the type of search operation, these algorithms are generally classified into two categories:</a:t>
            </a:r>
          </a:p>
          <a:p>
            <a:pPr algn="just" fontAlgn="base">
              <a:lnSpc>
                <a:spcPct val="160000"/>
              </a:lnSpc>
              <a:buFont typeface="Wingdings" panose="05000000000000000000" pitchFamily="2" charset="2"/>
              <a:buChar char="§"/>
            </a:pPr>
            <a:r>
              <a:rPr lang="en-US" sz="3500" b="1" u="sng" dirty="0">
                <a:solidFill>
                  <a:srgbClr val="273239"/>
                </a:solidFill>
                <a:latin typeface="Nunito" pitchFamily="2" charset="0"/>
              </a:rPr>
              <a:t>Sequential Search: </a:t>
            </a:r>
            <a:r>
              <a:rPr lang="en-US" sz="3500" dirty="0">
                <a:solidFill>
                  <a:srgbClr val="273239"/>
                </a:solidFill>
                <a:latin typeface="Nunito" pitchFamily="2" charset="0"/>
              </a:rPr>
              <a:t>In this, the list or array is traversed sequentially and every element is checked. </a:t>
            </a:r>
          </a:p>
          <a:p>
            <a:pPr marL="0" indent="0" algn="just" fontAlgn="base">
              <a:lnSpc>
                <a:spcPct val="160000"/>
              </a:lnSpc>
              <a:buNone/>
            </a:pPr>
            <a:r>
              <a:rPr lang="en-US" sz="3500" b="1" dirty="0">
                <a:solidFill>
                  <a:srgbClr val="273239"/>
                </a:solidFill>
                <a:latin typeface="Nunito" pitchFamily="2" charset="0"/>
              </a:rPr>
              <a:t>	For example: Linear search</a:t>
            </a:r>
          </a:p>
          <a:p>
            <a:pPr algn="just" fontAlgn="base">
              <a:lnSpc>
                <a:spcPct val="160000"/>
              </a:lnSpc>
              <a:buFont typeface="Wingdings" panose="05000000000000000000" pitchFamily="2" charset="2"/>
              <a:buChar char="§"/>
            </a:pPr>
            <a:r>
              <a:rPr lang="en-US" sz="3500" b="1" u="sng" dirty="0">
                <a:solidFill>
                  <a:srgbClr val="273239"/>
                </a:solidFill>
                <a:latin typeface="Nunito" pitchFamily="2" charset="0"/>
              </a:rPr>
              <a:t>Interval Search: </a:t>
            </a:r>
            <a:r>
              <a:rPr lang="en-US" sz="3500" dirty="0">
                <a:solidFill>
                  <a:srgbClr val="273239"/>
                </a:solidFill>
                <a:latin typeface="Nunito" pitchFamily="2" charset="0"/>
              </a:rPr>
              <a:t>These algorithms are specifically designed for searching in sorted data-structures. </a:t>
            </a:r>
          </a:p>
          <a:p>
            <a:pPr marL="0" indent="0" algn="just" fontAlgn="base">
              <a:lnSpc>
                <a:spcPct val="160000"/>
              </a:lnSpc>
              <a:buNone/>
            </a:pPr>
            <a:r>
              <a:rPr lang="en-US" sz="3500" dirty="0">
                <a:solidFill>
                  <a:srgbClr val="273239"/>
                </a:solidFill>
                <a:latin typeface="Nunito" pitchFamily="2" charset="0"/>
              </a:rPr>
              <a:t>These type of searching algorithms are much more efficient than Linear Search as they repeatedly target the center of the search structure and divide the search space in half. </a:t>
            </a:r>
          </a:p>
          <a:p>
            <a:pPr marL="0" indent="0" algn="just" fontAlgn="base">
              <a:lnSpc>
                <a:spcPct val="160000"/>
              </a:lnSpc>
              <a:buNone/>
            </a:pPr>
            <a:r>
              <a:rPr lang="en-US" sz="3500" b="1" dirty="0">
                <a:solidFill>
                  <a:srgbClr val="273239"/>
                </a:solidFill>
                <a:latin typeface="Nunito" pitchFamily="2" charset="0"/>
              </a:rPr>
              <a:t>	For Example: Binary Search</a:t>
            </a:r>
          </a:p>
          <a:p>
            <a:pPr marL="0" indent="0" fontAlgn="base">
              <a:buNone/>
            </a:pPr>
            <a:endParaRPr lang="en-US" sz="2600" dirty="0">
              <a:solidFill>
                <a:srgbClr val="273239"/>
              </a:solidFill>
              <a:latin typeface="Nunito" pitchFamily="2" charset="0"/>
            </a:endParaRPr>
          </a:p>
          <a:p>
            <a:pPr marL="0" indent="0" fontAlgn="base">
              <a:buNone/>
            </a:pPr>
            <a:endParaRPr lang="en-US" sz="2600" dirty="0">
              <a:solidFill>
                <a:srgbClr val="273239"/>
              </a:solidFill>
              <a:latin typeface="Nunito" pitchFamily="2" charset="0"/>
            </a:endParaRPr>
          </a:p>
        </p:txBody>
      </p:sp>
    </p:spTree>
    <p:extLst>
      <p:ext uri="{BB962C8B-B14F-4D97-AF65-F5344CB8AC3E}">
        <p14:creationId xmlns:p14="http://schemas.microsoft.com/office/powerpoint/2010/main" val="281708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31AC-FCA5-FDBF-8A5C-943EFCB0EE94}"/>
              </a:ext>
            </a:extLst>
          </p:cNvPr>
          <p:cNvSpPr>
            <a:spLocks noGrp="1"/>
          </p:cNvSpPr>
          <p:nvPr>
            <p:ph type="title"/>
          </p:nvPr>
        </p:nvSpPr>
        <p:spPr>
          <a:xfrm>
            <a:off x="1484311" y="88134"/>
            <a:ext cx="10018713" cy="1116375"/>
          </a:xfrm>
        </p:spPr>
        <p:txBody>
          <a:bodyPr/>
          <a:lstStyle/>
          <a:p>
            <a:r>
              <a:rPr lang="en-US" sz="4400" b="1" u="sng" dirty="0"/>
              <a:t>Linear Search</a:t>
            </a:r>
          </a:p>
        </p:txBody>
      </p:sp>
      <p:sp>
        <p:nvSpPr>
          <p:cNvPr id="3" name="Content Placeholder 2">
            <a:extLst>
              <a:ext uri="{FF2B5EF4-FFF2-40B4-BE49-F238E27FC236}">
                <a16:creationId xmlns:a16="http://schemas.microsoft.com/office/drawing/2014/main" id="{51217511-450D-FDBE-67EE-BED89D71F767}"/>
              </a:ext>
            </a:extLst>
          </p:cNvPr>
          <p:cNvSpPr>
            <a:spLocks noGrp="1"/>
          </p:cNvSpPr>
          <p:nvPr>
            <p:ph idx="1"/>
          </p:nvPr>
        </p:nvSpPr>
        <p:spPr>
          <a:xfrm>
            <a:off x="1330075" y="1068636"/>
            <a:ext cx="10018713" cy="5166911"/>
          </a:xfrm>
        </p:spPr>
        <p:txBody>
          <a:bodyPr>
            <a:normAutofit fontScale="70000" lnSpcReduction="20000"/>
          </a:bodyPr>
          <a:lstStyle/>
          <a:p>
            <a:pPr algn="just">
              <a:lnSpc>
                <a:spcPct val="170000"/>
              </a:lnSpc>
            </a:pPr>
            <a:endParaRPr lang="en-US" sz="2800" dirty="0">
              <a:solidFill>
                <a:srgbClr val="273239"/>
              </a:solidFill>
              <a:latin typeface="Nunito" pitchFamily="2" charset="0"/>
            </a:endParaRPr>
          </a:p>
          <a:p>
            <a:pPr algn="just">
              <a:lnSpc>
                <a:spcPct val="170000"/>
              </a:lnSpc>
              <a:buFont typeface="Wingdings" panose="05000000000000000000" pitchFamily="2" charset="2"/>
              <a:buChar char="§"/>
            </a:pPr>
            <a:r>
              <a:rPr lang="en-US" sz="3200" b="1" u="sng" dirty="0">
                <a:solidFill>
                  <a:srgbClr val="273239"/>
                </a:solidFill>
                <a:latin typeface="Nunito" pitchFamily="2" charset="0"/>
              </a:rPr>
              <a:t>A linear search  </a:t>
            </a:r>
            <a:r>
              <a:rPr lang="en-US" sz="3200" dirty="0">
                <a:solidFill>
                  <a:srgbClr val="273239"/>
                </a:solidFill>
                <a:latin typeface="Nunito" pitchFamily="2" charset="0"/>
              </a:rPr>
              <a:t>is the simplest approach employed to search for an element in a data set.</a:t>
            </a:r>
          </a:p>
          <a:p>
            <a:pPr algn="just">
              <a:lnSpc>
                <a:spcPct val="170000"/>
              </a:lnSpc>
              <a:buFont typeface="Wingdings" panose="05000000000000000000" pitchFamily="2" charset="2"/>
              <a:buChar char="§"/>
            </a:pPr>
            <a:r>
              <a:rPr lang="en-US" sz="3200" dirty="0">
                <a:solidFill>
                  <a:srgbClr val="273239"/>
                </a:solidFill>
                <a:latin typeface="Nunito" pitchFamily="2" charset="0"/>
              </a:rPr>
              <a:t> It examines each element until it finds a match, starting at the beginning of the data set, until the end.</a:t>
            </a:r>
          </a:p>
          <a:p>
            <a:pPr algn="just">
              <a:lnSpc>
                <a:spcPct val="170000"/>
              </a:lnSpc>
              <a:buFont typeface="Wingdings" panose="05000000000000000000" pitchFamily="2" charset="2"/>
              <a:buChar char="§"/>
            </a:pPr>
            <a:r>
              <a:rPr lang="en-US" sz="3200" dirty="0">
                <a:solidFill>
                  <a:srgbClr val="273239"/>
                </a:solidFill>
                <a:latin typeface="Nunito" pitchFamily="2" charset="0"/>
              </a:rPr>
              <a:t> The search is finished and terminated once the target element is located. </a:t>
            </a:r>
          </a:p>
          <a:p>
            <a:pPr algn="just">
              <a:lnSpc>
                <a:spcPct val="170000"/>
              </a:lnSpc>
              <a:buFont typeface="Wingdings" panose="05000000000000000000" pitchFamily="2" charset="2"/>
              <a:buChar char="§"/>
            </a:pPr>
            <a:r>
              <a:rPr lang="en-US" sz="3200" dirty="0">
                <a:solidFill>
                  <a:srgbClr val="273239"/>
                </a:solidFill>
                <a:latin typeface="Nunito" pitchFamily="2" charset="0"/>
              </a:rPr>
              <a:t>If it finds no match, the algorithm must terminate its execution and return an appropriate result. </a:t>
            </a:r>
          </a:p>
          <a:p>
            <a:endParaRPr lang="en-US" dirty="0"/>
          </a:p>
        </p:txBody>
      </p:sp>
    </p:spTree>
    <p:extLst>
      <p:ext uri="{BB962C8B-B14F-4D97-AF65-F5344CB8AC3E}">
        <p14:creationId xmlns:p14="http://schemas.microsoft.com/office/powerpoint/2010/main" val="360381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31AC-FCA5-FDBF-8A5C-943EFCB0EE94}"/>
              </a:ext>
            </a:extLst>
          </p:cNvPr>
          <p:cNvSpPr>
            <a:spLocks noGrp="1"/>
          </p:cNvSpPr>
          <p:nvPr>
            <p:ph type="title"/>
          </p:nvPr>
        </p:nvSpPr>
        <p:spPr>
          <a:xfrm>
            <a:off x="1484311" y="88134"/>
            <a:ext cx="10018713" cy="1116375"/>
          </a:xfrm>
        </p:spPr>
        <p:txBody>
          <a:bodyPr/>
          <a:lstStyle/>
          <a:p>
            <a:r>
              <a:rPr lang="en-US" sz="4400" b="1" u="sng" dirty="0"/>
              <a:t>Linear Search</a:t>
            </a:r>
          </a:p>
        </p:txBody>
      </p:sp>
      <p:sp>
        <p:nvSpPr>
          <p:cNvPr id="3" name="Content Placeholder 2">
            <a:extLst>
              <a:ext uri="{FF2B5EF4-FFF2-40B4-BE49-F238E27FC236}">
                <a16:creationId xmlns:a16="http://schemas.microsoft.com/office/drawing/2014/main" id="{51217511-450D-FDBE-67EE-BED89D71F767}"/>
              </a:ext>
            </a:extLst>
          </p:cNvPr>
          <p:cNvSpPr>
            <a:spLocks noGrp="1"/>
          </p:cNvSpPr>
          <p:nvPr>
            <p:ph idx="1"/>
          </p:nvPr>
        </p:nvSpPr>
        <p:spPr>
          <a:xfrm>
            <a:off x="1363125" y="1418421"/>
            <a:ext cx="10018713" cy="4021157"/>
          </a:xfrm>
        </p:spPr>
        <p:txBody>
          <a:bodyPr>
            <a:normAutofit fontScale="92500" lnSpcReduction="10000"/>
          </a:bodyPr>
          <a:lstStyle/>
          <a:p>
            <a:pPr algn="just">
              <a:lnSpc>
                <a:spcPct val="170000"/>
              </a:lnSpc>
            </a:pPr>
            <a:endParaRPr lang="en-US" sz="2800" dirty="0">
              <a:solidFill>
                <a:srgbClr val="273239"/>
              </a:solidFill>
              <a:latin typeface="Nunito" pitchFamily="2" charset="0"/>
            </a:endParaRPr>
          </a:p>
          <a:p>
            <a:pPr marL="0" indent="0" algn="just">
              <a:lnSpc>
                <a:spcPct val="170000"/>
              </a:lnSpc>
              <a:buNone/>
            </a:pPr>
            <a:r>
              <a:rPr lang="en-US" sz="3200" dirty="0">
                <a:solidFill>
                  <a:srgbClr val="273239"/>
                </a:solidFill>
                <a:latin typeface="Nunito" pitchFamily="2" charset="0"/>
              </a:rPr>
              <a:t>The linear search algorithm is easy to implement and efficient in two scenarios:</a:t>
            </a:r>
          </a:p>
          <a:p>
            <a:pPr lvl="1" algn="just">
              <a:lnSpc>
                <a:spcPct val="170000"/>
              </a:lnSpc>
              <a:buFont typeface="Courier New" panose="02070309020205020404" pitchFamily="49" charset="0"/>
              <a:buChar char="o"/>
            </a:pPr>
            <a:r>
              <a:rPr lang="en-US" sz="2800" dirty="0">
                <a:solidFill>
                  <a:srgbClr val="273239"/>
                </a:solidFill>
                <a:latin typeface="Nunito" pitchFamily="2" charset="0"/>
              </a:rPr>
              <a:t>When the list contains lesser elements.</a:t>
            </a:r>
          </a:p>
          <a:p>
            <a:pPr lvl="1" algn="just">
              <a:lnSpc>
                <a:spcPct val="170000"/>
              </a:lnSpc>
              <a:buFont typeface="Courier New" panose="02070309020205020404" pitchFamily="49" charset="0"/>
              <a:buChar char="o"/>
            </a:pPr>
            <a:r>
              <a:rPr lang="en-US" sz="2800" dirty="0">
                <a:solidFill>
                  <a:srgbClr val="273239"/>
                </a:solidFill>
                <a:latin typeface="Nunito" pitchFamily="2" charset="0"/>
              </a:rPr>
              <a:t>When searching for a single element in an unordered array.</a:t>
            </a:r>
          </a:p>
          <a:p>
            <a:endParaRPr lang="en-US" dirty="0"/>
          </a:p>
        </p:txBody>
      </p:sp>
    </p:spTree>
    <p:extLst>
      <p:ext uri="{BB962C8B-B14F-4D97-AF65-F5344CB8AC3E}">
        <p14:creationId xmlns:p14="http://schemas.microsoft.com/office/powerpoint/2010/main" val="237864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595F-2900-AD83-715D-F2290C6218B3}"/>
              </a:ext>
            </a:extLst>
          </p:cNvPr>
          <p:cNvSpPr>
            <a:spLocks noGrp="1"/>
          </p:cNvSpPr>
          <p:nvPr>
            <p:ph type="title"/>
          </p:nvPr>
        </p:nvSpPr>
        <p:spPr>
          <a:xfrm>
            <a:off x="1484310" y="190501"/>
            <a:ext cx="10018713" cy="723900"/>
          </a:xfrm>
        </p:spPr>
        <p:txBody>
          <a:bodyPr>
            <a:normAutofit fontScale="90000"/>
          </a:bodyPr>
          <a:lstStyle/>
          <a:p>
            <a:r>
              <a:rPr lang="en-US" sz="4400" b="1" u="sng" dirty="0"/>
              <a:t>Linear Search</a:t>
            </a:r>
          </a:p>
        </p:txBody>
      </p:sp>
      <p:sp>
        <p:nvSpPr>
          <p:cNvPr id="3" name="Content Placeholder 2">
            <a:extLst>
              <a:ext uri="{FF2B5EF4-FFF2-40B4-BE49-F238E27FC236}">
                <a16:creationId xmlns:a16="http://schemas.microsoft.com/office/drawing/2014/main" id="{D99894BA-F379-C075-3CFD-457374804566}"/>
              </a:ext>
            </a:extLst>
          </p:cNvPr>
          <p:cNvSpPr>
            <a:spLocks noGrp="1"/>
          </p:cNvSpPr>
          <p:nvPr>
            <p:ph idx="1"/>
          </p:nvPr>
        </p:nvSpPr>
        <p:spPr>
          <a:xfrm>
            <a:off x="1484310" y="1024569"/>
            <a:ext cx="10018713" cy="5728771"/>
          </a:xfrm>
        </p:spPr>
        <p:txBody>
          <a:bodyPr>
            <a:normAutofit lnSpcReduction="10000"/>
          </a:bodyPr>
          <a:lstStyle/>
          <a:p>
            <a:pPr algn="l"/>
            <a:r>
              <a:rPr lang="en-US" b="0" i="0" dirty="0">
                <a:solidFill>
                  <a:srgbClr val="51565E"/>
                </a:solidFill>
                <a:effectLst/>
                <a:latin typeface="Roboto" panose="02000000000000000000" pitchFamily="2" charset="0"/>
              </a:rPr>
              <a:t>The procedures for implementing linear search are as follows:</a:t>
            </a:r>
          </a:p>
          <a:p>
            <a:pPr marL="0" indent="0" algn="just">
              <a:buNone/>
            </a:pPr>
            <a:r>
              <a:rPr lang="en-US" b="1" i="0" u="sng" dirty="0">
                <a:solidFill>
                  <a:srgbClr val="51565E"/>
                </a:solidFill>
                <a:effectLst/>
                <a:latin typeface="Roboto" panose="02000000000000000000" pitchFamily="2" charset="0"/>
              </a:rPr>
              <a:t>Step 1:</a:t>
            </a:r>
            <a:r>
              <a:rPr lang="en-US" b="0" i="0" dirty="0">
                <a:solidFill>
                  <a:srgbClr val="51565E"/>
                </a:solidFill>
                <a:effectLst/>
                <a:latin typeface="Roboto" panose="02000000000000000000" pitchFamily="2" charset="0"/>
              </a:rPr>
              <a:t> First, read the search element (Target element) in the array.</a:t>
            </a:r>
          </a:p>
          <a:p>
            <a:pPr marL="0" indent="0" algn="just">
              <a:buNone/>
            </a:pPr>
            <a:r>
              <a:rPr lang="en-US" b="1" i="0" u="sng" dirty="0">
                <a:solidFill>
                  <a:srgbClr val="51565E"/>
                </a:solidFill>
                <a:effectLst/>
                <a:latin typeface="Roboto" panose="02000000000000000000" pitchFamily="2" charset="0"/>
              </a:rPr>
              <a:t>Step 2:</a:t>
            </a:r>
            <a:r>
              <a:rPr lang="en-US" b="0" i="0" dirty="0">
                <a:solidFill>
                  <a:srgbClr val="51565E"/>
                </a:solidFill>
                <a:effectLst/>
                <a:latin typeface="Roboto" panose="02000000000000000000" pitchFamily="2" charset="0"/>
              </a:rPr>
              <a:t> In the second step compare the search element with the first element in the array.</a:t>
            </a:r>
          </a:p>
          <a:p>
            <a:pPr marL="0" indent="0" algn="just">
              <a:buNone/>
            </a:pPr>
            <a:r>
              <a:rPr lang="en-US" b="1" i="0" u="sng" dirty="0">
                <a:solidFill>
                  <a:srgbClr val="51565E"/>
                </a:solidFill>
                <a:effectLst/>
                <a:latin typeface="Roboto" panose="02000000000000000000" pitchFamily="2" charset="0"/>
              </a:rPr>
              <a:t>Step 3:</a:t>
            </a:r>
            <a:r>
              <a:rPr lang="en-US" b="0" i="0" dirty="0">
                <a:solidFill>
                  <a:srgbClr val="51565E"/>
                </a:solidFill>
                <a:effectLst/>
                <a:latin typeface="Roboto" panose="02000000000000000000" pitchFamily="2" charset="0"/>
              </a:rPr>
              <a:t> If both are matched, display "Target element is found" and terminate the Linear Search function. </a:t>
            </a:r>
          </a:p>
          <a:p>
            <a:pPr marL="0" indent="0" algn="just">
              <a:buNone/>
            </a:pPr>
            <a:r>
              <a:rPr lang="en-US" b="1" i="0" u="sng" dirty="0">
                <a:solidFill>
                  <a:srgbClr val="51565E"/>
                </a:solidFill>
                <a:effectLst/>
                <a:latin typeface="Roboto" panose="02000000000000000000" pitchFamily="2" charset="0"/>
              </a:rPr>
              <a:t>Step 4:</a:t>
            </a:r>
            <a:r>
              <a:rPr lang="en-US" b="0" i="0" dirty="0">
                <a:solidFill>
                  <a:srgbClr val="51565E"/>
                </a:solidFill>
                <a:effectLst/>
                <a:latin typeface="Roboto" panose="02000000000000000000" pitchFamily="2" charset="0"/>
              </a:rPr>
              <a:t> If both are not matched, compare the search element with the next element in the array. </a:t>
            </a:r>
          </a:p>
          <a:p>
            <a:pPr marL="0" indent="0" algn="just">
              <a:buNone/>
            </a:pPr>
            <a:r>
              <a:rPr lang="en-US" b="1" i="0" u="sng" dirty="0">
                <a:solidFill>
                  <a:srgbClr val="51565E"/>
                </a:solidFill>
                <a:effectLst/>
                <a:latin typeface="Roboto" panose="02000000000000000000" pitchFamily="2" charset="0"/>
              </a:rPr>
              <a:t>Step 5:</a:t>
            </a:r>
            <a:r>
              <a:rPr lang="en-US" b="0" i="0" dirty="0">
                <a:solidFill>
                  <a:srgbClr val="51565E"/>
                </a:solidFill>
                <a:effectLst/>
                <a:latin typeface="Roboto" panose="02000000000000000000" pitchFamily="2" charset="0"/>
              </a:rPr>
              <a:t> In this step, repeat steps 3 and 4 until the search (Target) element is compared with the last element of the array.</a:t>
            </a:r>
          </a:p>
          <a:p>
            <a:pPr marL="0" indent="0" algn="just">
              <a:buNone/>
            </a:pPr>
            <a:r>
              <a:rPr lang="en-US" b="1" i="0" u="sng" dirty="0">
                <a:solidFill>
                  <a:srgbClr val="51565E"/>
                </a:solidFill>
                <a:effectLst/>
                <a:latin typeface="Roboto" panose="02000000000000000000" pitchFamily="2" charset="0"/>
              </a:rPr>
              <a:t>Step 6 </a:t>
            </a:r>
            <a:r>
              <a:rPr lang="en-US" b="0" i="0" dirty="0">
                <a:solidFill>
                  <a:srgbClr val="51565E"/>
                </a:solidFill>
                <a:effectLst/>
                <a:latin typeface="Roboto" panose="02000000000000000000" pitchFamily="2" charset="0"/>
              </a:rPr>
              <a:t>- If the last element in the list does not match, the Linear Search Function will be terminated, and the message "Element is not found" will be displayed.</a:t>
            </a:r>
          </a:p>
          <a:p>
            <a:endParaRPr lang="en-US" dirty="0"/>
          </a:p>
        </p:txBody>
      </p:sp>
    </p:spTree>
    <p:extLst>
      <p:ext uri="{BB962C8B-B14F-4D97-AF65-F5344CB8AC3E}">
        <p14:creationId xmlns:p14="http://schemas.microsoft.com/office/powerpoint/2010/main" val="297119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4E84-81C5-348E-9FEF-781216E0E2F3}"/>
              </a:ext>
            </a:extLst>
          </p:cNvPr>
          <p:cNvSpPr>
            <a:spLocks noGrp="1"/>
          </p:cNvSpPr>
          <p:nvPr>
            <p:ph type="title"/>
          </p:nvPr>
        </p:nvSpPr>
        <p:spPr>
          <a:xfrm>
            <a:off x="1374143" y="308472"/>
            <a:ext cx="10018713" cy="758328"/>
          </a:xfrm>
        </p:spPr>
        <p:txBody>
          <a:bodyPr>
            <a:normAutofit fontScale="90000"/>
          </a:bodyPr>
          <a:lstStyle/>
          <a:p>
            <a:r>
              <a:rPr lang="en-US" b="1" u="sng" dirty="0"/>
              <a:t>The Complexity of Linear Search Algorithm</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F0A35CCF-E0DE-34E1-6859-61D3F9FCD5B8}"/>
              </a:ext>
            </a:extLst>
          </p:cNvPr>
          <p:cNvSpPr>
            <a:spLocks noGrp="1"/>
          </p:cNvSpPr>
          <p:nvPr>
            <p:ph idx="1"/>
          </p:nvPr>
        </p:nvSpPr>
        <p:spPr>
          <a:xfrm>
            <a:off x="1539394" y="1168705"/>
            <a:ext cx="10018713" cy="3124201"/>
          </a:xfrm>
        </p:spPr>
        <p:txBody>
          <a:bodyPr/>
          <a:lstStyle/>
          <a:p>
            <a:pPr algn="just">
              <a:lnSpc>
                <a:spcPct val="150000"/>
              </a:lnSpc>
            </a:pPr>
            <a:r>
              <a:rPr lang="en-US" b="0" i="0" dirty="0">
                <a:solidFill>
                  <a:srgbClr val="51565E"/>
                </a:solidFill>
                <a:effectLst/>
                <a:latin typeface="Roboto" panose="02000000000000000000" pitchFamily="2" charset="0"/>
              </a:rPr>
              <a:t>You have three different complexities faced while performing Linear Search Algorithm, they are mentioned as follows.</a:t>
            </a:r>
          </a:p>
          <a:p>
            <a:pPr lvl="1" algn="just">
              <a:lnSpc>
                <a:spcPct val="150000"/>
              </a:lnSpc>
              <a:buFont typeface="Courier New" panose="02070309020205020404" pitchFamily="49" charset="0"/>
              <a:buChar char="o"/>
            </a:pPr>
            <a:r>
              <a:rPr lang="en-US" b="0" i="0" dirty="0">
                <a:solidFill>
                  <a:srgbClr val="51565E"/>
                </a:solidFill>
                <a:effectLst/>
                <a:latin typeface="Roboto" panose="02000000000000000000" pitchFamily="2" charset="0"/>
              </a:rPr>
              <a:t>Best Case</a:t>
            </a:r>
          </a:p>
          <a:p>
            <a:pPr lvl="1" algn="just">
              <a:lnSpc>
                <a:spcPct val="150000"/>
              </a:lnSpc>
              <a:buFont typeface="Courier New" panose="02070309020205020404" pitchFamily="49" charset="0"/>
              <a:buChar char="o"/>
            </a:pPr>
            <a:r>
              <a:rPr lang="en-US" b="0" i="0" dirty="0">
                <a:solidFill>
                  <a:srgbClr val="51565E"/>
                </a:solidFill>
                <a:effectLst/>
                <a:latin typeface="Roboto" panose="02000000000000000000" pitchFamily="2" charset="0"/>
              </a:rPr>
              <a:t>Worst Case</a:t>
            </a:r>
          </a:p>
          <a:p>
            <a:pPr lvl="1" algn="just">
              <a:lnSpc>
                <a:spcPct val="150000"/>
              </a:lnSpc>
              <a:buFont typeface="Courier New" panose="02070309020205020404" pitchFamily="49" charset="0"/>
              <a:buChar char="o"/>
            </a:pPr>
            <a:r>
              <a:rPr lang="en-US" b="0" i="0" dirty="0">
                <a:solidFill>
                  <a:srgbClr val="51565E"/>
                </a:solidFill>
                <a:effectLst/>
                <a:latin typeface="Roboto" panose="02000000000000000000" pitchFamily="2" charset="0"/>
              </a:rPr>
              <a:t>Average Case</a:t>
            </a:r>
          </a:p>
          <a:p>
            <a:endParaRPr lang="en-US" dirty="0"/>
          </a:p>
        </p:txBody>
      </p:sp>
    </p:spTree>
    <p:extLst>
      <p:ext uri="{BB962C8B-B14F-4D97-AF65-F5344CB8AC3E}">
        <p14:creationId xmlns:p14="http://schemas.microsoft.com/office/powerpoint/2010/main" val="64636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85EB-D545-5690-A9B7-716C3D4A434B}"/>
              </a:ext>
            </a:extLst>
          </p:cNvPr>
          <p:cNvSpPr>
            <a:spLocks noGrp="1"/>
          </p:cNvSpPr>
          <p:nvPr>
            <p:ph type="title"/>
          </p:nvPr>
        </p:nvSpPr>
        <p:spPr>
          <a:xfrm>
            <a:off x="1086643" y="820757"/>
            <a:ext cx="10018713" cy="1010798"/>
          </a:xfrm>
        </p:spPr>
        <p:txBody>
          <a:bodyPr>
            <a:normAutofit fontScale="90000"/>
          </a:bodyPr>
          <a:lstStyle/>
          <a:p>
            <a:r>
              <a:rPr lang="en-US" sz="3600" b="1" u="sng" dirty="0"/>
              <a:t>Best Case Complexity</a:t>
            </a:r>
            <a:br>
              <a:rPr lang="en-US" b="0" i="0"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92CFB599-174A-B62A-FBF5-56530D752436}"/>
              </a:ext>
            </a:extLst>
          </p:cNvPr>
          <p:cNvSpPr>
            <a:spLocks noGrp="1"/>
          </p:cNvSpPr>
          <p:nvPr>
            <p:ph idx="1"/>
          </p:nvPr>
        </p:nvSpPr>
        <p:spPr>
          <a:xfrm>
            <a:off x="1605496" y="1322025"/>
            <a:ext cx="10018713" cy="4715218"/>
          </a:xfrm>
        </p:spPr>
        <p:txBody>
          <a:bodyPr>
            <a:normAutofit/>
          </a:bodyPr>
          <a:lstStyle/>
          <a:p>
            <a:pPr algn="just">
              <a:lnSpc>
                <a:spcPct val="160000"/>
              </a:lnSpc>
              <a:buFont typeface="Arial" panose="020B0604020202020204" pitchFamily="34" charset="0"/>
              <a:buChar char="•"/>
            </a:pPr>
            <a:r>
              <a:rPr lang="en-US" dirty="0">
                <a:solidFill>
                  <a:srgbClr val="51565E"/>
                </a:solidFill>
                <a:latin typeface="Roboto" panose="02000000000000000000" pitchFamily="2" charset="0"/>
              </a:rPr>
              <a:t>The element being searched could be found in the first position.</a:t>
            </a:r>
          </a:p>
          <a:p>
            <a:pPr algn="just">
              <a:lnSpc>
                <a:spcPct val="160000"/>
              </a:lnSpc>
              <a:buFont typeface="Arial" panose="020B0604020202020204" pitchFamily="34" charset="0"/>
              <a:buChar char="•"/>
            </a:pPr>
            <a:r>
              <a:rPr lang="en-US" dirty="0">
                <a:solidFill>
                  <a:srgbClr val="51565E"/>
                </a:solidFill>
                <a:latin typeface="Roboto" panose="02000000000000000000" pitchFamily="2" charset="0"/>
              </a:rPr>
              <a:t>In this case, the search ends with a single successful comparison.</a:t>
            </a:r>
          </a:p>
          <a:p>
            <a:pPr algn="just">
              <a:lnSpc>
                <a:spcPct val="160000"/>
              </a:lnSpc>
              <a:buFont typeface="Arial" panose="020B0604020202020204" pitchFamily="34" charset="0"/>
              <a:buChar char="•"/>
            </a:pPr>
            <a:r>
              <a:rPr lang="en-US" dirty="0">
                <a:solidFill>
                  <a:srgbClr val="51565E"/>
                </a:solidFill>
                <a:latin typeface="Roboto" panose="02000000000000000000" pitchFamily="2" charset="0"/>
              </a:rPr>
              <a:t>Thus, in the best-case scenario, the linear search algorithm performs O(1) operations.</a:t>
            </a:r>
          </a:p>
          <a:p>
            <a:endParaRPr lang="en-US" dirty="0"/>
          </a:p>
        </p:txBody>
      </p:sp>
    </p:spTree>
    <p:extLst>
      <p:ext uri="{BB962C8B-B14F-4D97-AF65-F5344CB8AC3E}">
        <p14:creationId xmlns:p14="http://schemas.microsoft.com/office/powerpoint/2010/main" val="201675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6CFA-1534-6AF1-E7A8-6672E8695561}"/>
              </a:ext>
            </a:extLst>
          </p:cNvPr>
          <p:cNvSpPr>
            <a:spLocks noGrp="1"/>
          </p:cNvSpPr>
          <p:nvPr>
            <p:ph type="title"/>
          </p:nvPr>
        </p:nvSpPr>
        <p:spPr>
          <a:xfrm>
            <a:off x="1252957" y="388345"/>
            <a:ext cx="10018713" cy="1682825"/>
          </a:xfrm>
        </p:spPr>
        <p:txBody>
          <a:bodyPr>
            <a:normAutofit/>
          </a:bodyPr>
          <a:lstStyle/>
          <a:p>
            <a:r>
              <a:rPr lang="en-US" sz="3200" b="1" u="sng" dirty="0"/>
              <a:t>Worst Case Complexity</a:t>
            </a:r>
            <a:br>
              <a:rPr lang="en-US" sz="3200" b="1" u="sng" dirty="0"/>
            </a:br>
            <a:endParaRPr lang="en-US" sz="3200" b="1" u="sng" dirty="0"/>
          </a:p>
        </p:txBody>
      </p:sp>
      <p:sp>
        <p:nvSpPr>
          <p:cNvPr id="3" name="Content Placeholder 2">
            <a:extLst>
              <a:ext uri="{FF2B5EF4-FFF2-40B4-BE49-F238E27FC236}">
                <a16:creationId xmlns:a16="http://schemas.microsoft.com/office/drawing/2014/main" id="{137613A3-376E-2CFC-2478-100A84542CB4}"/>
              </a:ext>
            </a:extLst>
          </p:cNvPr>
          <p:cNvSpPr>
            <a:spLocks noGrp="1"/>
          </p:cNvSpPr>
          <p:nvPr>
            <p:ph idx="1"/>
          </p:nvPr>
        </p:nvSpPr>
        <p:spPr>
          <a:xfrm>
            <a:off x="1594479" y="1763615"/>
            <a:ext cx="10303738" cy="4706039"/>
          </a:xfrm>
        </p:spPr>
        <p:txBody>
          <a:bodyPr>
            <a:normAutofit/>
          </a:bodyPr>
          <a:lstStyle/>
          <a:p>
            <a:pPr algn="l">
              <a:lnSpc>
                <a:spcPct val="150000"/>
              </a:lnSpc>
              <a:buFont typeface="Arial" panose="020B0604020202020204" pitchFamily="34" charset="0"/>
              <a:buChar char="•"/>
            </a:pPr>
            <a:r>
              <a:rPr lang="en-US" dirty="0">
                <a:solidFill>
                  <a:srgbClr val="51565E"/>
                </a:solidFill>
                <a:latin typeface="Roboto" panose="02000000000000000000" pitchFamily="2" charset="0"/>
              </a:rPr>
              <a:t>The element being searched may be at the last position in the array or not at all.</a:t>
            </a:r>
          </a:p>
          <a:p>
            <a:pPr algn="l">
              <a:lnSpc>
                <a:spcPct val="150000"/>
              </a:lnSpc>
              <a:buFont typeface="Arial" panose="020B0604020202020204" pitchFamily="34" charset="0"/>
              <a:buChar char="•"/>
            </a:pPr>
            <a:r>
              <a:rPr lang="en-US" dirty="0">
                <a:solidFill>
                  <a:srgbClr val="51565E"/>
                </a:solidFill>
                <a:latin typeface="Roboto" panose="02000000000000000000" pitchFamily="2" charset="0"/>
              </a:rPr>
              <a:t>In the first case, the search succeeds in ‘n’ comparisons.</a:t>
            </a:r>
          </a:p>
          <a:p>
            <a:pPr algn="l">
              <a:lnSpc>
                <a:spcPct val="150000"/>
              </a:lnSpc>
              <a:buFont typeface="Arial" panose="020B0604020202020204" pitchFamily="34" charset="0"/>
              <a:buChar char="•"/>
            </a:pPr>
            <a:r>
              <a:rPr lang="en-US" dirty="0">
                <a:solidFill>
                  <a:srgbClr val="51565E"/>
                </a:solidFill>
                <a:latin typeface="Roboto" panose="02000000000000000000" pitchFamily="2" charset="0"/>
              </a:rPr>
              <a:t>In the next case, the search fails after ‘n’ comparisons.</a:t>
            </a:r>
          </a:p>
          <a:p>
            <a:pPr algn="l">
              <a:lnSpc>
                <a:spcPct val="150000"/>
              </a:lnSpc>
              <a:buFont typeface="Arial" panose="020B0604020202020204" pitchFamily="34" charset="0"/>
              <a:buChar char="•"/>
            </a:pPr>
            <a:r>
              <a:rPr lang="en-US" dirty="0">
                <a:solidFill>
                  <a:srgbClr val="51565E"/>
                </a:solidFill>
                <a:latin typeface="Roboto" panose="02000000000000000000" pitchFamily="2" charset="0"/>
              </a:rPr>
              <a:t>Thus, in the worst-case scenario, the linear search algorithm performs O(n) operations.</a:t>
            </a:r>
          </a:p>
          <a:p>
            <a:pPr>
              <a:lnSpc>
                <a:spcPct val="150000"/>
              </a:lnSpc>
            </a:pPr>
            <a:endParaRPr lang="en-US" dirty="0"/>
          </a:p>
        </p:txBody>
      </p:sp>
    </p:spTree>
    <p:extLst>
      <p:ext uri="{BB962C8B-B14F-4D97-AF65-F5344CB8AC3E}">
        <p14:creationId xmlns:p14="http://schemas.microsoft.com/office/powerpoint/2010/main" val="588267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513</TotalTime>
  <Words>803</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Corbel</vt:lpstr>
      <vt:lpstr>Courier New</vt:lpstr>
      <vt:lpstr>Nunito</vt:lpstr>
      <vt:lpstr>Roboto</vt:lpstr>
      <vt:lpstr>Wingdings</vt:lpstr>
      <vt:lpstr>Parallax</vt:lpstr>
      <vt:lpstr>Searching Algorithm</vt:lpstr>
      <vt:lpstr>Introduction</vt:lpstr>
      <vt:lpstr>Types of searching </vt:lpstr>
      <vt:lpstr>Linear Search</vt:lpstr>
      <vt:lpstr>Linear Search</vt:lpstr>
      <vt:lpstr>Linear Search</vt:lpstr>
      <vt:lpstr>The Complexity of Linear Search Algorithm </vt:lpstr>
      <vt:lpstr>Best Case Complexity </vt:lpstr>
      <vt:lpstr>Worst Case Complexity </vt:lpstr>
      <vt:lpstr>Average Case Complexity </vt:lpstr>
      <vt:lpstr>Binary search</vt:lpstr>
      <vt:lpstr>Binary search</vt:lpstr>
      <vt:lpstr>How does Binary Search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Algorithm</dc:title>
  <dc:creator>Administrator</dc:creator>
  <cp:lastModifiedBy>Lenovo</cp:lastModifiedBy>
  <cp:revision>28</cp:revision>
  <dcterms:created xsi:type="dcterms:W3CDTF">2023-10-21T07:58:04Z</dcterms:created>
  <dcterms:modified xsi:type="dcterms:W3CDTF">2024-07-31T05:42:15Z</dcterms:modified>
</cp:coreProperties>
</file>