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94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43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6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34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60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01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50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73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9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66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09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56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7912-6049-6A74-C3FB-6B89510E8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914" y="2456761"/>
            <a:ext cx="8053329" cy="864934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Stack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09224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ED50-5F62-850A-7C76-05907205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1208-EF67-42EE-EE8C-81E27C623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linked list is a sequence of data elements, which are connected together via links. Each data element contains a connection to another data element in form of a pointer. </a:t>
            </a:r>
          </a:p>
          <a:p>
            <a:pPr algn="just">
              <a:lnSpc>
                <a:spcPct val="2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Python does not have linked lists in its standard library. We implement the concept of linked lists using the concept of nodes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4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79F5-ECEE-E996-BCC3-4C3EEA1F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E09DD-EE7D-A49F-FF7E-73A2D6211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A linked list is a linear data structure that includes a series of connected nodes. Here, each node stores the </a:t>
            </a:r>
            <a:r>
              <a:rPr lang="en-US" b="1" i="0" dirty="0">
                <a:effectLst/>
                <a:latin typeface="euclid_circular_a"/>
              </a:rPr>
              <a:t>data</a:t>
            </a:r>
            <a:r>
              <a:rPr lang="en-US" b="0" i="0" dirty="0">
                <a:effectLst/>
                <a:latin typeface="euclid_circular_a"/>
              </a:rPr>
              <a:t> and the </a:t>
            </a:r>
            <a:r>
              <a:rPr lang="en-US" b="1" i="0" dirty="0">
                <a:effectLst/>
                <a:latin typeface="euclid_circular_a"/>
              </a:rPr>
              <a:t>address</a:t>
            </a:r>
            <a:r>
              <a:rPr lang="en-US" b="0" i="0" dirty="0">
                <a:effectLst/>
                <a:latin typeface="euclid_circular_a"/>
              </a:rPr>
              <a:t> of the next node. For example,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A71B7-CDA0-F94D-4D60-3278EC208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30" y="3429001"/>
            <a:ext cx="7065887" cy="152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5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FDBC-2590-581F-8C49-FC4A1979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1954-BAAD-4A3E-5758-E1082ACFA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this type of data structure there is only one link between any two data elements. We create such a list and create additional methods to insert, update and remove elements from the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9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6E49-38E5-E487-6E10-870EB9A1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19899-731A-3E86-A53C-AC54928DF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Every Python module has it’s __name__ defined and if this is ‘__main__’, it implies that the module is being run standalone by the user and we can do corresponding appropriate actions.</a:t>
            </a:r>
          </a:p>
          <a:p>
            <a:pPr algn="l" fontAlgn="base">
              <a:buFont typeface="+mj-lt"/>
              <a:buAutoNum type="arabicPeriod" startAt="2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If you import this script as a module in another script, the __name__ is set to the name of the script/module.</a:t>
            </a:r>
          </a:p>
          <a:p>
            <a:pPr algn="l" fontAlgn="base">
              <a:buFont typeface="+mj-lt"/>
              <a:buAutoNum type="arabicPeriod" startAt="3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Python files can act as either reusable modules, or as standalone programs.</a:t>
            </a:r>
          </a:p>
          <a:p>
            <a:pPr algn="l" fontAlgn="base">
              <a:buFont typeface="+mj-lt"/>
              <a:buAutoNum type="arabicPeriod" startAt="4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if __name__ == “__main__”: is used to execute some code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only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if the file was run directly, and not imported.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0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BD54-6700-DF8B-6752-4195EC33F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921" y="460075"/>
            <a:ext cx="9603275" cy="104923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BB7C5-941D-2FA0-365D-60FFADCD8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21" y="1972018"/>
            <a:ext cx="10655958" cy="3756752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euclid_circular_a"/>
              </a:rPr>
              <a:t>A stack is a linear data structure that follows the principle of </a:t>
            </a:r>
            <a:r>
              <a:rPr lang="en-US" b="1" i="0" dirty="0">
                <a:effectLst/>
                <a:latin typeface="euclid_circular_a"/>
              </a:rPr>
              <a:t>Last In First Out (LIFO)</a:t>
            </a:r>
            <a:r>
              <a:rPr lang="en-US" b="0" i="0" dirty="0">
                <a:effectLst/>
                <a:latin typeface="euclid_circular_a"/>
              </a:rPr>
              <a:t>. This means the last element inserted inside the stack is removed first.</a:t>
            </a:r>
          </a:p>
          <a:p>
            <a:r>
              <a:rPr lang="en-US" dirty="0">
                <a:latin typeface="euclid_circular_a"/>
              </a:rPr>
              <a:t>Here you can: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euclid_circular_a"/>
              </a:rPr>
              <a:t>Put a new plate on top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euclid_circular_a"/>
              </a:rPr>
              <a:t>Remove the top plate</a:t>
            </a:r>
          </a:p>
          <a:p>
            <a:pPr marL="457200" lvl="1" indent="0">
              <a:buNone/>
            </a:pPr>
            <a:r>
              <a:rPr lang="en-US" sz="2000" b="0" i="0" dirty="0">
                <a:effectLst/>
                <a:latin typeface="euclid_circular_a"/>
              </a:rPr>
              <a:t>And, if you want the plate at the bottom, you must first remove all the plates on top. This is exactly how the stack data structure works.</a:t>
            </a:r>
            <a:endParaRPr lang="en-US" sz="2000" dirty="0">
              <a:latin typeface="euclid_circular_a"/>
            </a:endParaRPr>
          </a:p>
          <a:p>
            <a:r>
              <a:rPr lang="en-US" dirty="0"/>
              <a:t>LIFO (Last In First Out) principal, </a:t>
            </a:r>
            <a:r>
              <a:rPr lang="en-US" b="0" i="0" dirty="0">
                <a:effectLst/>
                <a:latin typeface="euclid_circular_a"/>
              </a:rPr>
              <a:t>putting an item on top of the stack is called </a:t>
            </a:r>
            <a:r>
              <a:rPr lang="en-US" b="1" i="0" dirty="0">
                <a:effectLst/>
                <a:latin typeface="euclid_circular_a"/>
              </a:rPr>
              <a:t>push</a:t>
            </a:r>
            <a:r>
              <a:rPr lang="en-US" b="0" i="0" dirty="0">
                <a:effectLst/>
                <a:latin typeface="euclid_circular_a"/>
              </a:rPr>
              <a:t> and removing an item is called </a:t>
            </a:r>
            <a:r>
              <a:rPr lang="en-US" b="1" i="0" dirty="0">
                <a:effectLst/>
                <a:latin typeface="euclid_circular_a"/>
              </a:rPr>
              <a:t>pop</a:t>
            </a:r>
            <a:r>
              <a:rPr lang="en-US" b="0" i="0" dirty="0">
                <a:effectLst/>
                <a:latin typeface="euclid_circular_a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8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4FB13FDD-C69C-1DE3-33BC-F2C93F5C41D5}"/>
              </a:ext>
            </a:extLst>
          </p:cNvPr>
          <p:cNvSpPr/>
          <p:nvPr/>
        </p:nvSpPr>
        <p:spPr>
          <a:xfrm>
            <a:off x="2265801" y="2334374"/>
            <a:ext cx="1344057" cy="2555280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D9F578DA-BBC2-F43A-BF85-0CCF4F73BF55}"/>
              </a:ext>
            </a:extLst>
          </p:cNvPr>
          <p:cNvSpPr/>
          <p:nvPr/>
        </p:nvSpPr>
        <p:spPr>
          <a:xfrm>
            <a:off x="4283725" y="2334374"/>
            <a:ext cx="1344057" cy="2555280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FDB9B22E-93BB-6AAB-8FB8-0CF18947F148}"/>
              </a:ext>
            </a:extLst>
          </p:cNvPr>
          <p:cNvSpPr/>
          <p:nvPr/>
        </p:nvSpPr>
        <p:spPr>
          <a:xfrm>
            <a:off x="6323682" y="2334374"/>
            <a:ext cx="1344057" cy="2555280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E5AF29FC-7CED-F985-192D-85ED4502D479}"/>
              </a:ext>
            </a:extLst>
          </p:cNvPr>
          <p:cNvSpPr/>
          <p:nvPr/>
        </p:nvSpPr>
        <p:spPr>
          <a:xfrm>
            <a:off x="8038641" y="2334374"/>
            <a:ext cx="1344057" cy="2555280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EA352A1F-AFBC-773B-654F-5299652DE99F}"/>
              </a:ext>
            </a:extLst>
          </p:cNvPr>
          <p:cNvSpPr/>
          <p:nvPr/>
        </p:nvSpPr>
        <p:spPr>
          <a:xfrm>
            <a:off x="9753600" y="2412906"/>
            <a:ext cx="1344057" cy="2555280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C2A30A-6EBB-2581-AE30-F5551C4E86BA}"/>
              </a:ext>
            </a:extLst>
          </p:cNvPr>
          <p:cNvSpPr txBox="1"/>
          <p:nvPr/>
        </p:nvSpPr>
        <p:spPr>
          <a:xfrm>
            <a:off x="2122580" y="5044678"/>
            <a:ext cx="163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Empty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AEECF9-7FE7-9589-51CF-DE8F1019685B}"/>
              </a:ext>
            </a:extLst>
          </p:cNvPr>
          <p:cNvSpPr txBox="1"/>
          <p:nvPr/>
        </p:nvSpPr>
        <p:spPr>
          <a:xfrm>
            <a:off x="4151519" y="5044678"/>
            <a:ext cx="163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8AAA68-BD4B-E91A-ADAD-54A7102CE76B}"/>
              </a:ext>
            </a:extLst>
          </p:cNvPr>
          <p:cNvSpPr/>
          <p:nvPr/>
        </p:nvSpPr>
        <p:spPr>
          <a:xfrm>
            <a:off x="4416842" y="4285561"/>
            <a:ext cx="1099849" cy="4232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9A4450DE-EDEF-CCC6-DE16-774D8031E6C8}"/>
              </a:ext>
            </a:extLst>
          </p:cNvPr>
          <p:cNvSpPr/>
          <p:nvPr/>
        </p:nvSpPr>
        <p:spPr>
          <a:xfrm>
            <a:off x="4015641" y="1958597"/>
            <a:ext cx="1228382" cy="771181"/>
          </a:xfrm>
          <a:prstGeom prst="utur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60E117-DA0D-8E2A-018C-116B784417BF}"/>
              </a:ext>
            </a:extLst>
          </p:cNvPr>
          <p:cNvSpPr/>
          <p:nvPr/>
        </p:nvSpPr>
        <p:spPr>
          <a:xfrm>
            <a:off x="6473786" y="3640600"/>
            <a:ext cx="1099849" cy="4547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560F462-3E8D-3A9B-693A-0212824A34DF}"/>
              </a:ext>
            </a:extLst>
          </p:cNvPr>
          <p:cNvSpPr/>
          <p:nvPr/>
        </p:nvSpPr>
        <p:spPr>
          <a:xfrm>
            <a:off x="6473786" y="4252956"/>
            <a:ext cx="1099849" cy="4547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104D82AC-0292-D730-5482-3E3AB82B20D8}"/>
              </a:ext>
            </a:extLst>
          </p:cNvPr>
          <p:cNvSpPr/>
          <p:nvPr/>
        </p:nvSpPr>
        <p:spPr>
          <a:xfrm>
            <a:off x="6013370" y="1992639"/>
            <a:ext cx="1263267" cy="771181"/>
          </a:xfrm>
          <a:prstGeom prst="utur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8CCB6D-40DB-141F-051F-766BDA41B4BE}"/>
              </a:ext>
            </a:extLst>
          </p:cNvPr>
          <p:cNvSpPr txBox="1"/>
          <p:nvPr/>
        </p:nvSpPr>
        <p:spPr>
          <a:xfrm>
            <a:off x="6180459" y="5047298"/>
            <a:ext cx="163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7" name="Arrow: U-Turn 16">
            <a:extLst>
              <a:ext uri="{FF2B5EF4-FFF2-40B4-BE49-F238E27FC236}">
                <a16:creationId xmlns:a16="http://schemas.microsoft.com/office/drawing/2014/main" id="{C7094DEC-11FF-A1E0-7E03-D3BA10941D19}"/>
              </a:ext>
            </a:extLst>
          </p:cNvPr>
          <p:cNvSpPr/>
          <p:nvPr/>
        </p:nvSpPr>
        <p:spPr>
          <a:xfrm>
            <a:off x="7810955" y="1948783"/>
            <a:ext cx="1169629" cy="771181"/>
          </a:xfrm>
          <a:prstGeom prst="utur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286C15-67F7-34C5-4F81-2E300ECAF4EA}"/>
              </a:ext>
            </a:extLst>
          </p:cNvPr>
          <p:cNvSpPr/>
          <p:nvPr/>
        </p:nvSpPr>
        <p:spPr>
          <a:xfrm>
            <a:off x="8160741" y="4285560"/>
            <a:ext cx="1099849" cy="4143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96C50B5-3F56-4CDB-C782-331B20628BBF}"/>
              </a:ext>
            </a:extLst>
          </p:cNvPr>
          <p:cNvSpPr/>
          <p:nvPr/>
        </p:nvSpPr>
        <p:spPr>
          <a:xfrm>
            <a:off x="8155699" y="3759771"/>
            <a:ext cx="1099849" cy="4143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62508B6-D961-3A26-1BCF-58110DF87B52}"/>
              </a:ext>
            </a:extLst>
          </p:cNvPr>
          <p:cNvSpPr/>
          <p:nvPr/>
        </p:nvSpPr>
        <p:spPr>
          <a:xfrm>
            <a:off x="8164878" y="3272010"/>
            <a:ext cx="1099849" cy="4032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3687E8-E90B-232E-9EF8-08BE438BAF69}"/>
              </a:ext>
            </a:extLst>
          </p:cNvPr>
          <p:cNvSpPr txBox="1"/>
          <p:nvPr/>
        </p:nvSpPr>
        <p:spPr>
          <a:xfrm>
            <a:off x="7810955" y="5044678"/>
            <a:ext cx="163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196ADA9-CAE6-937E-B4E2-E4467D665CBB}"/>
              </a:ext>
            </a:extLst>
          </p:cNvPr>
          <p:cNvSpPr/>
          <p:nvPr/>
        </p:nvSpPr>
        <p:spPr>
          <a:xfrm>
            <a:off x="9875702" y="4305260"/>
            <a:ext cx="1099849" cy="4547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AC2BFCC-9C51-B5AC-3507-6453D5CCCCF7}"/>
              </a:ext>
            </a:extLst>
          </p:cNvPr>
          <p:cNvSpPr/>
          <p:nvPr/>
        </p:nvSpPr>
        <p:spPr>
          <a:xfrm>
            <a:off x="9875702" y="3738729"/>
            <a:ext cx="1099849" cy="4564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0AC1C47-887F-3C2E-8C02-835DFDECDF8E}"/>
              </a:ext>
            </a:extLst>
          </p:cNvPr>
          <p:cNvSpPr/>
          <p:nvPr/>
        </p:nvSpPr>
        <p:spPr>
          <a:xfrm>
            <a:off x="9875702" y="2839810"/>
            <a:ext cx="1099849" cy="4032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F09C4428-1D3A-C8CF-586E-F0FC961148AC}"/>
              </a:ext>
            </a:extLst>
          </p:cNvPr>
          <p:cNvSpPr/>
          <p:nvPr/>
        </p:nvSpPr>
        <p:spPr>
          <a:xfrm>
            <a:off x="10315915" y="1889008"/>
            <a:ext cx="1086540" cy="702955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95ADB0-834E-5D3F-9990-42E766C7BA2D}"/>
              </a:ext>
            </a:extLst>
          </p:cNvPr>
          <p:cNvSpPr txBox="1"/>
          <p:nvPr/>
        </p:nvSpPr>
        <p:spPr>
          <a:xfrm>
            <a:off x="9610377" y="5091708"/>
            <a:ext cx="163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50961BE8-3F9B-5F21-A4FE-006777E2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382" y="955361"/>
            <a:ext cx="9603275" cy="670031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Stack OPERATIONS push  and pop</a:t>
            </a:r>
          </a:p>
        </p:txBody>
      </p:sp>
    </p:spTree>
    <p:extLst>
      <p:ext uri="{BB962C8B-B14F-4D97-AF65-F5344CB8AC3E}">
        <p14:creationId xmlns:p14="http://schemas.microsoft.com/office/powerpoint/2010/main" val="207578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C54C-20B5-25E4-73EF-BF9A0452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/>
              <a:t>Basic operations of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E4D42-66DF-7C44-A9C9-DC60619A1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There are some basic operations that allow us to perform different actions on a stack.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euclid_circular_a"/>
              </a:rPr>
              <a:t>Push</a:t>
            </a:r>
            <a:r>
              <a:rPr lang="en-US" b="0" i="0" dirty="0">
                <a:effectLst/>
                <a:latin typeface="euclid_circular_a"/>
              </a:rPr>
              <a:t>: Add an element to the top of a stack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euclid_circular_a"/>
              </a:rPr>
              <a:t>Pop</a:t>
            </a:r>
            <a:r>
              <a:rPr lang="en-US" b="0" i="0" dirty="0">
                <a:effectLst/>
                <a:latin typeface="euclid_circular_a"/>
              </a:rPr>
              <a:t>: Remove an element from the top of a stack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euclid_circular_a"/>
              </a:rPr>
              <a:t>IsEmpty</a:t>
            </a:r>
            <a:r>
              <a:rPr lang="en-US" b="0" i="0" dirty="0">
                <a:effectLst/>
                <a:latin typeface="euclid_circular_a"/>
              </a:rPr>
              <a:t>: Check if the stack is empty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euclid_circular_a"/>
              </a:rPr>
              <a:t>IsFull</a:t>
            </a:r>
            <a:r>
              <a:rPr lang="en-US" b="0" i="0" dirty="0">
                <a:effectLst/>
                <a:latin typeface="euclid_circular_a"/>
              </a:rPr>
              <a:t>: Check if the stack is full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size() -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returns the length of the stack. </a:t>
            </a:r>
            <a:endParaRPr lang="en-US" b="0" i="0" dirty="0">
              <a:effectLst/>
              <a:latin typeface="euclid_circular_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euclid_circular_a"/>
              </a:rPr>
              <a:t>Peek or top</a:t>
            </a:r>
            <a:r>
              <a:rPr lang="en-US" b="0" i="0" dirty="0">
                <a:effectLst/>
                <a:latin typeface="euclid_circular_a"/>
              </a:rPr>
              <a:t>: Get the value of the top element without removing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9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7232-FADB-4CF5-22B2-6A646EC5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u="sng" dirty="0"/>
              <a:t>Implementation of Stack in python</a:t>
            </a:r>
            <a:br>
              <a:rPr lang="en-US" sz="3600" b="1" u="sng" dirty="0"/>
            </a:br>
            <a:endParaRPr lang="en-US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F6728-2EC4-A983-685C-090F61E10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697" y="1949632"/>
            <a:ext cx="9603275" cy="23579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Following ways are:</a:t>
            </a:r>
          </a:p>
          <a:p>
            <a:r>
              <a:rPr lang="en-US" b="1" dirty="0">
                <a:latin typeface="euclid_circular_a"/>
              </a:rPr>
              <a:t>List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euclid_circular_a"/>
              </a:rPr>
              <a:t>deque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err="1">
                <a:latin typeface="euclid_circular_a"/>
              </a:rPr>
              <a:t>LifoQueue</a:t>
            </a:r>
            <a:endParaRPr lang="en-US" b="1" dirty="0">
              <a:latin typeface="euclid_circular_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EA68-FD17-AD8D-2657-9E082DA3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/>
              <a:t>List operations for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ADBF-AAEF-EB05-CB5E-BCD65CC8A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_circular_a"/>
              </a:rPr>
              <a:t>Python list can be used as the stack.</a:t>
            </a:r>
          </a:p>
          <a:p>
            <a:r>
              <a:rPr lang="en-US" dirty="0">
                <a:latin typeface="euclid_circular_a"/>
              </a:rPr>
              <a:t> It uses the </a:t>
            </a:r>
            <a:r>
              <a:rPr lang="en-US" b="1" dirty="0">
                <a:latin typeface="euclid_circular_a"/>
              </a:rPr>
              <a:t>append() </a:t>
            </a:r>
            <a:r>
              <a:rPr lang="en-US" dirty="0">
                <a:latin typeface="euclid_circular_a"/>
              </a:rPr>
              <a:t>method to insert elements to the list where stack uses the </a:t>
            </a:r>
            <a:r>
              <a:rPr lang="en-US" b="1" dirty="0">
                <a:latin typeface="euclid_circular_a"/>
              </a:rPr>
              <a:t>push() </a:t>
            </a:r>
            <a:r>
              <a:rPr lang="en-US" dirty="0">
                <a:latin typeface="euclid_circular_a"/>
              </a:rPr>
              <a:t>method.</a:t>
            </a:r>
          </a:p>
          <a:p>
            <a:r>
              <a:rPr lang="en-US" dirty="0">
                <a:latin typeface="euclid_circular_a"/>
              </a:rPr>
              <a:t> The list also provides the </a:t>
            </a:r>
            <a:r>
              <a:rPr lang="en-US" b="1" dirty="0">
                <a:latin typeface="euclid_circular_a"/>
              </a:rPr>
              <a:t>pop() </a:t>
            </a:r>
            <a:r>
              <a:rPr lang="en-US" dirty="0">
                <a:latin typeface="euclid_circular_a"/>
              </a:rPr>
              <a:t>method to remove the last element.</a:t>
            </a:r>
          </a:p>
          <a:p>
            <a:r>
              <a:rPr lang="en-US" dirty="0">
                <a:latin typeface="euclid_circular_a"/>
              </a:rPr>
              <a:t>To return size of stack ,python provide function </a:t>
            </a:r>
            <a:r>
              <a:rPr lang="en-US" b="1" dirty="0" err="1">
                <a:latin typeface="euclid_circular_a"/>
              </a:rPr>
              <a:t>len</a:t>
            </a:r>
            <a:r>
              <a:rPr lang="en-US" b="1" dirty="0">
                <a:latin typeface="euclid_circular_a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28622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D216-411A-19D8-2CFC-6A3AF00C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82432"/>
            <a:ext cx="10207248" cy="609223"/>
          </a:xfrm>
        </p:spPr>
        <p:txBody>
          <a:bodyPr>
            <a:noAutofit/>
          </a:bodyPr>
          <a:lstStyle/>
          <a:p>
            <a:r>
              <a:rPr lang="en-US" sz="2800" b="1" u="sng" dirty="0"/>
              <a:t>Implementation using </a:t>
            </a:r>
            <a:r>
              <a:rPr lang="en-US" sz="2800" b="1" u="sng" dirty="0" err="1"/>
              <a:t>collection.deque</a:t>
            </a:r>
            <a:br>
              <a:rPr lang="en-US" sz="2800" b="1" u="sng" dirty="0"/>
            </a:br>
            <a:br>
              <a:rPr lang="en-US" sz="2800" b="1" u="sng" dirty="0"/>
            </a:br>
            <a:endParaRPr lang="en-US" sz="28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A8418-B414-C76F-F5F3-E090841D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deque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is pronounced as the "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deck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" which means "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double-ended queue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".</a:t>
            </a:r>
          </a:p>
          <a:p>
            <a:pPr>
              <a:lnSpc>
                <a:spcPct val="20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collection module provides the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deque class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which is used to creating Python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stacks.</a:t>
            </a:r>
          </a:p>
          <a:p>
            <a:pPr>
              <a:lnSpc>
                <a:spcPct val="20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deque can be preferred over the list because it performs append and pop operation faster than the list.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56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5933-BB64-7F88-C082-AB9AEFBE7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551741"/>
            <a:ext cx="9603275" cy="1049235"/>
          </a:xfrm>
        </p:spPr>
        <p:txBody>
          <a:bodyPr/>
          <a:lstStyle/>
          <a:p>
            <a:r>
              <a:rPr lang="en-US" sz="2800" b="1" u="sng" dirty="0"/>
              <a:t>Implementation Using queue module</a:t>
            </a:r>
            <a:br>
              <a:rPr lang="en-US" sz="2800" b="1" u="sng" dirty="0"/>
            </a:br>
            <a:endParaRPr lang="en-US" sz="28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341A-2BCB-C047-5CB0-54C99F30D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027105"/>
            <a:ext cx="10625889" cy="363556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euclid_circular_a"/>
              </a:rPr>
              <a:t>The queue module has the LIFO queue, which is the same as the stack. Generally, the queue uses the put() method to add the data .</a:t>
            </a:r>
          </a:p>
          <a:p>
            <a:pPr marL="0" indent="0" algn="just">
              <a:buNone/>
            </a:pPr>
            <a:r>
              <a:rPr lang="en-US" sz="2400" dirty="0">
                <a:latin typeface="euclid_circular_a"/>
              </a:rPr>
              <a:t>Below are a few methods that available in the queue.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euclid_circular_a"/>
              </a:rPr>
              <a:t>empty()</a:t>
            </a:r>
            <a:r>
              <a:rPr lang="en-US" sz="2400" dirty="0">
                <a:latin typeface="euclid_circular_a"/>
              </a:rPr>
              <a:t> - If queue empty, returns true; otherwise return false.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euclid_circular_a"/>
              </a:rPr>
              <a:t>maxsize</a:t>
            </a:r>
            <a:r>
              <a:rPr lang="en-US" sz="2400" b="1" dirty="0">
                <a:latin typeface="euclid_circular_a"/>
              </a:rPr>
              <a:t>() </a:t>
            </a:r>
            <a:r>
              <a:rPr lang="en-US" sz="2400" dirty="0">
                <a:latin typeface="euclid_circular_a"/>
              </a:rPr>
              <a:t>- This method is used to set the maximum number of elements allowed in the queue.</a:t>
            </a:r>
          </a:p>
          <a:p>
            <a:pPr algn="just"/>
            <a:r>
              <a:rPr lang="en-US" sz="2400" b="1" dirty="0" err="1">
                <a:latin typeface="euclid_circular_a"/>
              </a:rPr>
              <a:t>qsize</a:t>
            </a:r>
            <a:r>
              <a:rPr lang="en-US" sz="2400" b="1" dirty="0">
                <a:latin typeface="euclid_circular_a"/>
              </a:rPr>
              <a:t>()</a:t>
            </a:r>
            <a:r>
              <a:rPr lang="en-US" sz="2400" dirty="0">
                <a:latin typeface="euclid_circular_a"/>
              </a:rPr>
              <a:t> - It returns the size of the queue.</a:t>
            </a:r>
          </a:p>
          <a:p>
            <a:pPr marL="0" indent="0" algn="just">
              <a:buNone/>
            </a:pPr>
            <a:endParaRPr lang="en-US" sz="2400" dirty="0">
              <a:latin typeface="euclid_circular_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2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5933-BB64-7F88-C082-AB9AEFBE7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551741"/>
            <a:ext cx="9603275" cy="1049235"/>
          </a:xfrm>
        </p:spPr>
        <p:txBody>
          <a:bodyPr/>
          <a:lstStyle/>
          <a:p>
            <a:r>
              <a:rPr lang="en-US" sz="2800" b="1" u="sng" dirty="0"/>
              <a:t>Implementation Using queue module</a:t>
            </a:r>
            <a:br>
              <a:rPr lang="en-US" sz="2800" b="1" u="sng" dirty="0"/>
            </a:br>
            <a:endParaRPr lang="en-US" sz="28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341A-2BCB-C047-5CB0-54C99F30D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949988"/>
            <a:ext cx="9603275" cy="3910986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4400" b="1" dirty="0">
                <a:latin typeface="euclid_circular_a"/>
              </a:rPr>
              <a:t>get() </a:t>
            </a:r>
            <a:r>
              <a:rPr lang="en-US" sz="4400" dirty="0">
                <a:latin typeface="euclid_circular_a"/>
              </a:rPr>
              <a:t>- It returns and removes the element from the queue. Sometime. The queue can be empty; it waits until element is available.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b="1" dirty="0">
                <a:latin typeface="euclid_circular_a"/>
              </a:rPr>
              <a:t>full() </a:t>
            </a:r>
            <a:r>
              <a:rPr lang="en-US" sz="4400" dirty="0">
                <a:latin typeface="euclid_circular_a"/>
              </a:rPr>
              <a:t>- It returns True if the queue is full. The queue is defined as </a:t>
            </a:r>
            <a:r>
              <a:rPr lang="en-US" sz="4400" dirty="0" err="1">
                <a:latin typeface="euclid_circular_a"/>
              </a:rPr>
              <a:t>maxsize</a:t>
            </a:r>
            <a:r>
              <a:rPr lang="en-US" sz="4400" dirty="0">
                <a:latin typeface="euclid_circular_a"/>
              </a:rPr>
              <a:t> = 0 by default. In this case, it will not return True.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b="1" dirty="0">
                <a:latin typeface="euclid_circular_a"/>
              </a:rPr>
              <a:t>put(item) </a:t>
            </a:r>
            <a:r>
              <a:rPr lang="en-US" sz="4400" dirty="0">
                <a:latin typeface="euclid_circular_a"/>
              </a:rPr>
              <a:t>- It adds the element to the queue; if the queue is full, wait until space is available.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b="1" dirty="0" err="1">
                <a:latin typeface="euclid_circular_a"/>
              </a:rPr>
              <a:t>put_nowait</a:t>
            </a:r>
            <a:r>
              <a:rPr lang="en-US" sz="4400" b="1" dirty="0">
                <a:latin typeface="euclid_circular_a"/>
              </a:rPr>
              <a:t>(item) </a:t>
            </a:r>
            <a:r>
              <a:rPr lang="en-US" sz="4400" dirty="0">
                <a:latin typeface="euclid_circular_a"/>
              </a:rPr>
              <a:t>- It adds the element into the queue without delaying.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417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374</TotalTime>
  <Words>781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euclid_circular_a</vt:lpstr>
      <vt:lpstr>Gill Sans MT</vt:lpstr>
      <vt:lpstr>inter-bold</vt:lpstr>
      <vt:lpstr>inter-regular</vt:lpstr>
      <vt:lpstr>Nunito</vt:lpstr>
      <vt:lpstr>Verdana</vt:lpstr>
      <vt:lpstr>Wingdings</vt:lpstr>
      <vt:lpstr>Gallery</vt:lpstr>
      <vt:lpstr>Stack data structure</vt:lpstr>
      <vt:lpstr>stack</vt:lpstr>
      <vt:lpstr>Stack OPERATIONS push  and pop</vt:lpstr>
      <vt:lpstr>Basic operations of stack</vt:lpstr>
      <vt:lpstr>Implementation of Stack in python </vt:lpstr>
      <vt:lpstr>List operations for stack</vt:lpstr>
      <vt:lpstr>Implementation using collection.deque  </vt:lpstr>
      <vt:lpstr>Implementation Using queue module </vt:lpstr>
      <vt:lpstr>Implementation Using queue module </vt:lpstr>
      <vt:lpstr>Linked list </vt:lpstr>
      <vt:lpstr>Linked list </vt:lpstr>
      <vt:lpstr>Single linked list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data structure</dc:title>
  <dc:creator>Administrator</dc:creator>
  <cp:lastModifiedBy>Administrator</cp:lastModifiedBy>
  <cp:revision>13</cp:revision>
  <dcterms:created xsi:type="dcterms:W3CDTF">2023-09-17T09:24:04Z</dcterms:created>
  <dcterms:modified xsi:type="dcterms:W3CDTF">2023-09-30T10:51:45Z</dcterms:modified>
</cp:coreProperties>
</file>