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32A0-0B63-4B35-B5DB-4C610592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2EE1-51F2-4A21-B47B-B79818EA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4C27-9021-4316-8017-3B977DEE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123D-8E02-475B-BA56-B39108FC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9288-8234-4E29-9532-F2347966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4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87B5-13A4-4A2D-BDD4-9A9F9BC0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93D9E-4B33-4EBD-8DA1-89BDA00B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EEB3-C032-4D48-B45F-FCCE55F2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92C4-AA2A-47CB-A716-802420E2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EDB8-8556-4BBE-BE06-964E7061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5B9C-E205-48C3-A861-C6B4F5294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0122-B85B-4E73-956D-0D6755A0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4EA6-E718-4860-94F9-01C8629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0BA4-10A9-411D-BF4A-5EFAFB2F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48B5-6355-41E6-9AC0-EC4DEB0F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13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1A82-39B9-4E72-AA3F-696E801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3A11-656B-478E-8138-D983911C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447F-C328-4B37-AE84-AB727D8C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0E14-B043-4212-A88C-B81632DE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9AFF-E951-46A9-B69D-4FD8EBA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9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AB1-DBD6-4E09-B812-0F74A7F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50C0-80D0-45E4-8D5C-27D162A9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0C82-C679-4B7A-8EED-D32E1E24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7D14-5866-4029-8C06-0740D260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FE0A-404E-4640-8500-9A9399D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5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0F64-B660-4AA7-8B67-B0A6E6BE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B0EA-C6AA-4AC0-8282-C0F12DC13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56BE-D561-4850-BA05-88FC89348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A37A-AEC6-4C51-90EC-8B3C343C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E35A-E70B-45E5-B928-CFD9E59A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671CA-0963-430B-94C1-DA674485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54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8526-89A4-43B9-901B-7F50C609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23BE2-92D6-4075-BFAE-AB3DAE69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2BE0-6313-447D-B655-E1B785D4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92114-91E8-4461-9164-4CDA4491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ED7C3-DD6A-4ECD-B322-DBAC6FB9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1E35E-4B58-473F-B799-B481F2E1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1AEB4-ED91-4CAC-B726-8B9F2F13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7D7C0-B393-458C-89A4-109DF40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B59-1C3A-4609-8B5C-0B9F932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6A83-315B-4A84-A0CE-C9636C0F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EA679-3273-4E62-8D39-E52E8D5E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240C3-87CB-4020-98B7-256F031F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3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B6A87-1802-42CB-AD4B-1888C2D9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E5A2B-E2E6-4FAB-8DD5-AF548508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68A-C3AD-45DB-B472-1631B4E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7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4007-2951-4106-83AA-8B86D75B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4444-05C5-48AA-A7DC-EC1ED838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0168-F4E8-410E-88EF-4C3251B9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95A5-5FD4-40DE-893B-CBE2033B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382E-058D-4AEB-8261-FB799FB5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FEBD1-B895-4758-9DD3-51CBE40D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0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A8F-41DE-492E-9D0A-8969A62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41884-5E36-4AA4-A835-793E92BAB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78BDA-B47D-4E57-802D-5B0E563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024-2796-4023-BE72-4FDF9E5F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72F0A-AB4D-495A-92A1-A3903244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44696-24FE-4915-A493-BFFCD812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62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43F28-2019-4599-AFC0-38DEC202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9822-7B20-46DE-ABC6-C9B1B9D8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F6DF-F9FE-40B5-957F-6EBA3C2E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8B55-340E-4E48-8FEF-3A53A82A1FD4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E918-763F-4F24-8150-19E8A406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1C15-6347-4719-8E7D-7A874F9C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5C52-77B5-4134-8D7F-A3819048A8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7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he-power-of-decision-trees-in-machine-learning-artic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976-1B70-4318-9704-3F93A305E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19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r>
              <a:rPr lang="en-US" dirty="0"/>
              <a:t>Types of binary tree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8" y="1385887"/>
            <a:ext cx="11372851" cy="2643188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spcBef>
                <a:spcPct val="0"/>
              </a:spcBef>
              <a:buNone/>
            </a:pPr>
            <a:r>
              <a:rPr lang="en-US" sz="3400" b="1" u="sng" dirty="0">
                <a:latin typeface="+mj-lt"/>
                <a:ea typeface="+mj-ea"/>
                <a:cs typeface="+mj-cs"/>
              </a:rPr>
              <a:t>AVL Tree :</a:t>
            </a:r>
          </a:p>
          <a:p>
            <a:pPr marL="0" indent="0" fontAlgn="base">
              <a:spcBef>
                <a:spcPct val="0"/>
              </a:spcBef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just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500" dirty="0">
                <a:solidFill>
                  <a:srgbClr val="273239"/>
                </a:solidFill>
                <a:latin typeface="Nunito" pitchFamily="2" charset="0"/>
              </a:rPr>
              <a:t>An AVL tree, also known as Adelson-</a:t>
            </a:r>
            <a:r>
              <a:rPr lang="en-US" sz="2500" dirty="0" err="1">
                <a:solidFill>
                  <a:srgbClr val="273239"/>
                </a:solidFill>
                <a:latin typeface="Nunito" pitchFamily="2" charset="0"/>
              </a:rPr>
              <a:t>Velsky</a:t>
            </a:r>
            <a:r>
              <a:rPr lang="en-US" sz="2500" dirty="0">
                <a:solidFill>
                  <a:srgbClr val="273239"/>
                </a:solidFill>
                <a:latin typeface="Nunito" pitchFamily="2" charset="0"/>
              </a:rPr>
              <a:t> and Landis tree is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self-balancing Binary Search Tree (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BST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) where the difference between heights of left and right subtrees cannot be more than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one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 all nodes. </a:t>
            </a:r>
            <a:endParaRPr lang="en-US" sz="3400" b="1" u="sng" dirty="0">
              <a:latin typeface="+mj-lt"/>
              <a:ea typeface="+mj-ea"/>
              <a:cs typeface="+mj-cs"/>
            </a:endParaRPr>
          </a:p>
          <a:p>
            <a:pPr marL="0" indent="0" algn="just" rtl="0" fontAlgn="base">
              <a:lnSpc>
                <a:spcPct val="160000"/>
              </a:lnSpc>
              <a:buNone/>
            </a:pPr>
            <a:r>
              <a:rPr lang="en-US" sz="3400" dirty="0">
                <a:solidFill>
                  <a:srgbClr val="273239"/>
                </a:solidFill>
                <a:latin typeface="Nunito" pitchFamily="2" charset="0"/>
              </a:rPr>
              <a:t>1. </a:t>
            </a:r>
            <a:br>
              <a:rPr lang="en-US" sz="3400" dirty="0"/>
            </a:br>
            <a:endParaRPr lang="en-US" sz="3400" b="1" dirty="0">
              <a:solidFill>
                <a:srgbClr val="273239"/>
              </a:solidFill>
            </a:endParaRPr>
          </a:p>
          <a:p>
            <a:pPr marL="0" indent="0" algn="l" fontAlgn="base">
              <a:buNone/>
            </a:pPr>
            <a:endParaRPr lang="en-US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BD60426-FA36-4647-8543-B3BD63D7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875758"/>
            <a:ext cx="40290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96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buNone/>
            </a:pPr>
            <a:r>
              <a:rPr lang="en-US" sz="4400" b="1" u="sng" dirty="0">
                <a:latin typeface="+mj-lt"/>
                <a:ea typeface="+mj-ea"/>
                <a:cs typeface="+mj-cs"/>
              </a:rPr>
              <a:t>AVL Tree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8" y="1385886"/>
            <a:ext cx="10629902" cy="4319589"/>
          </a:xfrm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previous tree is AVL because the differences between the heights of left and right subtrees for every node are less than or equal to 1.</a:t>
            </a:r>
          </a:p>
          <a:p>
            <a:pPr marL="0" indent="0" fontAlgn="base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br>
              <a:rPr lang="en-US" sz="2400" dirty="0"/>
            </a:br>
            <a:r>
              <a:rPr lang="en-US" sz="2600" b="1" u="sng" dirty="0">
                <a:latin typeface="+mj-lt"/>
                <a:ea typeface="+mj-ea"/>
                <a:cs typeface="+mj-cs"/>
              </a:rPr>
              <a:t>Operations on an AVL Tree:</a:t>
            </a:r>
          </a:p>
          <a:p>
            <a:pPr marL="0" indent="0" fontAlgn="base">
              <a:lnSpc>
                <a:spcPct val="70000"/>
              </a:lnSpc>
              <a:spcBef>
                <a:spcPct val="0"/>
              </a:spcBef>
              <a:buNone/>
            </a:pPr>
            <a:endParaRPr lang="en-US" sz="2600" b="1" u="sng" dirty="0">
              <a:latin typeface="+mj-lt"/>
              <a:ea typeface="+mj-ea"/>
              <a:cs typeface="+mj-cs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+mj-lt"/>
                <a:ea typeface="+mj-ea"/>
                <a:cs typeface="+mj-cs"/>
              </a:rPr>
              <a:t>Insertion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+mj-lt"/>
                <a:ea typeface="+mj-ea"/>
                <a:cs typeface="+mj-cs"/>
              </a:rPr>
              <a:t>Deletion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+mj-lt"/>
                <a:ea typeface="+mj-ea"/>
                <a:cs typeface="+mj-cs"/>
              </a:rPr>
              <a:t>Searching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rgbClr val="273239"/>
              </a:solidFill>
            </a:endParaRPr>
          </a:p>
          <a:p>
            <a:pPr marL="0" indent="0" fontAlgn="base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116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pPr algn="l" fontAlgn="base"/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Rotating the subtrees in an AVL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8" y="1385887"/>
            <a:ext cx="11534777" cy="2043113"/>
          </a:xfrm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/>
            <a:r>
              <a:rPr lang="en-US" sz="2400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Left Rotation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When a node is added into the right subtree of the right subtree, if the tree gets out of balance, we do a single left rotation.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br>
              <a:rPr lang="en-US" sz="2400" dirty="0"/>
            </a:br>
            <a:endParaRPr lang="en-US" sz="2400" b="1" dirty="0">
              <a:solidFill>
                <a:srgbClr val="273239"/>
              </a:solidFill>
            </a:endParaRPr>
          </a:p>
          <a:p>
            <a:pPr marL="0" indent="0" fontAlgn="base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49F58FF-9860-4B03-8A30-30A2D88F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3238"/>
            <a:ext cx="73152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02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pPr algn="l" fontAlgn="base"/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Rotating the subtrees in an AVL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8" y="1385887"/>
            <a:ext cx="11534777" cy="2043113"/>
          </a:xfrm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/>
            <a:r>
              <a:rPr lang="en-US" sz="2400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Right Rotation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When a node is added into the left subtree of the left subtree, if the tree gets out of balance, we do a single right rotation.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br>
              <a:rPr lang="en-US" sz="2400" dirty="0"/>
            </a:br>
            <a:endParaRPr lang="en-US" sz="2400" b="1" dirty="0">
              <a:solidFill>
                <a:srgbClr val="273239"/>
              </a:solidFill>
            </a:endParaRPr>
          </a:p>
          <a:p>
            <a:pPr marL="0" indent="0" fontAlgn="base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2045DD8C-156F-41F5-8FD5-5696BDBE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000374"/>
            <a:ext cx="84010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8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pPr algn="l" fontAlgn="base"/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Rotating the subtrees in an AVL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8" y="1385888"/>
            <a:ext cx="11268077" cy="1728788"/>
          </a:xfrm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fontAlgn="base"/>
            <a:r>
              <a:rPr lang="en-US" sz="2400" b="1" u="sng" dirty="0">
                <a:solidFill>
                  <a:srgbClr val="273239"/>
                </a:solidFill>
                <a:latin typeface="Nunito" pitchFamily="2" charset="0"/>
              </a:rPr>
              <a:t>Left-Right Rotation: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A left-right rotation is a combination in which first left rotation takes place after that right rotation executes.</a:t>
            </a:r>
          </a:p>
          <a:p>
            <a:pPr marL="0" indent="0" algn="l" rtl="0" fontAlgn="base">
              <a:buNone/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br>
              <a:rPr lang="en-US" sz="2400" dirty="0"/>
            </a:br>
            <a:endParaRPr lang="en-US" sz="2400" b="1" dirty="0">
              <a:solidFill>
                <a:srgbClr val="273239"/>
              </a:solidFill>
            </a:endParaRPr>
          </a:p>
          <a:p>
            <a:pPr marL="0" indent="0" fontAlgn="base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100" name="Picture 4" descr="Lightbox">
            <a:extLst>
              <a:ext uri="{FF2B5EF4-FFF2-40B4-BE49-F238E27FC236}">
                <a16:creationId xmlns:a16="http://schemas.microsoft.com/office/drawing/2014/main" id="{512C2FE6-F133-4D7A-9135-5B899FC1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14676"/>
            <a:ext cx="7391400" cy="32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3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pPr algn="l" fontAlgn="base"/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Rotating the subtrees in an AVL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1" y="1478755"/>
            <a:ext cx="11268077" cy="1728788"/>
          </a:xfrm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/>
            <a:r>
              <a:rPr lang="en-US" sz="2400" b="1" u="sng" dirty="0">
                <a:solidFill>
                  <a:srgbClr val="273239"/>
                </a:solidFill>
                <a:latin typeface="Nunito" pitchFamily="2" charset="0"/>
              </a:rPr>
              <a:t>Right-Left Rotation: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A right-left rotation is a combination in which first right rotation takes place after that left rotation executes.</a:t>
            </a:r>
          </a:p>
          <a:p>
            <a:pPr marL="0" indent="0" algn="l" rtl="0" fontAlgn="base">
              <a:buNone/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br>
              <a:rPr lang="en-US" sz="2400" dirty="0"/>
            </a:br>
            <a:endParaRPr lang="en-US" sz="2400" b="1" dirty="0">
              <a:solidFill>
                <a:srgbClr val="273239"/>
              </a:solidFill>
            </a:endParaRPr>
          </a:p>
          <a:p>
            <a:pPr marL="0" indent="0" fontAlgn="base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E959D4F1-6192-486B-B463-F412D2E0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286125"/>
            <a:ext cx="73152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4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3452-0665-442E-8091-48E4FE90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0" y="419100"/>
            <a:ext cx="10163175" cy="619126"/>
          </a:xfrm>
        </p:spPr>
        <p:txBody>
          <a:bodyPr>
            <a:normAutofit fontScale="90000"/>
          </a:bodyPr>
          <a:lstStyle/>
          <a:p>
            <a:r>
              <a:rPr lang="en-IN" dirty="0"/>
              <a:t>Tree in Data 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77DC-3D50-41D0-B130-D8A14FEB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10515600" cy="1603375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sz="2400" b="0" i="0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tree"/>
              </a:rPr>
              <a:t>tree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is a nonlinear hierarchical data structure and comprises a collection of entities known as nodes. </a:t>
            </a:r>
          </a:p>
          <a:p>
            <a:pPr algn="just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connects each node in the tree data structure using "edges”, both directed and undirected.</a:t>
            </a:r>
          </a:p>
          <a:p>
            <a:pPr algn="just"/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F4F3E8-CD07-4C1D-960D-B56DC6310D64}"/>
              </a:ext>
            </a:extLst>
          </p:cNvPr>
          <p:cNvSpPr/>
          <p:nvPr/>
        </p:nvSpPr>
        <p:spPr>
          <a:xfrm>
            <a:off x="6343649" y="5174584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6273858-43DB-4A51-96B5-2396046F5346}"/>
              </a:ext>
            </a:extLst>
          </p:cNvPr>
          <p:cNvSpPr/>
          <p:nvPr/>
        </p:nvSpPr>
        <p:spPr>
          <a:xfrm>
            <a:off x="4838700" y="5210175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738E2D6-35DA-4B3E-AE2B-B6D0B828BF43}"/>
              </a:ext>
            </a:extLst>
          </p:cNvPr>
          <p:cNvSpPr/>
          <p:nvPr/>
        </p:nvSpPr>
        <p:spPr>
          <a:xfrm>
            <a:off x="5543548" y="4267200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121BE65-792F-418F-9A7B-A997389FE7CC}"/>
              </a:ext>
            </a:extLst>
          </p:cNvPr>
          <p:cNvSpPr/>
          <p:nvPr/>
        </p:nvSpPr>
        <p:spPr>
          <a:xfrm>
            <a:off x="3333750" y="4267200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DC67D01-DF2C-410C-8C03-540CEA1E6A63}"/>
              </a:ext>
            </a:extLst>
          </p:cNvPr>
          <p:cNvSpPr/>
          <p:nvPr/>
        </p:nvSpPr>
        <p:spPr>
          <a:xfrm>
            <a:off x="4019550" y="5245766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085BC90-0D77-41C2-84FD-42B1C09F128C}"/>
              </a:ext>
            </a:extLst>
          </p:cNvPr>
          <p:cNvSpPr/>
          <p:nvPr/>
        </p:nvSpPr>
        <p:spPr>
          <a:xfrm>
            <a:off x="2562225" y="5238750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FC1F641-4481-48FE-8F47-736D1DB52115}"/>
              </a:ext>
            </a:extLst>
          </p:cNvPr>
          <p:cNvSpPr/>
          <p:nvPr/>
        </p:nvSpPr>
        <p:spPr>
          <a:xfrm>
            <a:off x="4371975" y="3367088"/>
            <a:ext cx="4667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8C9F-3D97-4B8A-896C-F32698D6D8D7}"/>
              </a:ext>
            </a:extLst>
          </p:cNvPr>
          <p:cNvCxnSpPr>
            <a:stCxn id="10" idx="3"/>
            <a:endCxn id="7" idx="7"/>
          </p:cNvCxnSpPr>
          <p:nvPr/>
        </p:nvCxnSpPr>
        <p:spPr>
          <a:xfrm flipH="1">
            <a:off x="3732125" y="3741072"/>
            <a:ext cx="708200" cy="59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4BC03-CA0A-4D07-AED3-C0559EE33F25}"/>
              </a:ext>
            </a:extLst>
          </p:cNvPr>
          <p:cNvCxnSpPr>
            <a:stCxn id="10" idx="5"/>
            <a:endCxn id="6" idx="1"/>
          </p:cNvCxnSpPr>
          <p:nvPr/>
        </p:nvCxnSpPr>
        <p:spPr>
          <a:xfrm>
            <a:off x="4770350" y="3741072"/>
            <a:ext cx="841548" cy="59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A2EC45-CCCC-4BD3-ABD2-7CBAA3FF55FA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2960600" y="4705350"/>
            <a:ext cx="606513" cy="59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86064B-24C4-4CEE-A9F7-D9F188A2A4DB}"/>
              </a:ext>
            </a:extLst>
          </p:cNvPr>
          <p:cNvCxnSpPr>
            <a:cxnSpLocks/>
          </p:cNvCxnSpPr>
          <p:nvPr/>
        </p:nvCxnSpPr>
        <p:spPr>
          <a:xfrm>
            <a:off x="3567112" y="4698334"/>
            <a:ext cx="685800" cy="5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1C31C-CB9F-4577-B664-2DE7A3394032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237075" y="4700588"/>
            <a:ext cx="401725" cy="57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5A8750-716F-4C57-8562-230A7CBD642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932398" y="4679284"/>
            <a:ext cx="479601" cy="5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0F9D3E0F-9992-4533-868F-43D1F91B824B}"/>
              </a:ext>
            </a:extLst>
          </p:cNvPr>
          <p:cNvSpPr/>
          <p:nvPr/>
        </p:nvSpPr>
        <p:spPr>
          <a:xfrm rot="4933273">
            <a:off x="4764193" y="2565645"/>
            <a:ext cx="471186" cy="1033257"/>
          </a:xfrm>
          <a:prstGeom prst="curvedRightArrow">
            <a:avLst>
              <a:gd name="adj1" fmla="val 588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D286547-A0B4-4E62-B2E3-2629D182EE43}"/>
              </a:ext>
            </a:extLst>
          </p:cNvPr>
          <p:cNvSpPr/>
          <p:nvPr/>
        </p:nvSpPr>
        <p:spPr>
          <a:xfrm>
            <a:off x="5237075" y="3257550"/>
            <a:ext cx="841548" cy="438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  <a:endParaRPr lang="en-IN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C297EE4-463D-45B2-9177-F5043CBFBED8}"/>
              </a:ext>
            </a:extLst>
          </p:cNvPr>
          <p:cNvSpPr/>
          <p:nvPr/>
        </p:nvSpPr>
        <p:spPr>
          <a:xfrm rot="3871148">
            <a:off x="6352699" y="4407386"/>
            <a:ext cx="159811" cy="701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147D59-7A94-42D8-B907-10AFF61F94C8}"/>
              </a:ext>
            </a:extLst>
          </p:cNvPr>
          <p:cNvSpPr/>
          <p:nvPr/>
        </p:nvSpPr>
        <p:spPr>
          <a:xfrm>
            <a:off x="6742023" y="4413585"/>
            <a:ext cx="94297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Edges</a:t>
            </a:r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74B29B5-742D-4126-9245-26A281433AED}"/>
              </a:ext>
            </a:extLst>
          </p:cNvPr>
          <p:cNvSpPr/>
          <p:nvPr/>
        </p:nvSpPr>
        <p:spPr>
          <a:xfrm flipV="1">
            <a:off x="3800475" y="3455066"/>
            <a:ext cx="571500" cy="16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104EB3-656F-4425-8734-781D1A6B57B3}"/>
              </a:ext>
            </a:extLst>
          </p:cNvPr>
          <p:cNvSpPr/>
          <p:nvPr/>
        </p:nvSpPr>
        <p:spPr>
          <a:xfrm>
            <a:off x="2944641" y="3189620"/>
            <a:ext cx="841548" cy="671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2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74E-A53B-488B-B55C-DA1C2C09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52449"/>
          </a:xfrm>
        </p:spPr>
        <p:txBody>
          <a:bodyPr>
            <a:normAutofit fontScale="90000"/>
          </a:bodyPr>
          <a:lstStyle/>
          <a:p>
            <a:r>
              <a:rPr lang="en-IN" sz="4000" i="0" dirty="0">
                <a:solidFill>
                  <a:srgbClr val="25265E"/>
                </a:solidFill>
                <a:effectLst/>
                <a:latin typeface="+mn-lt"/>
              </a:rPr>
              <a:t>Why Tree Data Structure?</a:t>
            </a:r>
            <a:br>
              <a:rPr lang="en-IN" sz="4000" i="0" dirty="0">
                <a:solidFill>
                  <a:srgbClr val="25265E"/>
                </a:solidFill>
                <a:effectLst/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C7BC-3660-4D2C-9754-BBBD3A70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7425"/>
            <a:ext cx="10410825" cy="608964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200" b="0" i="0" dirty="0">
                <a:solidFill>
                  <a:srgbClr val="282828"/>
                </a:solidFill>
                <a:effectLst/>
              </a:rPr>
              <a:t>Trees find applications in various fields, including file systems, databases, network routing, artificial intelligence, syntax parsing, and more. 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282828"/>
                </a:solidFill>
              </a:rPr>
              <a:t>Other data structures such as arrays, linked list, stack, and queue are linear data structures that store data sequentially.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282828"/>
                </a:solidFill>
              </a:rPr>
              <a:t> In order to perform any operation in a linear data structure, the time complexity increases with the increase in the data size.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282828"/>
                </a:solidFill>
              </a:rPr>
              <a:t> But, it is not acceptable in today's computational world.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282828"/>
                </a:solidFill>
              </a:rPr>
              <a:t>Different tree data structures allow quicker and easier access to the data as it is a non-linear data structure.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82828"/>
              </a:solidFill>
              <a:latin typeface="Roboto" panose="02000000000000000000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828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41B1-DACA-42D6-A470-D91AC30D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US" dirty="0"/>
              <a:t>Tree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58A1-4152-4D67-BAD7-494060F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51435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b="1" dirty="0">
                <a:solidFill>
                  <a:srgbClr val="25265E"/>
                </a:solidFill>
              </a:rPr>
              <a:t>Node 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9600" dirty="0"/>
              <a:t>A node is </a:t>
            </a:r>
            <a:r>
              <a:rPr lang="en-US" sz="9600" b="0" i="0" dirty="0">
                <a:effectLst/>
              </a:rPr>
              <a:t>an entity that contains a key or value and pointers to its child </a:t>
            </a:r>
            <a:r>
              <a:rPr lang="en-US" sz="9600" b="0" i="0" dirty="0" err="1">
                <a:effectLst/>
              </a:rPr>
              <a:t>nodes.The</a:t>
            </a:r>
            <a:r>
              <a:rPr lang="en-US" sz="9600" b="0" i="0" dirty="0">
                <a:effectLst/>
              </a:rPr>
              <a:t> last nodes of each path are called </a:t>
            </a:r>
            <a:r>
              <a:rPr lang="en-US" sz="9600" b="1" i="0" dirty="0">
                <a:effectLst/>
              </a:rPr>
              <a:t>leaf nodes or external nodes</a:t>
            </a:r>
            <a:r>
              <a:rPr lang="en-US" sz="9600" b="0" i="0" dirty="0">
                <a:effectLst/>
              </a:rPr>
              <a:t> that do not contain a link/pointer to child </a:t>
            </a:r>
            <a:r>
              <a:rPr lang="en-US" sz="9600" b="0" i="0" dirty="0" err="1">
                <a:effectLst/>
              </a:rPr>
              <a:t>nodes.The</a:t>
            </a:r>
            <a:r>
              <a:rPr lang="en-US" sz="9600" b="0" i="0" dirty="0">
                <a:effectLst/>
              </a:rPr>
              <a:t> node having at least a child node is called an </a:t>
            </a:r>
            <a:r>
              <a:rPr lang="en-US" sz="9600" b="1" i="0" dirty="0">
                <a:effectLst/>
              </a:rPr>
              <a:t>internal node</a:t>
            </a:r>
            <a:r>
              <a:rPr lang="en-US" sz="9600" b="0" i="0" dirty="0">
                <a:effectLst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9600" b="1" dirty="0">
                <a:solidFill>
                  <a:srgbClr val="25265E"/>
                </a:solidFill>
              </a:rPr>
              <a:t>Edge</a:t>
            </a:r>
            <a:r>
              <a:rPr lang="en-US" sz="9600" dirty="0"/>
              <a:t> : </a:t>
            </a:r>
            <a:r>
              <a:rPr lang="en-US" sz="9600" b="0" i="0" dirty="0">
                <a:effectLst/>
              </a:rPr>
              <a:t>It is the link between any two nodes.</a:t>
            </a:r>
          </a:p>
          <a:p>
            <a:pPr algn="just">
              <a:lnSpc>
                <a:spcPct val="170000"/>
              </a:lnSpc>
            </a:pPr>
            <a:r>
              <a:rPr lang="en-US" sz="9600" b="1" i="0" dirty="0">
                <a:solidFill>
                  <a:srgbClr val="25265E"/>
                </a:solidFill>
                <a:effectLst/>
              </a:rPr>
              <a:t>Root: </a:t>
            </a:r>
            <a:r>
              <a:rPr lang="en-US" sz="9600" b="0" i="0" dirty="0">
                <a:effectLst/>
              </a:rPr>
              <a:t>It is the topmost node of a tree.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18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41B1-DACA-42D6-A470-D91AC30D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US" dirty="0"/>
              <a:t>Tree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58A1-4152-4D67-BAD7-494060F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96252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9600" b="1" i="0" dirty="0">
                <a:solidFill>
                  <a:srgbClr val="25265E"/>
                </a:solidFill>
                <a:effectLst/>
              </a:rPr>
              <a:t>Height of a </a:t>
            </a:r>
            <a:r>
              <a:rPr lang="en-US" sz="9600" b="1" i="0" dirty="0" err="1">
                <a:solidFill>
                  <a:srgbClr val="25265E"/>
                </a:solidFill>
                <a:effectLst/>
              </a:rPr>
              <a:t>Node:</a:t>
            </a:r>
            <a:r>
              <a:rPr lang="en-US" sz="9600" dirty="0" err="1"/>
              <a:t>It</a:t>
            </a:r>
            <a:r>
              <a:rPr lang="en-US" sz="9600" b="1" i="0" dirty="0">
                <a:solidFill>
                  <a:srgbClr val="25265E"/>
                </a:solidFill>
                <a:effectLst/>
              </a:rPr>
              <a:t> </a:t>
            </a:r>
            <a:r>
              <a:rPr lang="en-US" sz="9600" b="0" i="0" dirty="0">
                <a:effectLst/>
              </a:rPr>
              <a:t>is the number of edges from the node to the deepest leaf (</a:t>
            </a:r>
            <a:r>
              <a:rPr lang="en-US" sz="9600" b="0" i="0" dirty="0" err="1">
                <a:effectLst/>
              </a:rPr>
              <a:t>ie</a:t>
            </a:r>
            <a:r>
              <a:rPr lang="en-US" sz="9600" b="0" i="0" dirty="0">
                <a:effectLst/>
              </a:rPr>
              <a:t>. the longest path from the node to a leaf node).</a:t>
            </a:r>
          </a:p>
          <a:p>
            <a:pPr algn="just">
              <a:lnSpc>
                <a:spcPct val="170000"/>
              </a:lnSpc>
            </a:pPr>
            <a:r>
              <a:rPr lang="en-US" sz="9600" b="1" i="0" dirty="0">
                <a:solidFill>
                  <a:srgbClr val="25265E"/>
                </a:solidFill>
                <a:effectLst/>
              </a:rPr>
              <a:t>Depth of a Node: </a:t>
            </a:r>
            <a:r>
              <a:rPr lang="en-US" sz="9600" dirty="0"/>
              <a:t>It </a:t>
            </a:r>
            <a:r>
              <a:rPr lang="en-US" sz="9600" b="0" i="0" dirty="0">
                <a:effectLst/>
              </a:rPr>
              <a:t>is the number of edges from the root to the node.</a:t>
            </a:r>
          </a:p>
          <a:p>
            <a:pPr algn="just">
              <a:lnSpc>
                <a:spcPct val="170000"/>
              </a:lnSpc>
            </a:pPr>
            <a:r>
              <a:rPr lang="en-US" sz="9600" b="1" i="0" dirty="0">
                <a:solidFill>
                  <a:srgbClr val="25265E"/>
                </a:solidFill>
                <a:effectLst/>
              </a:rPr>
              <a:t>Height of a Tree: </a:t>
            </a:r>
            <a:r>
              <a:rPr lang="en-US" sz="9600" dirty="0"/>
              <a:t>It</a:t>
            </a:r>
            <a:r>
              <a:rPr lang="en-US" sz="9600" b="0" i="0" dirty="0">
                <a:effectLst/>
              </a:rPr>
              <a:t> is the height of the root node or the depth of the deepest node.</a:t>
            </a:r>
          </a:p>
          <a:p>
            <a:pPr algn="l">
              <a:lnSpc>
                <a:spcPct val="170000"/>
              </a:lnSpc>
            </a:pPr>
            <a:r>
              <a:rPr lang="en-US" sz="9600" b="1" dirty="0">
                <a:solidFill>
                  <a:srgbClr val="25265E"/>
                </a:solidFill>
              </a:rPr>
              <a:t>Degree of a Node: </a:t>
            </a:r>
            <a:r>
              <a:rPr lang="en-US" sz="9600" dirty="0"/>
              <a:t>The degree of a node is the total number of branches of that 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9600" dirty="0"/>
              <a:t>node.</a:t>
            </a:r>
          </a:p>
          <a:p>
            <a:pPr algn="just">
              <a:lnSpc>
                <a:spcPct val="170000"/>
              </a:lnSpc>
            </a:pPr>
            <a:endParaRPr lang="en-US" sz="9600" dirty="0"/>
          </a:p>
          <a:p>
            <a:pPr algn="just"/>
            <a:endParaRPr lang="en-US" dirty="0">
              <a:latin typeface="euclid_circular_a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83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B86-D8AC-48F7-94D2-3ED6D37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Tree</a:t>
            </a:r>
            <a:endParaRPr lang="en-IN" dirty="0"/>
          </a:p>
        </p:txBody>
      </p:sp>
      <p:sp>
        <p:nvSpPr>
          <p:cNvPr id="4" name="Flowchart: Connector 3" descr="h=0&#10;d=0">
            <a:extLst>
              <a:ext uri="{FF2B5EF4-FFF2-40B4-BE49-F238E27FC236}">
                <a16:creationId xmlns:a16="http://schemas.microsoft.com/office/drawing/2014/main" id="{FA6B7C8C-8D27-4EA7-A811-7C27D8C22F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800600" y="3028950"/>
            <a:ext cx="838200" cy="80009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h=0d=1</a:t>
            </a:r>
            <a:endParaRPr lang="en-IN" dirty="0"/>
          </a:p>
        </p:txBody>
      </p:sp>
      <p:sp>
        <p:nvSpPr>
          <p:cNvPr id="5" name="Flowchart: Connector 4" descr="h=0&#10;d=0">
            <a:extLst>
              <a:ext uri="{FF2B5EF4-FFF2-40B4-BE49-F238E27FC236}">
                <a16:creationId xmlns:a16="http://schemas.microsoft.com/office/drawing/2014/main" id="{D4A80F8E-96D3-409C-A022-EDF7D91405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71800" y="3146122"/>
            <a:ext cx="838200" cy="80009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h=1d=1</a:t>
            </a:r>
            <a:endParaRPr lang="en-IN" dirty="0"/>
          </a:p>
        </p:txBody>
      </p:sp>
      <p:sp>
        <p:nvSpPr>
          <p:cNvPr id="6" name="Flowchart: Connector 5" descr="h=0&#10;d=0">
            <a:extLst>
              <a:ext uri="{FF2B5EF4-FFF2-40B4-BE49-F238E27FC236}">
                <a16:creationId xmlns:a16="http://schemas.microsoft.com/office/drawing/2014/main" id="{430F6980-9905-4457-B5C6-57D3F5AABB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810000" y="1858811"/>
            <a:ext cx="838200" cy="80009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h=2d=0</a:t>
            </a:r>
            <a:endParaRPr lang="en-IN" dirty="0"/>
          </a:p>
        </p:txBody>
      </p:sp>
      <p:sp>
        <p:nvSpPr>
          <p:cNvPr id="8" name="Flowchart: Connector 7" descr="h=0&#10;d=0">
            <a:extLst>
              <a:ext uri="{FF2B5EF4-FFF2-40B4-BE49-F238E27FC236}">
                <a16:creationId xmlns:a16="http://schemas.microsoft.com/office/drawing/2014/main" id="{589FF972-DE77-4DA3-92E2-206B720AF7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33600" y="4652963"/>
            <a:ext cx="838200" cy="80009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h=0d=2</a:t>
            </a:r>
            <a:endParaRPr lang="en-IN" dirty="0"/>
          </a:p>
        </p:txBody>
      </p:sp>
      <p:sp>
        <p:nvSpPr>
          <p:cNvPr id="9" name="Flowchart: Connector 8" descr="h=0&#10;d=0">
            <a:extLst>
              <a:ext uri="{FF2B5EF4-FFF2-40B4-BE49-F238E27FC236}">
                <a16:creationId xmlns:a16="http://schemas.microsoft.com/office/drawing/2014/main" id="{E53F27EC-2EB4-4257-AFFD-DE0D57A403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747552" y="4652962"/>
            <a:ext cx="838200" cy="80009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h=0d=2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34C7E-E9ED-43A8-B6CA-B40CEEE94CF2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90902" y="2541738"/>
            <a:ext cx="541850" cy="58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85586E-491A-462F-A4A1-01A102F82537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4525448" y="2541738"/>
            <a:ext cx="397904" cy="60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CBC1AF-D30B-4943-8469-F165ED3196E9}"/>
              </a:ext>
            </a:extLst>
          </p:cNvPr>
          <p:cNvCxnSpPr>
            <a:cxnSpLocks/>
          </p:cNvCxnSpPr>
          <p:nvPr/>
        </p:nvCxnSpPr>
        <p:spPr>
          <a:xfrm flipH="1">
            <a:off x="2633242" y="3773368"/>
            <a:ext cx="463714" cy="87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E8BF11-493E-4DE5-9224-9EF0DF29202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687248" y="3829049"/>
            <a:ext cx="331229" cy="9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E7F-65E1-491A-9A33-BF258C3C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E714-EB46-4179-898F-D619336A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Binary Tree Data Structure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 hierarchical data structure in which each node has at most two children, referred to as the left child and the right child.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commonly used in computer science for efficient storage and retrieval of data, with various operations such as insertion, deletion, and traversal.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83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E8C-855D-4928-9EB5-B5B537D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53192"/>
            <a:ext cx="10515600" cy="1325563"/>
          </a:xfrm>
        </p:spPr>
        <p:txBody>
          <a:bodyPr/>
          <a:lstStyle/>
          <a:p>
            <a:r>
              <a:rPr lang="en-US" dirty="0"/>
              <a:t>Types of binary tree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96-756F-4923-92C6-11428D4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4" y="1690687"/>
            <a:ext cx="11096626" cy="4262438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spcBef>
                <a:spcPct val="0"/>
              </a:spcBef>
              <a:buNone/>
            </a:pPr>
            <a:r>
              <a:rPr lang="en-US" sz="3400" b="1" u="sng" dirty="0">
                <a:latin typeface="+mj-lt"/>
                <a:ea typeface="+mj-ea"/>
                <a:cs typeface="+mj-cs"/>
              </a:rPr>
              <a:t>Binary Search Tree :</a:t>
            </a:r>
          </a:p>
          <a:p>
            <a:pPr marL="0" indent="0" algn="just" rtl="0" fontAlgn="base">
              <a:lnSpc>
                <a:spcPct val="160000"/>
              </a:lnSpc>
              <a:buNone/>
            </a:pPr>
            <a:r>
              <a:rPr lang="en-US" sz="3400" dirty="0">
                <a:solidFill>
                  <a:srgbClr val="273239"/>
                </a:solidFill>
                <a:latin typeface="Nunito" pitchFamily="2" charset="0"/>
              </a:rPr>
              <a:t>1. </a:t>
            </a:r>
            <a:r>
              <a:rPr lang="en-US" sz="3400" dirty="0">
                <a:solidFill>
                  <a:srgbClr val="273239"/>
                </a:solidFill>
              </a:rPr>
              <a:t>It </a:t>
            </a:r>
            <a:r>
              <a:rPr lang="en-US" sz="3400" b="0" i="0" dirty="0">
                <a:solidFill>
                  <a:srgbClr val="273239"/>
                </a:solidFill>
                <a:effectLst/>
              </a:rPr>
              <a:t>is a node-based binary tree data structure that has the following properties:</a:t>
            </a:r>
          </a:p>
          <a:p>
            <a:pPr marL="0" indent="0" algn="just" fontAlgn="base">
              <a:lnSpc>
                <a:spcPct val="160000"/>
              </a:lnSpc>
              <a:buNone/>
            </a:pPr>
            <a:r>
              <a:rPr lang="en-US" sz="3400" b="0" i="0" dirty="0">
                <a:solidFill>
                  <a:srgbClr val="273239"/>
                </a:solidFill>
                <a:effectLst/>
              </a:rPr>
              <a:t>2. The left subtree of a node contains only nodes with keys lesser than the node’s key.</a:t>
            </a:r>
          </a:p>
          <a:p>
            <a:pPr marL="0" indent="0" algn="just" fontAlgn="base">
              <a:lnSpc>
                <a:spcPct val="160000"/>
              </a:lnSpc>
              <a:buNone/>
            </a:pPr>
            <a:r>
              <a:rPr lang="en-US" sz="3400" b="0" i="0" dirty="0">
                <a:solidFill>
                  <a:srgbClr val="273239"/>
                </a:solidFill>
                <a:effectLst/>
              </a:rPr>
              <a:t>3. The right subtree of a node contains only nodes with keys greater than the node’s key.</a:t>
            </a:r>
          </a:p>
          <a:p>
            <a:pPr marL="0" indent="0" algn="just" fontAlgn="base">
              <a:lnSpc>
                <a:spcPct val="160000"/>
              </a:lnSpc>
              <a:buNone/>
            </a:pPr>
            <a:r>
              <a:rPr lang="en-US" sz="3400" dirty="0">
                <a:solidFill>
                  <a:srgbClr val="273239"/>
                </a:solidFill>
              </a:rPr>
              <a:t>4. </a:t>
            </a:r>
            <a:r>
              <a:rPr lang="en-US" sz="3400" b="0" i="0" dirty="0">
                <a:solidFill>
                  <a:srgbClr val="273239"/>
                </a:solidFill>
                <a:effectLst/>
              </a:rPr>
              <a:t>The left and right subtree each must also be a binary search tree.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en-US" sz="3400" dirty="0"/>
            </a:br>
            <a:endParaRPr lang="en-US" sz="3400" b="1" dirty="0">
              <a:solidFill>
                <a:srgbClr val="273239"/>
              </a:solidFill>
            </a:endParaRPr>
          </a:p>
          <a:p>
            <a:pPr marL="0" indent="0" algn="l" fontAlgn="base">
              <a:buNone/>
            </a:pPr>
            <a:endParaRPr lang="en-US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97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22D6-8A12-4E1F-AF59-E67CCFF4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latin typeface="+mj-lt"/>
                <a:ea typeface="+mj-ea"/>
                <a:cs typeface="+mj-cs"/>
              </a:rPr>
              <a:t>Binary Search Tree :</a:t>
            </a:r>
            <a:br>
              <a:rPr lang="en-US" sz="4400" b="1" u="sng" dirty="0"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9FC5F-B6C3-4F96-925E-4BD67DA1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1471612"/>
            <a:ext cx="5267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745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euclid_circular_a</vt:lpstr>
      <vt:lpstr>Nunito</vt:lpstr>
      <vt:lpstr>Roboto</vt:lpstr>
      <vt:lpstr>Wingdings</vt:lpstr>
      <vt:lpstr>Office Theme</vt:lpstr>
      <vt:lpstr>Trees</vt:lpstr>
      <vt:lpstr>Tree in Data  Structure</vt:lpstr>
      <vt:lpstr>Why Tree Data Structure? </vt:lpstr>
      <vt:lpstr>Tree Terminologies</vt:lpstr>
      <vt:lpstr>Tree Terminologies</vt:lpstr>
      <vt:lpstr>Example of Tree</vt:lpstr>
      <vt:lpstr>Binary Tree</vt:lpstr>
      <vt:lpstr>Types of binary tree </vt:lpstr>
      <vt:lpstr>Binary Search Tree : </vt:lpstr>
      <vt:lpstr>Types of binary tree </vt:lpstr>
      <vt:lpstr>AVL Tree :</vt:lpstr>
      <vt:lpstr>Rotating the subtrees in an AVL Tree:</vt:lpstr>
      <vt:lpstr>Rotating the subtrees in an AVL Tree:</vt:lpstr>
      <vt:lpstr>Rotating the subtrees in an AVL Tree:</vt:lpstr>
      <vt:lpstr>Rotating the subtrees in an AVL Tree: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Lenovo</dc:creator>
  <cp:lastModifiedBy>Lenovo</cp:lastModifiedBy>
  <cp:revision>23</cp:revision>
  <dcterms:created xsi:type="dcterms:W3CDTF">2024-06-30T08:04:53Z</dcterms:created>
  <dcterms:modified xsi:type="dcterms:W3CDTF">2024-07-08T11:33:08Z</dcterms:modified>
</cp:coreProperties>
</file>