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5" r:id="rId8"/>
    <p:sldId id="274" r:id="rId9"/>
    <p:sldId id="276" r:id="rId10"/>
    <p:sldId id="277" r:id="rId11"/>
    <p:sldId id="286" r:id="rId12"/>
    <p:sldId id="278" r:id="rId13"/>
    <p:sldId id="280" r:id="rId14"/>
    <p:sldId id="281" r:id="rId15"/>
    <p:sldId id="279" r:id="rId16"/>
    <p:sldId id="282" r:id="rId17"/>
    <p:sldId id="283" r:id="rId18"/>
    <p:sldId id="284" r:id="rId19"/>
    <p:sldId id="285"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1FCA-41EF-2DD3-7BA1-E0D731392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C9F0C4-7FCF-766B-889C-139011B23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FBD57D-1B7F-0145-07FE-78C453744B40}"/>
              </a:ext>
            </a:extLst>
          </p:cNvPr>
          <p:cNvSpPr>
            <a:spLocks noGrp="1"/>
          </p:cNvSpPr>
          <p:nvPr>
            <p:ph type="dt" sz="half" idx="10"/>
          </p:nvPr>
        </p:nvSpPr>
        <p:spPr/>
        <p:txBody>
          <a:bodyPr/>
          <a:lstStyle/>
          <a:p>
            <a:fld id="{B5695B54-10A7-492A-883F-DBB1013B4B44}" type="datetimeFigureOut">
              <a:rPr lang="en-US" smtClean="0"/>
              <a:t>11/27/2023</a:t>
            </a:fld>
            <a:endParaRPr lang="en-US"/>
          </a:p>
        </p:txBody>
      </p:sp>
      <p:sp>
        <p:nvSpPr>
          <p:cNvPr id="5" name="Footer Placeholder 4">
            <a:extLst>
              <a:ext uri="{FF2B5EF4-FFF2-40B4-BE49-F238E27FC236}">
                <a16:creationId xmlns:a16="http://schemas.microsoft.com/office/drawing/2014/main" id="{45392132-0234-3816-3568-7EE85D6FE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6234C-DD2C-4C8D-98CA-839B55D5AF58}"/>
              </a:ext>
            </a:extLst>
          </p:cNvPr>
          <p:cNvSpPr>
            <a:spLocks noGrp="1"/>
          </p:cNvSpPr>
          <p:nvPr>
            <p:ph type="sldNum" sz="quarter" idx="12"/>
          </p:nvPr>
        </p:nvSpPr>
        <p:spPr/>
        <p:txBody>
          <a:bodyPr/>
          <a:lstStyle/>
          <a:p>
            <a:fld id="{1FCE4085-BC0A-49FD-8D54-F7952BC1CDE8}" type="slidenum">
              <a:rPr lang="en-US" smtClean="0"/>
              <a:t>‹#›</a:t>
            </a:fld>
            <a:endParaRPr lang="en-US"/>
          </a:p>
        </p:txBody>
      </p:sp>
    </p:spTree>
    <p:extLst>
      <p:ext uri="{BB962C8B-B14F-4D97-AF65-F5344CB8AC3E}">
        <p14:creationId xmlns:p14="http://schemas.microsoft.com/office/powerpoint/2010/main" val="307450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102A-FDF2-1F0E-2E34-D875F9295D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EB4166-0AE6-24E3-064F-537B008BED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B64C6-9398-4CE6-AE27-36EE8123E8AB}"/>
              </a:ext>
            </a:extLst>
          </p:cNvPr>
          <p:cNvSpPr>
            <a:spLocks noGrp="1"/>
          </p:cNvSpPr>
          <p:nvPr>
            <p:ph type="dt" sz="half" idx="10"/>
          </p:nvPr>
        </p:nvSpPr>
        <p:spPr/>
        <p:txBody>
          <a:bodyPr/>
          <a:lstStyle/>
          <a:p>
            <a:fld id="{B5695B54-10A7-492A-883F-DBB1013B4B44}" type="datetimeFigureOut">
              <a:rPr lang="en-US" smtClean="0"/>
              <a:t>11/27/2023</a:t>
            </a:fld>
            <a:endParaRPr lang="en-US"/>
          </a:p>
        </p:txBody>
      </p:sp>
      <p:sp>
        <p:nvSpPr>
          <p:cNvPr id="5" name="Footer Placeholder 4">
            <a:extLst>
              <a:ext uri="{FF2B5EF4-FFF2-40B4-BE49-F238E27FC236}">
                <a16:creationId xmlns:a16="http://schemas.microsoft.com/office/drawing/2014/main" id="{3BF1DEFB-FC82-B1AE-1EAE-EE99DCC71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E783D-D332-7434-4C51-B1FB98DA15D3}"/>
              </a:ext>
            </a:extLst>
          </p:cNvPr>
          <p:cNvSpPr>
            <a:spLocks noGrp="1"/>
          </p:cNvSpPr>
          <p:nvPr>
            <p:ph type="sldNum" sz="quarter" idx="12"/>
          </p:nvPr>
        </p:nvSpPr>
        <p:spPr/>
        <p:txBody>
          <a:bodyPr/>
          <a:lstStyle/>
          <a:p>
            <a:fld id="{1FCE4085-BC0A-49FD-8D54-F7952BC1CDE8}" type="slidenum">
              <a:rPr lang="en-US" smtClean="0"/>
              <a:t>‹#›</a:t>
            </a:fld>
            <a:endParaRPr lang="en-US"/>
          </a:p>
        </p:txBody>
      </p:sp>
    </p:spTree>
    <p:extLst>
      <p:ext uri="{BB962C8B-B14F-4D97-AF65-F5344CB8AC3E}">
        <p14:creationId xmlns:p14="http://schemas.microsoft.com/office/powerpoint/2010/main" val="1577689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371CF-9806-2978-9900-275398348C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0C6394-99ED-7A60-233F-1E265ECFD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B480A-5AD8-2170-DF74-748BB1D99722}"/>
              </a:ext>
            </a:extLst>
          </p:cNvPr>
          <p:cNvSpPr>
            <a:spLocks noGrp="1"/>
          </p:cNvSpPr>
          <p:nvPr>
            <p:ph type="dt" sz="half" idx="10"/>
          </p:nvPr>
        </p:nvSpPr>
        <p:spPr/>
        <p:txBody>
          <a:bodyPr/>
          <a:lstStyle/>
          <a:p>
            <a:fld id="{B5695B54-10A7-492A-883F-DBB1013B4B44}" type="datetimeFigureOut">
              <a:rPr lang="en-US" smtClean="0"/>
              <a:t>11/27/2023</a:t>
            </a:fld>
            <a:endParaRPr lang="en-US"/>
          </a:p>
        </p:txBody>
      </p:sp>
      <p:sp>
        <p:nvSpPr>
          <p:cNvPr id="5" name="Footer Placeholder 4">
            <a:extLst>
              <a:ext uri="{FF2B5EF4-FFF2-40B4-BE49-F238E27FC236}">
                <a16:creationId xmlns:a16="http://schemas.microsoft.com/office/drawing/2014/main" id="{E9B8AA6E-D451-3F68-012E-060BAC4D5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6A4CC-73E9-61D0-AAF1-54C40239D9F6}"/>
              </a:ext>
            </a:extLst>
          </p:cNvPr>
          <p:cNvSpPr>
            <a:spLocks noGrp="1"/>
          </p:cNvSpPr>
          <p:nvPr>
            <p:ph type="sldNum" sz="quarter" idx="12"/>
          </p:nvPr>
        </p:nvSpPr>
        <p:spPr/>
        <p:txBody>
          <a:bodyPr/>
          <a:lstStyle/>
          <a:p>
            <a:fld id="{1FCE4085-BC0A-49FD-8D54-F7952BC1CDE8}" type="slidenum">
              <a:rPr lang="en-US" smtClean="0"/>
              <a:t>‹#›</a:t>
            </a:fld>
            <a:endParaRPr lang="en-US"/>
          </a:p>
        </p:txBody>
      </p:sp>
    </p:spTree>
    <p:extLst>
      <p:ext uri="{BB962C8B-B14F-4D97-AF65-F5344CB8AC3E}">
        <p14:creationId xmlns:p14="http://schemas.microsoft.com/office/powerpoint/2010/main" val="413276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E030-DD72-601E-5BF8-F0DCF17963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3B5E09-5835-FBAD-DDE9-2CD4BF495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9B0D7-988C-CD55-DAB0-9C69BBA5DEBF}"/>
              </a:ext>
            </a:extLst>
          </p:cNvPr>
          <p:cNvSpPr>
            <a:spLocks noGrp="1"/>
          </p:cNvSpPr>
          <p:nvPr>
            <p:ph type="dt" sz="half" idx="10"/>
          </p:nvPr>
        </p:nvSpPr>
        <p:spPr/>
        <p:txBody>
          <a:bodyPr/>
          <a:lstStyle/>
          <a:p>
            <a:fld id="{B5695B54-10A7-492A-883F-DBB1013B4B44}" type="datetimeFigureOut">
              <a:rPr lang="en-US" smtClean="0"/>
              <a:t>11/27/2023</a:t>
            </a:fld>
            <a:endParaRPr lang="en-US"/>
          </a:p>
        </p:txBody>
      </p:sp>
      <p:sp>
        <p:nvSpPr>
          <p:cNvPr id="5" name="Footer Placeholder 4">
            <a:extLst>
              <a:ext uri="{FF2B5EF4-FFF2-40B4-BE49-F238E27FC236}">
                <a16:creationId xmlns:a16="http://schemas.microsoft.com/office/drawing/2014/main" id="{FF2E90BB-09CE-BC42-3575-15D0ABF30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67C2B-B6B6-7DFA-15C7-849DC9CFC0E0}"/>
              </a:ext>
            </a:extLst>
          </p:cNvPr>
          <p:cNvSpPr>
            <a:spLocks noGrp="1"/>
          </p:cNvSpPr>
          <p:nvPr>
            <p:ph type="sldNum" sz="quarter" idx="12"/>
          </p:nvPr>
        </p:nvSpPr>
        <p:spPr/>
        <p:txBody>
          <a:bodyPr/>
          <a:lstStyle/>
          <a:p>
            <a:fld id="{1FCE4085-BC0A-49FD-8D54-F7952BC1CDE8}" type="slidenum">
              <a:rPr lang="en-US" smtClean="0"/>
              <a:t>‹#›</a:t>
            </a:fld>
            <a:endParaRPr lang="en-US"/>
          </a:p>
        </p:txBody>
      </p:sp>
    </p:spTree>
    <p:extLst>
      <p:ext uri="{BB962C8B-B14F-4D97-AF65-F5344CB8AC3E}">
        <p14:creationId xmlns:p14="http://schemas.microsoft.com/office/powerpoint/2010/main" val="144994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1871-24AB-AD99-9970-BC2B8AF68A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7775B5-0103-8207-743F-98C653E98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7472A0-3525-9560-79F9-8C5D70EDCB0B}"/>
              </a:ext>
            </a:extLst>
          </p:cNvPr>
          <p:cNvSpPr>
            <a:spLocks noGrp="1"/>
          </p:cNvSpPr>
          <p:nvPr>
            <p:ph type="dt" sz="half" idx="10"/>
          </p:nvPr>
        </p:nvSpPr>
        <p:spPr/>
        <p:txBody>
          <a:bodyPr/>
          <a:lstStyle/>
          <a:p>
            <a:fld id="{B5695B54-10A7-492A-883F-DBB1013B4B44}" type="datetimeFigureOut">
              <a:rPr lang="en-US" smtClean="0"/>
              <a:t>11/27/2023</a:t>
            </a:fld>
            <a:endParaRPr lang="en-US"/>
          </a:p>
        </p:txBody>
      </p:sp>
      <p:sp>
        <p:nvSpPr>
          <p:cNvPr id="5" name="Footer Placeholder 4">
            <a:extLst>
              <a:ext uri="{FF2B5EF4-FFF2-40B4-BE49-F238E27FC236}">
                <a16:creationId xmlns:a16="http://schemas.microsoft.com/office/drawing/2014/main" id="{9E0E71AD-C191-0FF9-9437-83BEE9874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36459-7CEB-1BB3-12F8-5314C0F42763}"/>
              </a:ext>
            </a:extLst>
          </p:cNvPr>
          <p:cNvSpPr>
            <a:spLocks noGrp="1"/>
          </p:cNvSpPr>
          <p:nvPr>
            <p:ph type="sldNum" sz="quarter" idx="12"/>
          </p:nvPr>
        </p:nvSpPr>
        <p:spPr/>
        <p:txBody>
          <a:bodyPr/>
          <a:lstStyle/>
          <a:p>
            <a:fld id="{1FCE4085-BC0A-49FD-8D54-F7952BC1CDE8}" type="slidenum">
              <a:rPr lang="en-US" smtClean="0"/>
              <a:t>‹#›</a:t>
            </a:fld>
            <a:endParaRPr lang="en-US"/>
          </a:p>
        </p:txBody>
      </p:sp>
    </p:spTree>
    <p:extLst>
      <p:ext uri="{BB962C8B-B14F-4D97-AF65-F5344CB8AC3E}">
        <p14:creationId xmlns:p14="http://schemas.microsoft.com/office/powerpoint/2010/main" val="153576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95D7-7225-684E-4287-B71C18393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4C4E10-9706-4C43-638C-9F6E4C7C18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3DF2B1-BF7A-2DA1-5FC2-ACB5B9087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6D3FC6-C763-FDC4-DC00-E1F8F930A1DE}"/>
              </a:ext>
            </a:extLst>
          </p:cNvPr>
          <p:cNvSpPr>
            <a:spLocks noGrp="1"/>
          </p:cNvSpPr>
          <p:nvPr>
            <p:ph type="dt" sz="half" idx="10"/>
          </p:nvPr>
        </p:nvSpPr>
        <p:spPr/>
        <p:txBody>
          <a:bodyPr/>
          <a:lstStyle/>
          <a:p>
            <a:fld id="{B5695B54-10A7-492A-883F-DBB1013B4B44}" type="datetimeFigureOut">
              <a:rPr lang="en-US" smtClean="0"/>
              <a:t>11/27/2023</a:t>
            </a:fld>
            <a:endParaRPr lang="en-US"/>
          </a:p>
        </p:txBody>
      </p:sp>
      <p:sp>
        <p:nvSpPr>
          <p:cNvPr id="6" name="Footer Placeholder 5">
            <a:extLst>
              <a:ext uri="{FF2B5EF4-FFF2-40B4-BE49-F238E27FC236}">
                <a16:creationId xmlns:a16="http://schemas.microsoft.com/office/drawing/2014/main" id="{06B60887-93C2-EA66-5DA5-C79436FA4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01BB8-FE95-7EA1-BF51-4573B4CEDB90}"/>
              </a:ext>
            </a:extLst>
          </p:cNvPr>
          <p:cNvSpPr>
            <a:spLocks noGrp="1"/>
          </p:cNvSpPr>
          <p:nvPr>
            <p:ph type="sldNum" sz="quarter" idx="12"/>
          </p:nvPr>
        </p:nvSpPr>
        <p:spPr/>
        <p:txBody>
          <a:bodyPr/>
          <a:lstStyle/>
          <a:p>
            <a:fld id="{1FCE4085-BC0A-49FD-8D54-F7952BC1CDE8}" type="slidenum">
              <a:rPr lang="en-US" smtClean="0"/>
              <a:t>‹#›</a:t>
            </a:fld>
            <a:endParaRPr lang="en-US"/>
          </a:p>
        </p:txBody>
      </p:sp>
    </p:spTree>
    <p:extLst>
      <p:ext uri="{BB962C8B-B14F-4D97-AF65-F5344CB8AC3E}">
        <p14:creationId xmlns:p14="http://schemas.microsoft.com/office/powerpoint/2010/main" val="122023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FAFE-3F95-1879-D2FE-3CB9B70656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C5C82F-D8EB-A751-F869-D4377434C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AC761E-C930-498F-5AAC-0F4A6A717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D1CEF6-6F90-FB5A-1286-24F14D73A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DABA34-634E-360A-6630-082BE47052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3FFA92-39E9-D9AB-B29B-4973430897DC}"/>
              </a:ext>
            </a:extLst>
          </p:cNvPr>
          <p:cNvSpPr>
            <a:spLocks noGrp="1"/>
          </p:cNvSpPr>
          <p:nvPr>
            <p:ph type="dt" sz="half" idx="10"/>
          </p:nvPr>
        </p:nvSpPr>
        <p:spPr/>
        <p:txBody>
          <a:bodyPr/>
          <a:lstStyle/>
          <a:p>
            <a:fld id="{B5695B54-10A7-492A-883F-DBB1013B4B44}" type="datetimeFigureOut">
              <a:rPr lang="en-US" smtClean="0"/>
              <a:t>11/27/2023</a:t>
            </a:fld>
            <a:endParaRPr lang="en-US"/>
          </a:p>
        </p:txBody>
      </p:sp>
      <p:sp>
        <p:nvSpPr>
          <p:cNvPr id="8" name="Footer Placeholder 7">
            <a:extLst>
              <a:ext uri="{FF2B5EF4-FFF2-40B4-BE49-F238E27FC236}">
                <a16:creationId xmlns:a16="http://schemas.microsoft.com/office/drawing/2014/main" id="{08CCA321-25B1-D4F3-F0C7-34DE50D249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26C96C-1E7D-22E5-EF07-F21425923A60}"/>
              </a:ext>
            </a:extLst>
          </p:cNvPr>
          <p:cNvSpPr>
            <a:spLocks noGrp="1"/>
          </p:cNvSpPr>
          <p:nvPr>
            <p:ph type="sldNum" sz="quarter" idx="12"/>
          </p:nvPr>
        </p:nvSpPr>
        <p:spPr/>
        <p:txBody>
          <a:bodyPr/>
          <a:lstStyle/>
          <a:p>
            <a:fld id="{1FCE4085-BC0A-49FD-8D54-F7952BC1CDE8}" type="slidenum">
              <a:rPr lang="en-US" smtClean="0"/>
              <a:t>‹#›</a:t>
            </a:fld>
            <a:endParaRPr lang="en-US"/>
          </a:p>
        </p:txBody>
      </p:sp>
    </p:spTree>
    <p:extLst>
      <p:ext uri="{BB962C8B-B14F-4D97-AF65-F5344CB8AC3E}">
        <p14:creationId xmlns:p14="http://schemas.microsoft.com/office/powerpoint/2010/main" val="248777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3A8F-CD25-A783-1391-E3910AE7D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79D735-4575-DE5E-4110-BB640CA6FD88}"/>
              </a:ext>
            </a:extLst>
          </p:cNvPr>
          <p:cNvSpPr>
            <a:spLocks noGrp="1"/>
          </p:cNvSpPr>
          <p:nvPr>
            <p:ph type="dt" sz="half" idx="10"/>
          </p:nvPr>
        </p:nvSpPr>
        <p:spPr/>
        <p:txBody>
          <a:bodyPr/>
          <a:lstStyle/>
          <a:p>
            <a:fld id="{B5695B54-10A7-492A-883F-DBB1013B4B44}" type="datetimeFigureOut">
              <a:rPr lang="en-US" smtClean="0"/>
              <a:t>11/27/2023</a:t>
            </a:fld>
            <a:endParaRPr lang="en-US"/>
          </a:p>
        </p:txBody>
      </p:sp>
      <p:sp>
        <p:nvSpPr>
          <p:cNvPr id="4" name="Footer Placeholder 3">
            <a:extLst>
              <a:ext uri="{FF2B5EF4-FFF2-40B4-BE49-F238E27FC236}">
                <a16:creationId xmlns:a16="http://schemas.microsoft.com/office/drawing/2014/main" id="{FAE6D2A5-6B91-E5EA-A655-DF106DF477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FE513A-FB08-EE61-C581-C66B6E08F6D1}"/>
              </a:ext>
            </a:extLst>
          </p:cNvPr>
          <p:cNvSpPr>
            <a:spLocks noGrp="1"/>
          </p:cNvSpPr>
          <p:nvPr>
            <p:ph type="sldNum" sz="quarter" idx="12"/>
          </p:nvPr>
        </p:nvSpPr>
        <p:spPr/>
        <p:txBody>
          <a:bodyPr/>
          <a:lstStyle/>
          <a:p>
            <a:fld id="{1FCE4085-BC0A-49FD-8D54-F7952BC1CDE8}" type="slidenum">
              <a:rPr lang="en-US" smtClean="0"/>
              <a:t>‹#›</a:t>
            </a:fld>
            <a:endParaRPr lang="en-US"/>
          </a:p>
        </p:txBody>
      </p:sp>
    </p:spTree>
    <p:extLst>
      <p:ext uri="{BB962C8B-B14F-4D97-AF65-F5344CB8AC3E}">
        <p14:creationId xmlns:p14="http://schemas.microsoft.com/office/powerpoint/2010/main" val="782364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D4527-BD3F-19A6-3739-183C74AB20A2}"/>
              </a:ext>
            </a:extLst>
          </p:cNvPr>
          <p:cNvSpPr>
            <a:spLocks noGrp="1"/>
          </p:cNvSpPr>
          <p:nvPr>
            <p:ph type="dt" sz="half" idx="10"/>
          </p:nvPr>
        </p:nvSpPr>
        <p:spPr/>
        <p:txBody>
          <a:bodyPr/>
          <a:lstStyle/>
          <a:p>
            <a:fld id="{B5695B54-10A7-492A-883F-DBB1013B4B44}" type="datetimeFigureOut">
              <a:rPr lang="en-US" smtClean="0"/>
              <a:t>11/27/2023</a:t>
            </a:fld>
            <a:endParaRPr lang="en-US"/>
          </a:p>
        </p:txBody>
      </p:sp>
      <p:sp>
        <p:nvSpPr>
          <p:cNvPr id="3" name="Footer Placeholder 2">
            <a:extLst>
              <a:ext uri="{FF2B5EF4-FFF2-40B4-BE49-F238E27FC236}">
                <a16:creationId xmlns:a16="http://schemas.microsoft.com/office/drawing/2014/main" id="{04FA02CA-189F-FA1D-7F8F-DDC372E6B1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034837-2133-03CC-E25A-AD6AA88183BD}"/>
              </a:ext>
            </a:extLst>
          </p:cNvPr>
          <p:cNvSpPr>
            <a:spLocks noGrp="1"/>
          </p:cNvSpPr>
          <p:nvPr>
            <p:ph type="sldNum" sz="quarter" idx="12"/>
          </p:nvPr>
        </p:nvSpPr>
        <p:spPr/>
        <p:txBody>
          <a:bodyPr/>
          <a:lstStyle/>
          <a:p>
            <a:fld id="{1FCE4085-BC0A-49FD-8D54-F7952BC1CDE8}" type="slidenum">
              <a:rPr lang="en-US" smtClean="0"/>
              <a:t>‹#›</a:t>
            </a:fld>
            <a:endParaRPr lang="en-US"/>
          </a:p>
        </p:txBody>
      </p:sp>
    </p:spTree>
    <p:extLst>
      <p:ext uri="{BB962C8B-B14F-4D97-AF65-F5344CB8AC3E}">
        <p14:creationId xmlns:p14="http://schemas.microsoft.com/office/powerpoint/2010/main" val="176706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9707-8D2E-CF68-30C0-034F5005E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0B5DB3-CEE7-B102-0EF6-6967C9D8B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B8C123-6067-C72B-650F-E3AD60B9F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CA785-F85D-E000-5DAB-31BCAF76CD1C}"/>
              </a:ext>
            </a:extLst>
          </p:cNvPr>
          <p:cNvSpPr>
            <a:spLocks noGrp="1"/>
          </p:cNvSpPr>
          <p:nvPr>
            <p:ph type="dt" sz="half" idx="10"/>
          </p:nvPr>
        </p:nvSpPr>
        <p:spPr/>
        <p:txBody>
          <a:bodyPr/>
          <a:lstStyle/>
          <a:p>
            <a:fld id="{B5695B54-10A7-492A-883F-DBB1013B4B44}" type="datetimeFigureOut">
              <a:rPr lang="en-US" smtClean="0"/>
              <a:t>11/27/2023</a:t>
            </a:fld>
            <a:endParaRPr lang="en-US"/>
          </a:p>
        </p:txBody>
      </p:sp>
      <p:sp>
        <p:nvSpPr>
          <p:cNvPr id="6" name="Footer Placeholder 5">
            <a:extLst>
              <a:ext uri="{FF2B5EF4-FFF2-40B4-BE49-F238E27FC236}">
                <a16:creationId xmlns:a16="http://schemas.microsoft.com/office/drawing/2014/main" id="{D8EBE534-B30D-00A5-4FA7-B5CBAB77BF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24913-BB66-F565-F731-CA6E0DA8DC73}"/>
              </a:ext>
            </a:extLst>
          </p:cNvPr>
          <p:cNvSpPr>
            <a:spLocks noGrp="1"/>
          </p:cNvSpPr>
          <p:nvPr>
            <p:ph type="sldNum" sz="quarter" idx="12"/>
          </p:nvPr>
        </p:nvSpPr>
        <p:spPr/>
        <p:txBody>
          <a:bodyPr/>
          <a:lstStyle/>
          <a:p>
            <a:fld id="{1FCE4085-BC0A-49FD-8D54-F7952BC1CDE8}" type="slidenum">
              <a:rPr lang="en-US" smtClean="0"/>
              <a:t>‹#›</a:t>
            </a:fld>
            <a:endParaRPr lang="en-US"/>
          </a:p>
        </p:txBody>
      </p:sp>
    </p:spTree>
    <p:extLst>
      <p:ext uri="{BB962C8B-B14F-4D97-AF65-F5344CB8AC3E}">
        <p14:creationId xmlns:p14="http://schemas.microsoft.com/office/powerpoint/2010/main" val="3509369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3607-C4DC-674E-6A04-39F1648E9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22770A-D030-2B1F-5763-D5B93719EA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1C7AC8-494A-539E-AA98-BAC084DA5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AB551-E548-BF28-8911-4B1144CB7C3A}"/>
              </a:ext>
            </a:extLst>
          </p:cNvPr>
          <p:cNvSpPr>
            <a:spLocks noGrp="1"/>
          </p:cNvSpPr>
          <p:nvPr>
            <p:ph type="dt" sz="half" idx="10"/>
          </p:nvPr>
        </p:nvSpPr>
        <p:spPr/>
        <p:txBody>
          <a:bodyPr/>
          <a:lstStyle/>
          <a:p>
            <a:fld id="{B5695B54-10A7-492A-883F-DBB1013B4B44}" type="datetimeFigureOut">
              <a:rPr lang="en-US" smtClean="0"/>
              <a:t>11/27/2023</a:t>
            </a:fld>
            <a:endParaRPr lang="en-US"/>
          </a:p>
        </p:txBody>
      </p:sp>
      <p:sp>
        <p:nvSpPr>
          <p:cNvPr id="6" name="Footer Placeholder 5">
            <a:extLst>
              <a:ext uri="{FF2B5EF4-FFF2-40B4-BE49-F238E27FC236}">
                <a16:creationId xmlns:a16="http://schemas.microsoft.com/office/drawing/2014/main" id="{C043FD26-58BB-BBE2-EA55-23CEBC429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A824F-0E36-3EA5-478C-6AB778EFD8CD}"/>
              </a:ext>
            </a:extLst>
          </p:cNvPr>
          <p:cNvSpPr>
            <a:spLocks noGrp="1"/>
          </p:cNvSpPr>
          <p:nvPr>
            <p:ph type="sldNum" sz="quarter" idx="12"/>
          </p:nvPr>
        </p:nvSpPr>
        <p:spPr/>
        <p:txBody>
          <a:bodyPr/>
          <a:lstStyle/>
          <a:p>
            <a:fld id="{1FCE4085-BC0A-49FD-8D54-F7952BC1CDE8}" type="slidenum">
              <a:rPr lang="en-US" smtClean="0"/>
              <a:t>‹#›</a:t>
            </a:fld>
            <a:endParaRPr lang="en-US"/>
          </a:p>
        </p:txBody>
      </p:sp>
    </p:spTree>
    <p:extLst>
      <p:ext uri="{BB962C8B-B14F-4D97-AF65-F5344CB8AC3E}">
        <p14:creationId xmlns:p14="http://schemas.microsoft.com/office/powerpoint/2010/main" val="3379936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BAA017-D034-41D8-D2DD-9FFF7B19FE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625A5-86D7-25DE-6FFB-011D153E13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43CCE-97B4-E9EE-C860-F7A029BAB4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95B54-10A7-492A-883F-DBB1013B4B44}" type="datetimeFigureOut">
              <a:rPr lang="en-US" smtClean="0"/>
              <a:t>11/27/2023</a:t>
            </a:fld>
            <a:endParaRPr lang="en-US"/>
          </a:p>
        </p:txBody>
      </p:sp>
      <p:sp>
        <p:nvSpPr>
          <p:cNvPr id="5" name="Footer Placeholder 4">
            <a:extLst>
              <a:ext uri="{FF2B5EF4-FFF2-40B4-BE49-F238E27FC236}">
                <a16:creationId xmlns:a16="http://schemas.microsoft.com/office/drawing/2014/main" id="{FA62BD68-EC62-3D51-7F86-E405E9335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BA9A2E-455C-D76E-FAE1-B139A6C367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4085-BC0A-49FD-8D54-F7952BC1CDE8}" type="slidenum">
              <a:rPr lang="en-US" smtClean="0"/>
              <a:t>‹#›</a:t>
            </a:fld>
            <a:endParaRPr lang="en-US"/>
          </a:p>
        </p:txBody>
      </p:sp>
    </p:spTree>
    <p:extLst>
      <p:ext uri="{BB962C8B-B14F-4D97-AF65-F5344CB8AC3E}">
        <p14:creationId xmlns:p14="http://schemas.microsoft.com/office/powerpoint/2010/main" val="666412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tatisticshowto.datasciencecentral.com/probability-and-statistics/find-sample-size/" TargetMode="External"/><Relationship Id="rId2" Type="http://schemas.openxmlformats.org/officeDocument/2006/relationships/hyperlink" Target="https://www.statisticshowto.datasciencecentral.com/probability-and-statistics/t-te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D5E9-323F-1759-6856-43AF571AF92A}"/>
              </a:ext>
            </a:extLst>
          </p:cNvPr>
          <p:cNvSpPr>
            <a:spLocks noGrp="1"/>
          </p:cNvSpPr>
          <p:nvPr>
            <p:ph type="ctrTitle"/>
          </p:nvPr>
        </p:nvSpPr>
        <p:spPr/>
        <p:txBody>
          <a:bodyPr/>
          <a:lstStyle/>
          <a:p>
            <a:r>
              <a:rPr lang="en-US" b="1" u="sng" dirty="0"/>
              <a:t>ANOVA</a:t>
            </a:r>
          </a:p>
        </p:txBody>
      </p:sp>
      <p:sp>
        <p:nvSpPr>
          <p:cNvPr id="3" name="Subtitle 2">
            <a:extLst>
              <a:ext uri="{FF2B5EF4-FFF2-40B4-BE49-F238E27FC236}">
                <a16:creationId xmlns:a16="http://schemas.microsoft.com/office/drawing/2014/main" id="{D52E9988-750E-BC01-2105-0A56B611F1E7}"/>
              </a:ext>
            </a:extLst>
          </p:cNvPr>
          <p:cNvSpPr>
            <a:spLocks noGrp="1"/>
          </p:cNvSpPr>
          <p:nvPr>
            <p:ph type="subTitle" idx="1"/>
          </p:nvPr>
        </p:nvSpPr>
        <p:spPr>
          <a:xfrm>
            <a:off x="1524000" y="3602038"/>
            <a:ext cx="9144000" cy="459599"/>
          </a:xfrm>
        </p:spPr>
        <p:txBody>
          <a:bodyPr/>
          <a:lstStyle/>
          <a:p>
            <a:r>
              <a:rPr lang="en-US" b="1" dirty="0"/>
              <a:t>(ANALYSIS OF VARIANCE)</a:t>
            </a:r>
          </a:p>
        </p:txBody>
      </p:sp>
    </p:spTree>
    <p:extLst>
      <p:ext uri="{BB962C8B-B14F-4D97-AF65-F5344CB8AC3E}">
        <p14:creationId xmlns:p14="http://schemas.microsoft.com/office/powerpoint/2010/main" val="867773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Type 1 Error Vs Type 2 Error statistics ? | Type 1 and Type 2 error  in hypothesis testing - YouTube">
            <a:extLst>
              <a:ext uri="{FF2B5EF4-FFF2-40B4-BE49-F238E27FC236}">
                <a16:creationId xmlns:a16="http://schemas.microsoft.com/office/drawing/2014/main" id="{D3A50CD2-4032-9D57-77F9-5F510C7B0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236" y="893134"/>
            <a:ext cx="8437527" cy="464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982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453F87-752A-FD45-7431-2E5198631218}"/>
              </a:ext>
            </a:extLst>
          </p:cNvPr>
          <p:cNvPicPr>
            <a:picLocks noChangeAspect="1"/>
          </p:cNvPicPr>
          <p:nvPr/>
        </p:nvPicPr>
        <p:blipFill>
          <a:blip r:embed="rId2"/>
          <a:stretch>
            <a:fillRect/>
          </a:stretch>
        </p:blipFill>
        <p:spPr>
          <a:xfrm>
            <a:off x="1377109" y="991519"/>
            <a:ext cx="9760944" cy="3680494"/>
          </a:xfrm>
          <a:prstGeom prst="rect">
            <a:avLst/>
          </a:prstGeom>
        </p:spPr>
      </p:pic>
    </p:spTree>
    <p:extLst>
      <p:ext uri="{BB962C8B-B14F-4D97-AF65-F5344CB8AC3E}">
        <p14:creationId xmlns:p14="http://schemas.microsoft.com/office/powerpoint/2010/main" val="2268592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D914-ACE3-73A9-3268-68194E8C51B5}"/>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Tailed Test</a:t>
            </a:r>
          </a:p>
        </p:txBody>
      </p:sp>
      <p:sp>
        <p:nvSpPr>
          <p:cNvPr id="3" name="Content Placeholder 2">
            <a:extLst>
              <a:ext uri="{FF2B5EF4-FFF2-40B4-BE49-F238E27FC236}">
                <a16:creationId xmlns:a16="http://schemas.microsoft.com/office/drawing/2014/main" id="{663ECC4B-A25F-FFC9-6395-6FBF459C7B69}"/>
              </a:ext>
            </a:extLst>
          </p:cNvPr>
          <p:cNvSpPr>
            <a:spLocks noGrp="1"/>
          </p:cNvSpPr>
          <p:nvPr>
            <p:ph idx="1"/>
          </p:nvPr>
        </p:nvSpPr>
        <p:spPr/>
        <p:txBody>
          <a:bodyPr>
            <a:normAutofit fontScale="85000" lnSpcReduction="20000"/>
          </a:bodyPr>
          <a:lstStyle/>
          <a:p>
            <a:pPr algn="just">
              <a:lnSpc>
                <a:spcPct val="160000"/>
              </a:lnSpc>
            </a:pPr>
            <a:r>
              <a:rPr lang="en-US" sz="2600" dirty="0">
                <a:solidFill>
                  <a:srgbClr val="51565E"/>
                </a:solidFill>
                <a:latin typeface="Roboto" panose="02000000000000000000" pitchFamily="2" charset="0"/>
              </a:rPr>
              <a:t>One tailed test :- A test of a statistical hypothesis , where the region of rejection is on only one side of the sampling distribution , is called a one-tailed test.</a:t>
            </a:r>
          </a:p>
          <a:p>
            <a:pPr algn="just">
              <a:lnSpc>
                <a:spcPct val="160000"/>
              </a:lnSpc>
            </a:pPr>
            <a:r>
              <a:rPr lang="en-US" sz="2600" dirty="0">
                <a:solidFill>
                  <a:srgbClr val="51565E"/>
                </a:solidFill>
                <a:latin typeface="Roboto" panose="02000000000000000000" pitchFamily="2" charset="0"/>
              </a:rPr>
              <a:t>Example :- a college has ≥ 4000 student or data science ≤ 80% org adopted.</a:t>
            </a:r>
          </a:p>
          <a:p>
            <a:pPr algn="just">
              <a:lnSpc>
                <a:spcPct val="160000"/>
              </a:lnSpc>
            </a:pPr>
            <a:r>
              <a:rPr lang="en-US" sz="2600" dirty="0">
                <a:solidFill>
                  <a:srgbClr val="51565E"/>
                </a:solidFill>
                <a:latin typeface="Roboto" panose="02000000000000000000" pitchFamily="2" charset="0"/>
              </a:rPr>
              <a:t>Two-tailed test :- A two-tailed test is a statistical test in which the critical area of a distribution is two-sided and tests whether a sample is greater than or less than a certain range of values. If the sample being tested falls into either of the critical areas, the alternative hypothesis is accepted instead of the null hypothesis.</a:t>
            </a:r>
          </a:p>
          <a:p>
            <a:pPr algn="just">
              <a:lnSpc>
                <a:spcPct val="160000"/>
              </a:lnSpc>
            </a:pPr>
            <a:r>
              <a:rPr lang="en-US" sz="2600" dirty="0">
                <a:solidFill>
                  <a:srgbClr val="51565E"/>
                </a:solidFill>
                <a:latin typeface="Roboto" panose="02000000000000000000" pitchFamily="2" charset="0"/>
              </a:rPr>
              <a:t>Example : a college != 4000 student or data science != 80% org adopted</a:t>
            </a:r>
          </a:p>
          <a:p>
            <a:endParaRPr lang="en-US" dirty="0"/>
          </a:p>
        </p:txBody>
      </p:sp>
    </p:spTree>
    <p:extLst>
      <p:ext uri="{BB962C8B-B14F-4D97-AF65-F5344CB8AC3E}">
        <p14:creationId xmlns:p14="http://schemas.microsoft.com/office/powerpoint/2010/main" val="2460154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58F2-34CC-7CA7-ED72-7CC84DF27802}"/>
              </a:ext>
            </a:extLst>
          </p:cNvPr>
          <p:cNvSpPr>
            <a:spLocks noGrp="1"/>
          </p:cNvSpPr>
          <p:nvPr>
            <p:ph type="title"/>
          </p:nvPr>
        </p:nvSpPr>
        <p:spPr>
          <a:xfrm>
            <a:off x="838200" y="322595"/>
            <a:ext cx="10515600" cy="1325563"/>
          </a:xfrm>
        </p:spPr>
        <p:txBody>
          <a:bodyPr/>
          <a:lstStyle/>
          <a:p>
            <a:r>
              <a:rPr lang="en-US" sz="3200" b="1" u="sng" dirty="0">
                <a:solidFill>
                  <a:srgbClr val="51565E"/>
                </a:solidFill>
                <a:latin typeface="Roboto" panose="02000000000000000000" pitchFamily="2" charset="0"/>
                <a:ea typeface="+mn-ea"/>
                <a:cs typeface="+mn-cs"/>
              </a:rPr>
              <a:t>P-value</a:t>
            </a:r>
          </a:p>
        </p:txBody>
      </p:sp>
      <p:sp>
        <p:nvSpPr>
          <p:cNvPr id="3" name="Content Placeholder 2">
            <a:extLst>
              <a:ext uri="{FF2B5EF4-FFF2-40B4-BE49-F238E27FC236}">
                <a16:creationId xmlns:a16="http://schemas.microsoft.com/office/drawing/2014/main" id="{8193DBFE-B0C2-677B-F6A8-45ACCD99D524}"/>
              </a:ext>
            </a:extLst>
          </p:cNvPr>
          <p:cNvSpPr>
            <a:spLocks noGrp="1"/>
          </p:cNvSpPr>
          <p:nvPr>
            <p:ph idx="1"/>
          </p:nvPr>
        </p:nvSpPr>
        <p:spPr/>
        <p:txBody>
          <a:bodyPr/>
          <a:lstStyle/>
          <a:p>
            <a:pPr algn="just">
              <a:lnSpc>
                <a:spcPct val="150000"/>
              </a:lnSpc>
            </a:pPr>
            <a:r>
              <a:rPr lang="en-US" sz="2400" dirty="0">
                <a:solidFill>
                  <a:srgbClr val="51565E"/>
                </a:solidFill>
                <a:latin typeface="Roboto" panose="02000000000000000000" pitchFamily="2" charset="0"/>
              </a:rPr>
              <a:t>The P value, or calculated probability, is the probability of finding the observed, or more extreme, results when the null hypothesis (H 0) of a study question is true — the definition of ‘extreme’ depends on how the hypothesis is being tested</a:t>
            </a:r>
            <a:r>
              <a:rPr lang="en-US" b="0" i="0" dirty="0">
                <a:solidFill>
                  <a:srgbClr val="292929"/>
                </a:solidFill>
                <a:effectLst/>
                <a:latin typeface="source-serif-pro"/>
              </a:rPr>
              <a:t>.</a:t>
            </a:r>
            <a:endParaRPr lang="en-US" dirty="0"/>
          </a:p>
        </p:txBody>
      </p:sp>
    </p:spTree>
    <p:extLst>
      <p:ext uri="{BB962C8B-B14F-4D97-AF65-F5344CB8AC3E}">
        <p14:creationId xmlns:p14="http://schemas.microsoft.com/office/powerpoint/2010/main" val="3261020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A7D9-7362-D96B-2CDA-5EE1682A67EC}"/>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P-value</a:t>
            </a:r>
          </a:p>
        </p:txBody>
      </p:sp>
      <p:sp>
        <p:nvSpPr>
          <p:cNvPr id="3" name="Content Placeholder 2">
            <a:extLst>
              <a:ext uri="{FF2B5EF4-FFF2-40B4-BE49-F238E27FC236}">
                <a16:creationId xmlns:a16="http://schemas.microsoft.com/office/drawing/2014/main" id="{65B74749-73D1-EF01-468B-697448704C0D}"/>
              </a:ext>
            </a:extLst>
          </p:cNvPr>
          <p:cNvSpPr>
            <a:spLocks noGrp="1"/>
          </p:cNvSpPr>
          <p:nvPr>
            <p:ph idx="1"/>
          </p:nvPr>
        </p:nvSpPr>
        <p:spPr/>
        <p:txBody>
          <a:bodyPr>
            <a:normAutofit fontScale="55000" lnSpcReduction="20000"/>
          </a:bodyPr>
          <a:lstStyle/>
          <a:p>
            <a:pPr marL="0" indent="0" algn="just">
              <a:lnSpc>
                <a:spcPct val="170000"/>
              </a:lnSpc>
              <a:buNone/>
            </a:pPr>
            <a:r>
              <a:rPr lang="en-US" dirty="0">
                <a:solidFill>
                  <a:srgbClr val="51565E"/>
                </a:solidFill>
                <a:latin typeface="Roboto" panose="02000000000000000000" pitchFamily="2" charset="0"/>
              </a:rPr>
              <a:t>Example : you have a coin and you don’t know whether that is fair or tricky so let’s decide null and alternate hypothesis</a:t>
            </a:r>
          </a:p>
          <a:p>
            <a:pPr algn="just">
              <a:lnSpc>
                <a:spcPct val="170000"/>
              </a:lnSpc>
            </a:pPr>
            <a:r>
              <a:rPr lang="en-US" dirty="0">
                <a:solidFill>
                  <a:srgbClr val="51565E"/>
                </a:solidFill>
                <a:latin typeface="Roboto" panose="02000000000000000000" pitchFamily="2" charset="0"/>
              </a:rPr>
              <a:t>H0 : a coin is a fair coin.</a:t>
            </a:r>
          </a:p>
          <a:p>
            <a:pPr algn="just">
              <a:lnSpc>
                <a:spcPct val="170000"/>
              </a:lnSpc>
            </a:pPr>
            <a:r>
              <a:rPr lang="en-US" dirty="0">
                <a:solidFill>
                  <a:srgbClr val="51565E"/>
                </a:solidFill>
                <a:latin typeface="Roboto" panose="02000000000000000000" pitchFamily="2" charset="0"/>
              </a:rPr>
              <a:t>H1 : a coin is a tricky coin. and alpha = 5% or 0.05</a:t>
            </a:r>
          </a:p>
          <a:p>
            <a:pPr algn="just">
              <a:lnSpc>
                <a:spcPct val="170000"/>
              </a:lnSpc>
            </a:pPr>
            <a:r>
              <a:rPr lang="en-US" dirty="0">
                <a:solidFill>
                  <a:srgbClr val="51565E"/>
                </a:solidFill>
                <a:latin typeface="Roboto" panose="02000000000000000000" pitchFamily="2" charset="0"/>
              </a:rPr>
              <a:t>Now let’s toss the coin and calculate p- value ( probability value).</a:t>
            </a:r>
          </a:p>
          <a:p>
            <a:pPr algn="just">
              <a:lnSpc>
                <a:spcPct val="170000"/>
              </a:lnSpc>
            </a:pPr>
            <a:r>
              <a:rPr lang="en-US" dirty="0">
                <a:solidFill>
                  <a:srgbClr val="51565E"/>
                </a:solidFill>
                <a:latin typeface="Roboto" panose="02000000000000000000" pitchFamily="2" charset="0"/>
              </a:rPr>
              <a:t>Toss a coin 1st time and result is tail- P-value = 50% (as head and tail have equal probability)</a:t>
            </a:r>
          </a:p>
          <a:p>
            <a:pPr algn="just">
              <a:lnSpc>
                <a:spcPct val="170000"/>
              </a:lnSpc>
            </a:pPr>
            <a:r>
              <a:rPr lang="en-US" dirty="0">
                <a:solidFill>
                  <a:srgbClr val="51565E"/>
                </a:solidFill>
                <a:latin typeface="Roboto" panose="02000000000000000000" pitchFamily="2" charset="0"/>
              </a:rPr>
              <a:t>Toss a coin 2nd time and result is tail, now p-value = 50/2 = 25%</a:t>
            </a:r>
          </a:p>
          <a:p>
            <a:pPr algn="just">
              <a:lnSpc>
                <a:spcPct val="170000"/>
              </a:lnSpc>
            </a:pPr>
            <a:r>
              <a:rPr lang="en-US" dirty="0">
                <a:solidFill>
                  <a:srgbClr val="51565E"/>
                </a:solidFill>
                <a:latin typeface="Roboto" panose="02000000000000000000" pitchFamily="2" charset="0"/>
              </a:rPr>
              <a:t>and similarly we Toss 6 consecutive time and got result as P-value = 1.5% but we set our significance level as 95% means 5% error rate we allow and here we see we are beyond that level i.e. our null- hypothesis does not hold good so we need to reject and propose that this coin is a tricky coin which is actually.</a:t>
            </a:r>
          </a:p>
          <a:p>
            <a:endParaRPr lang="en-US" dirty="0"/>
          </a:p>
        </p:txBody>
      </p:sp>
    </p:spTree>
    <p:extLst>
      <p:ext uri="{BB962C8B-B14F-4D97-AF65-F5344CB8AC3E}">
        <p14:creationId xmlns:p14="http://schemas.microsoft.com/office/powerpoint/2010/main" val="258522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6C08374-12DD-BC3C-6E3B-609921304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051" y="1114425"/>
            <a:ext cx="9781954" cy="480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77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A617A-0501-0AD1-5493-345C5835138F}"/>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Types of Hypothesis Testing</a:t>
            </a:r>
          </a:p>
        </p:txBody>
      </p:sp>
      <p:sp>
        <p:nvSpPr>
          <p:cNvPr id="3" name="Content Placeholder 2">
            <a:extLst>
              <a:ext uri="{FF2B5EF4-FFF2-40B4-BE49-F238E27FC236}">
                <a16:creationId xmlns:a16="http://schemas.microsoft.com/office/drawing/2014/main" id="{4002D32A-5995-2229-6CE2-DE6D6D30909A}"/>
              </a:ext>
            </a:extLst>
          </p:cNvPr>
          <p:cNvSpPr>
            <a:spLocks noGrp="1"/>
          </p:cNvSpPr>
          <p:nvPr>
            <p:ph idx="1"/>
          </p:nvPr>
        </p:nvSpPr>
        <p:spPr/>
        <p:txBody>
          <a:bodyPr/>
          <a:lstStyle/>
          <a:p>
            <a:pPr algn="l">
              <a:lnSpc>
                <a:spcPct val="200000"/>
              </a:lnSpc>
              <a:buFont typeface="+mj-lt"/>
              <a:buAutoNum type="arabicPeriod"/>
            </a:pPr>
            <a:r>
              <a:rPr lang="en-US" dirty="0">
                <a:solidFill>
                  <a:srgbClr val="51565E"/>
                </a:solidFill>
                <a:latin typeface="Roboto" panose="02000000000000000000" pitchFamily="2" charset="0"/>
              </a:rPr>
              <a:t>T Test ( Student T test)</a:t>
            </a:r>
          </a:p>
          <a:p>
            <a:pPr algn="l">
              <a:lnSpc>
                <a:spcPct val="200000"/>
              </a:lnSpc>
              <a:buFont typeface="+mj-lt"/>
              <a:buAutoNum type="arabicPeriod"/>
            </a:pPr>
            <a:r>
              <a:rPr lang="en-US" dirty="0">
                <a:solidFill>
                  <a:srgbClr val="51565E"/>
                </a:solidFill>
                <a:latin typeface="Roboto" panose="02000000000000000000" pitchFamily="2" charset="0"/>
              </a:rPr>
              <a:t>Z Test</a:t>
            </a:r>
          </a:p>
          <a:p>
            <a:pPr algn="l">
              <a:lnSpc>
                <a:spcPct val="200000"/>
              </a:lnSpc>
              <a:buFont typeface="+mj-lt"/>
              <a:buAutoNum type="arabicPeriod"/>
            </a:pPr>
            <a:r>
              <a:rPr lang="en-US" dirty="0">
                <a:solidFill>
                  <a:srgbClr val="51565E"/>
                </a:solidFill>
                <a:latin typeface="Roboto" panose="02000000000000000000" pitchFamily="2" charset="0"/>
              </a:rPr>
              <a:t>ANOVA Test</a:t>
            </a:r>
          </a:p>
          <a:p>
            <a:pPr algn="l">
              <a:lnSpc>
                <a:spcPct val="200000"/>
              </a:lnSpc>
              <a:buFont typeface="+mj-lt"/>
              <a:buAutoNum type="arabicPeriod"/>
            </a:pPr>
            <a:r>
              <a:rPr lang="en-US" dirty="0">
                <a:solidFill>
                  <a:srgbClr val="51565E"/>
                </a:solidFill>
                <a:latin typeface="Roboto" panose="02000000000000000000" pitchFamily="2" charset="0"/>
              </a:rPr>
              <a:t>Chi-Square Test</a:t>
            </a:r>
          </a:p>
          <a:p>
            <a:pPr marL="0" indent="0">
              <a:buNone/>
            </a:pPr>
            <a:endParaRPr lang="en-US" dirty="0"/>
          </a:p>
        </p:txBody>
      </p:sp>
    </p:spTree>
    <p:extLst>
      <p:ext uri="{BB962C8B-B14F-4D97-AF65-F5344CB8AC3E}">
        <p14:creationId xmlns:p14="http://schemas.microsoft.com/office/powerpoint/2010/main" val="98416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C125-7166-96A8-5A97-A1A513D5427F}"/>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T-test</a:t>
            </a:r>
          </a:p>
        </p:txBody>
      </p:sp>
      <p:sp>
        <p:nvSpPr>
          <p:cNvPr id="3" name="Content Placeholder 2">
            <a:extLst>
              <a:ext uri="{FF2B5EF4-FFF2-40B4-BE49-F238E27FC236}">
                <a16:creationId xmlns:a16="http://schemas.microsoft.com/office/drawing/2014/main" id="{C093E75E-EE7C-2045-E743-6AA21F9A486A}"/>
              </a:ext>
            </a:extLst>
          </p:cNvPr>
          <p:cNvSpPr>
            <a:spLocks noGrp="1"/>
          </p:cNvSpPr>
          <p:nvPr>
            <p:ph idx="1"/>
          </p:nvPr>
        </p:nvSpPr>
        <p:spPr>
          <a:xfrm>
            <a:off x="838200" y="1297172"/>
            <a:ext cx="10515600" cy="4879791"/>
          </a:xfrm>
        </p:spPr>
        <p:txBody>
          <a:bodyPr>
            <a:normAutofit fontScale="62500" lnSpcReduction="20000"/>
          </a:bodyPr>
          <a:lstStyle/>
          <a:p>
            <a:pPr algn="just">
              <a:lnSpc>
                <a:spcPct val="170000"/>
              </a:lnSpc>
            </a:pPr>
            <a:r>
              <a:rPr lang="en-US" sz="3000" dirty="0">
                <a:solidFill>
                  <a:srgbClr val="51565E"/>
                </a:solidFill>
                <a:latin typeface="Roboto" panose="02000000000000000000" pitchFamily="2" charset="0"/>
              </a:rPr>
              <a:t>A t-test is a type of inferential statistic which is used to determine if there is a significant difference between the means of two groups which may be related in certain features.</a:t>
            </a:r>
          </a:p>
          <a:p>
            <a:pPr algn="just">
              <a:lnSpc>
                <a:spcPct val="170000"/>
              </a:lnSpc>
            </a:pPr>
            <a:r>
              <a:rPr lang="en-US" sz="3000" dirty="0">
                <a:solidFill>
                  <a:srgbClr val="51565E"/>
                </a:solidFill>
                <a:latin typeface="Roboto" panose="02000000000000000000" pitchFamily="2" charset="0"/>
              </a:rPr>
              <a:t>T test is used as a hypothesis testing tool, which allows testing of an assumption applicable to a population.</a:t>
            </a:r>
          </a:p>
          <a:p>
            <a:pPr algn="just">
              <a:lnSpc>
                <a:spcPct val="170000"/>
              </a:lnSpc>
            </a:pPr>
            <a:r>
              <a:rPr lang="en-US" sz="3000" dirty="0">
                <a:solidFill>
                  <a:srgbClr val="51565E"/>
                </a:solidFill>
                <a:latin typeface="Roboto" panose="02000000000000000000" pitchFamily="2" charset="0"/>
              </a:rPr>
              <a:t>T-test has 2 types : 1. one sampled t-test 2. two-sampled t-test.</a:t>
            </a:r>
          </a:p>
          <a:p>
            <a:pPr algn="just">
              <a:lnSpc>
                <a:spcPct val="170000"/>
              </a:lnSpc>
            </a:pPr>
            <a:r>
              <a:rPr lang="en-US" sz="3000" dirty="0">
                <a:solidFill>
                  <a:srgbClr val="51565E"/>
                </a:solidFill>
                <a:latin typeface="Roboto" panose="02000000000000000000" pitchFamily="2" charset="0"/>
              </a:rPr>
              <a:t>One sample t-test : The One Sample t Test determines whether the sample mean is statistically different from a known or </a:t>
            </a:r>
            <a:r>
              <a:rPr lang="en-US" sz="3000" dirty="0" err="1">
                <a:solidFill>
                  <a:srgbClr val="51565E"/>
                </a:solidFill>
                <a:latin typeface="Roboto" panose="02000000000000000000" pitchFamily="2" charset="0"/>
              </a:rPr>
              <a:t>hypothesised</a:t>
            </a:r>
            <a:r>
              <a:rPr lang="en-US" sz="3000" dirty="0">
                <a:solidFill>
                  <a:srgbClr val="51565E"/>
                </a:solidFill>
                <a:latin typeface="Roboto" panose="02000000000000000000" pitchFamily="2" charset="0"/>
              </a:rPr>
              <a:t> population mean. The One Sample t Test is a parametric test.</a:t>
            </a:r>
          </a:p>
          <a:p>
            <a:pPr algn="just">
              <a:lnSpc>
                <a:spcPct val="170000"/>
              </a:lnSpc>
            </a:pPr>
            <a:r>
              <a:rPr lang="en-US" sz="3000" dirty="0">
                <a:solidFill>
                  <a:srgbClr val="51565E"/>
                </a:solidFill>
                <a:latin typeface="Roboto" panose="02000000000000000000" pitchFamily="2" charset="0"/>
              </a:rPr>
              <a:t>Example :- you have 10 ages and you are checking whether avg age is 30 or not. </a:t>
            </a:r>
          </a:p>
          <a:p>
            <a:endParaRPr lang="en-US" dirty="0"/>
          </a:p>
        </p:txBody>
      </p:sp>
    </p:spTree>
    <p:extLst>
      <p:ext uri="{BB962C8B-B14F-4D97-AF65-F5344CB8AC3E}">
        <p14:creationId xmlns:p14="http://schemas.microsoft.com/office/powerpoint/2010/main" val="3569564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C125-7166-96A8-5A97-A1A513D5427F}"/>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T-test</a:t>
            </a:r>
          </a:p>
        </p:txBody>
      </p:sp>
      <p:sp>
        <p:nvSpPr>
          <p:cNvPr id="3" name="Content Placeholder 2">
            <a:extLst>
              <a:ext uri="{FF2B5EF4-FFF2-40B4-BE49-F238E27FC236}">
                <a16:creationId xmlns:a16="http://schemas.microsoft.com/office/drawing/2014/main" id="{C093E75E-EE7C-2045-E743-6AA21F9A486A}"/>
              </a:ext>
            </a:extLst>
          </p:cNvPr>
          <p:cNvSpPr>
            <a:spLocks noGrp="1"/>
          </p:cNvSpPr>
          <p:nvPr>
            <p:ph idx="1"/>
          </p:nvPr>
        </p:nvSpPr>
        <p:spPr>
          <a:xfrm>
            <a:off x="838200" y="1297172"/>
            <a:ext cx="10515600" cy="5195703"/>
          </a:xfrm>
        </p:spPr>
        <p:txBody>
          <a:bodyPr>
            <a:normAutofit fontScale="55000" lnSpcReduction="20000"/>
          </a:bodyPr>
          <a:lstStyle/>
          <a:p>
            <a:pPr algn="just">
              <a:lnSpc>
                <a:spcPct val="220000"/>
              </a:lnSpc>
            </a:pPr>
            <a:r>
              <a:rPr lang="en-US" sz="2900" dirty="0">
                <a:solidFill>
                  <a:srgbClr val="51565E"/>
                </a:solidFill>
                <a:latin typeface="Roboto" panose="02000000000000000000" pitchFamily="2" charset="0"/>
              </a:rPr>
              <a:t>Two sampled T-test :-The Independent Samples t Test or 2-sample t-test compares the means of two independent groups in order to determine whether there is statistical evidence that the associated population means are significantly different. </a:t>
            </a:r>
          </a:p>
          <a:p>
            <a:pPr algn="just">
              <a:lnSpc>
                <a:spcPct val="220000"/>
              </a:lnSpc>
            </a:pPr>
            <a:r>
              <a:rPr lang="en-US" sz="2900" dirty="0">
                <a:solidFill>
                  <a:srgbClr val="51565E"/>
                </a:solidFill>
                <a:latin typeface="Roboto" panose="02000000000000000000" pitchFamily="2" charset="0"/>
              </a:rPr>
              <a:t>The Independent Samples t Test is a parametric test. This test is also known as: Independent t Test.</a:t>
            </a:r>
          </a:p>
          <a:p>
            <a:pPr algn="just">
              <a:lnSpc>
                <a:spcPct val="220000"/>
              </a:lnSpc>
            </a:pPr>
            <a:r>
              <a:rPr lang="en-US" sz="2900" dirty="0">
                <a:solidFill>
                  <a:srgbClr val="51565E"/>
                </a:solidFill>
                <a:latin typeface="Roboto" panose="02000000000000000000" pitchFamily="2" charset="0"/>
              </a:rPr>
              <a:t>Paired sampled t-test :- The paired sample t-test is also called dependent sample t-test. It’s an </a:t>
            </a:r>
            <a:r>
              <a:rPr lang="en-US" sz="2900" dirty="0" err="1">
                <a:solidFill>
                  <a:srgbClr val="51565E"/>
                </a:solidFill>
                <a:latin typeface="Roboto" panose="02000000000000000000" pitchFamily="2" charset="0"/>
              </a:rPr>
              <a:t>uni</a:t>
            </a:r>
            <a:r>
              <a:rPr lang="en-US" sz="2900" dirty="0">
                <a:solidFill>
                  <a:srgbClr val="51565E"/>
                </a:solidFill>
                <a:latin typeface="Roboto" panose="02000000000000000000" pitchFamily="2" charset="0"/>
              </a:rPr>
              <a:t> variate test that tests for a significant difference between 2 related variables. An example of this is if you where to collect the blood pressure for an individual before and after some treatment, condition, or time point.</a:t>
            </a:r>
          </a:p>
          <a:p>
            <a:pPr algn="just">
              <a:lnSpc>
                <a:spcPct val="220000"/>
              </a:lnSpc>
            </a:pPr>
            <a:r>
              <a:rPr lang="en-US" sz="2900" dirty="0">
                <a:solidFill>
                  <a:srgbClr val="51565E"/>
                </a:solidFill>
                <a:latin typeface="Roboto" panose="02000000000000000000" pitchFamily="2" charset="0"/>
              </a:rPr>
              <a:t>H0 :- means difference between two sample is 0</a:t>
            </a:r>
          </a:p>
          <a:p>
            <a:pPr algn="just">
              <a:lnSpc>
                <a:spcPct val="220000"/>
              </a:lnSpc>
            </a:pPr>
            <a:r>
              <a:rPr lang="en-US" sz="2900" dirty="0">
                <a:solidFill>
                  <a:srgbClr val="51565E"/>
                </a:solidFill>
                <a:latin typeface="Roboto" panose="02000000000000000000" pitchFamily="2" charset="0"/>
              </a:rPr>
              <a:t>H1:- mean difference between two sample is not 0</a:t>
            </a:r>
          </a:p>
          <a:p>
            <a:pPr algn="just">
              <a:lnSpc>
                <a:spcPct val="200000"/>
              </a:lnSpc>
            </a:pPr>
            <a:endParaRPr lang="en-US" sz="1900" dirty="0">
              <a:solidFill>
                <a:srgbClr val="51565E"/>
              </a:solidFill>
              <a:latin typeface="Roboto" panose="02000000000000000000" pitchFamily="2" charset="0"/>
            </a:endParaRPr>
          </a:p>
        </p:txBody>
      </p:sp>
    </p:spTree>
    <p:extLst>
      <p:ext uri="{BB962C8B-B14F-4D97-AF65-F5344CB8AC3E}">
        <p14:creationId xmlns:p14="http://schemas.microsoft.com/office/powerpoint/2010/main" val="2841222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C125-7166-96A8-5A97-A1A513D5427F}"/>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Z-test</a:t>
            </a:r>
          </a:p>
        </p:txBody>
      </p:sp>
      <p:sp>
        <p:nvSpPr>
          <p:cNvPr id="3" name="Content Placeholder 2">
            <a:extLst>
              <a:ext uri="{FF2B5EF4-FFF2-40B4-BE49-F238E27FC236}">
                <a16:creationId xmlns:a16="http://schemas.microsoft.com/office/drawing/2014/main" id="{C093E75E-EE7C-2045-E743-6AA21F9A486A}"/>
              </a:ext>
            </a:extLst>
          </p:cNvPr>
          <p:cNvSpPr>
            <a:spLocks noGrp="1"/>
          </p:cNvSpPr>
          <p:nvPr>
            <p:ph idx="1"/>
          </p:nvPr>
        </p:nvSpPr>
        <p:spPr>
          <a:xfrm>
            <a:off x="838199" y="1297172"/>
            <a:ext cx="10846981" cy="5195703"/>
          </a:xfrm>
        </p:spPr>
        <p:txBody>
          <a:bodyPr>
            <a:normAutofit fontScale="92500" lnSpcReduction="20000"/>
          </a:bodyPr>
          <a:lstStyle/>
          <a:p>
            <a:pPr algn="just">
              <a:lnSpc>
                <a:spcPct val="200000"/>
              </a:lnSpc>
            </a:pPr>
            <a:r>
              <a:rPr lang="en-US" sz="1900" dirty="0">
                <a:solidFill>
                  <a:srgbClr val="51565E"/>
                </a:solidFill>
                <a:latin typeface="Roboto" panose="02000000000000000000" pitchFamily="2" charset="0"/>
              </a:rPr>
              <a:t>You would use a Z test if:</a:t>
            </a:r>
          </a:p>
          <a:p>
            <a:pPr algn="just">
              <a:lnSpc>
                <a:spcPct val="200000"/>
              </a:lnSpc>
              <a:buFont typeface="Arial" panose="020B0604020202020204" pitchFamily="34" charset="0"/>
              <a:buChar char="•"/>
            </a:pPr>
            <a:r>
              <a:rPr lang="en-US" sz="1900" dirty="0">
                <a:solidFill>
                  <a:srgbClr val="51565E"/>
                </a:solidFill>
                <a:latin typeface="Roboto" panose="02000000000000000000" pitchFamily="2" charset="0"/>
              </a:rPr>
              <a:t>Your  sample size  is greater than 30. Otherwise, use a </a:t>
            </a:r>
            <a:r>
              <a:rPr lang="en-US" sz="1900" dirty="0">
                <a:solidFill>
                  <a:srgbClr val="51565E"/>
                </a:solidFill>
                <a:latin typeface="Roboto" panose="02000000000000000000" pitchFamily="2" charset="0"/>
                <a:hlinkClick r:id="rId2">
                  <a:extLst>
                    <a:ext uri="{A12FA001-AC4F-418D-AE19-62706E023703}">
                      <ahyp:hlinkClr xmlns:ahyp="http://schemas.microsoft.com/office/drawing/2018/hyperlinkcolor" val="tx"/>
                    </a:ext>
                  </a:extLst>
                </a:hlinkClick>
              </a:rPr>
              <a:t>t test</a:t>
            </a:r>
            <a:r>
              <a:rPr lang="en-US" sz="1900" dirty="0">
                <a:solidFill>
                  <a:srgbClr val="51565E"/>
                </a:solidFill>
                <a:latin typeface="Roboto" panose="02000000000000000000" pitchFamily="2" charset="0"/>
              </a:rPr>
              <a:t>.</a:t>
            </a:r>
          </a:p>
          <a:p>
            <a:pPr algn="just">
              <a:lnSpc>
                <a:spcPct val="200000"/>
              </a:lnSpc>
              <a:buFont typeface="Arial" panose="020B0604020202020204" pitchFamily="34" charset="0"/>
              <a:buChar char="•"/>
            </a:pPr>
            <a:r>
              <a:rPr lang="en-US" sz="1900" dirty="0">
                <a:solidFill>
                  <a:srgbClr val="51565E"/>
                </a:solidFill>
                <a:latin typeface="Roboto" panose="02000000000000000000" pitchFamily="2" charset="0"/>
              </a:rPr>
              <a:t>Data points should be independent from each other. In other words, one data point isn’t related or doesn’t affect another data point.</a:t>
            </a:r>
          </a:p>
          <a:p>
            <a:pPr algn="just">
              <a:lnSpc>
                <a:spcPct val="200000"/>
              </a:lnSpc>
              <a:buFont typeface="Arial" panose="020B0604020202020204" pitchFamily="34" charset="0"/>
              <a:buChar char="•"/>
            </a:pPr>
            <a:r>
              <a:rPr lang="en-US" sz="1900" dirty="0">
                <a:solidFill>
                  <a:srgbClr val="51565E"/>
                </a:solidFill>
                <a:latin typeface="Roboto" panose="02000000000000000000" pitchFamily="2" charset="0"/>
              </a:rPr>
              <a:t>Your data should be normally distributed. However, for large sample sizes (over 30) this doesn’t always matter.</a:t>
            </a:r>
          </a:p>
          <a:p>
            <a:pPr algn="just">
              <a:lnSpc>
                <a:spcPct val="200000"/>
              </a:lnSpc>
              <a:buFont typeface="Arial" panose="020B0604020202020204" pitchFamily="34" charset="0"/>
              <a:buChar char="•"/>
            </a:pPr>
            <a:r>
              <a:rPr lang="en-US" sz="1900" dirty="0">
                <a:solidFill>
                  <a:srgbClr val="51565E"/>
                </a:solidFill>
                <a:latin typeface="Roboto" panose="02000000000000000000" pitchFamily="2" charset="0"/>
              </a:rPr>
              <a:t>Your data should be randomly selected from a population, where each item has an equal chance of being selected.</a:t>
            </a:r>
          </a:p>
          <a:p>
            <a:pPr algn="just">
              <a:lnSpc>
                <a:spcPct val="200000"/>
              </a:lnSpc>
              <a:buFont typeface="Arial" panose="020B0604020202020204" pitchFamily="34" charset="0"/>
              <a:buChar char="•"/>
            </a:pPr>
            <a:r>
              <a:rPr lang="en-US" sz="1900" dirty="0">
                <a:solidFill>
                  <a:srgbClr val="51565E"/>
                </a:solidFill>
                <a:latin typeface="Roboto" panose="02000000000000000000" pitchFamily="2" charset="0"/>
                <a:hlinkClick r:id="rId3">
                  <a:extLst>
                    <a:ext uri="{A12FA001-AC4F-418D-AE19-62706E023703}">
                      <ahyp:hlinkClr xmlns:ahyp="http://schemas.microsoft.com/office/drawing/2018/hyperlinkcolor" val="tx"/>
                    </a:ext>
                  </a:extLst>
                </a:hlinkClick>
              </a:rPr>
              <a:t>Sample sizes</a:t>
            </a:r>
            <a:r>
              <a:rPr lang="en-US" sz="1900" dirty="0">
                <a:solidFill>
                  <a:srgbClr val="51565E"/>
                </a:solidFill>
                <a:latin typeface="Roboto" panose="02000000000000000000" pitchFamily="2" charset="0"/>
              </a:rPr>
              <a:t> should be equal if at all possible.</a:t>
            </a:r>
          </a:p>
          <a:p>
            <a:pPr algn="just">
              <a:lnSpc>
                <a:spcPct val="200000"/>
              </a:lnSpc>
            </a:pPr>
            <a:endParaRPr lang="en-US" sz="1900" dirty="0">
              <a:solidFill>
                <a:srgbClr val="51565E"/>
              </a:solidFill>
              <a:latin typeface="Roboto" panose="02000000000000000000" pitchFamily="2" charset="0"/>
            </a:endParaRPr>
          </a:p>
        </p:txBody>
      </p:sp>
    </p:spTree>
    <p:extLst>
      <p:ext uri="{BB962C8B-B14F-4D97-AF65-F5344CB8AC3E}">
        <p14:creationId xmlns:p14="http://schemas.microsoft.com/office/powerpoint/2010/main" val="176154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AA12-1E09-0CFA-CE0A-7D84DD416F00}"/>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Hyperparameter Testing</a:t>
            </a:r>
          </a:p>
        </p:txBody>
      </p:sp>
      <p:sp>
        <p:nvSpPr>
          <p:cNvPr id="3" name="Content Placeholder 2">
            <a:extLst>
              <a:ext uri="{FF2B5EF4-FFF2-40B4-BE49-F238E27FC236}">
                <a16:creationId xmlns:a16="http://schemas.microsoft.com/office/drawing/2014/main" id="{EA9588F3-415B-CCDB-1B3C-7D2C7A881A66}"/>
              </a:ext>
            </a:extLst>
          </p:cNvPr>
          <p:cNvSpPr>
            <a:spLocks noGrp="1"/>
          </p:cNvSpPr>
          <p:nvPr>
            <p:ph idx="1"/>
          </p:nvPr>
        </p:nvSpPr>
        <p:spPr/>
        <p:txBody>
          <a:bodyPr>
            <a:normAutofit fontScale="85000" lnSpcReduction="20000"/>
          </a:bodyPr>
          <a:lstStyle/>
          <a:p>
            <a:pPr algn="just">
              <a:lnSpc>
                <a:spcPct val="150000"/>
              </a:lnSpc>
            </a:pPr>
            <a:r>
              <a:rPr lang="en-US" dirty="0">
                <a:solidFill>
                  <a:srgbClr val="51565E"/>
                </a:solidFill>
                <a:latin typeface="Roboto" panose="02000000000000000000" pitchFamily="2" charset="0"/>
              </a:rPr>
              <a:t>Hypothesis testing is a statistical method that is used in making statistical decisions using experimental data. Hypothesis Testing is basically an assumption that we make about the population parameter.</a:t>
            </a:r>
          </a:p>
          <a:p>
            <a:pPr algn="just">
              <a:lnSpc>
                <a:spcPct val="150000"/>
              </a:lnSpc>
            </a:pPr>
            <a:r>
              <a:rPr lang="en-US" dirty="0">
                <a:solidFill>
                  <a:srgbClr val="51565E"/>
                </a:solidFill>
                <a:latin typeface="Roboto" panose="02000000000000000000" pitchFamily="2" charset="0"/>
              </a:rPr>
              <a:t>Ex : you say avg student in class is 40 or a boy is taller than girls.</a:t>
            </a:r>
          </a:p>
          <a:p>
            <a:pPr algn="just">
              <a:lnSpc>
                <a:spcPct val="150000"/>
              </a:lnSpc>
            </a:pPr>
            <a:r>
              <a:rPr lang="en-US" dirty="0">
                <a:solidFill>
                  <a:srgbClr val="51565E"/>
                </a:solidFill>
                <a:latin typeface="Roboto" panose="02000000000000000000" pitchFamily="2" charset="0"/>
              </a:rPr>
              <a:t>A hypothesis test evaluates two mutually exclusive statements about a population to determine which statement is best supported by the sample data. When we say that a finding is statistically significant, it’s thanks to a hypothesis test.</a:t>
            </a:r>
          </a:p>
        </p:txBody>
      </p:sp>
    </p:spTree>
    <p:extLst>
      <p:ext uri="{BB962C8B-B14F-4D97-AF65-F5344CB8AC3E}">
        <p14:creationId xmlns:p14="http://schemas.microsoft.com/office/powerpoint/2010/main" val="301974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17F4-5EF6-E398-C0C2-DB93BDAE947A}"/>
              </a:ext>
            </a:extLst>
          </p:cNvPr>
          <p:cNvSpPr>
            <a:spLocks noGrp="1"/>
          </p:cNvSpPr>
          <p:nvPr>
            <p:ph type="title"/>
          </p:nvPr>
        </p:nvSpPr>
        <p:spPr>
          <a:xfrm>
            <a:off x="125818" y="148856"/>
            <a:ext cx="10515600" cy="532181"/>
          </a:xfrm>
        </p:spPr>
        <p:txBody>
          <a:bodyPr/>
          <a:lstStyle/>
          <a:p>
            <a:r>
              <a:rPr lang="en-US" sz="3200" b="1" u="sng" dirty="0">
                <a:solidFill>
                  <a:srgbClr val="51565E"/>
                </a:solidFill>
                <a:latin typeface="Roboto" panose="02000000000000000000" pitchFamily="2" charset="0"/>
                <a:ea typeface="+mn-ea"/>
                <a:cs typeface="+mn-cs"/>
              </a:rPr>
              <a:t>ANOVA</a:t>
            </a:r>
          </a:p>
        </p:txBody>
      </p:sp>
      <p:sp>
        <p:nvSpPr>
          <p:cNvPr id="3" name="Content Placeholder 2">
            <a:extLst>
              <a:ext uri="{FF2B5EF4-FFF2-40B4-BE49-F238E27FC236}">
                <a16:creationId xmlns:a16="http://schemas.microsoft.com/office/drawing/2014/main" id="{028F5A93-7EE7-29CA-3DC0-8E6C31A1650B}"/>
              </a:ext>
            </a:extLst>
          </p:cNvPr>
          <p:cNvSpPr>
            <a:spLocks noGrp="1"/>
          </p:cNvSpPr>
          <p:nvPr>
            <p:ph idx="1"/>
          </p:nvPr>
        </p:nvSpPr>
        <p:spPr>
          <a:xfrm>
            <a:off x="710610" y="681036"/>
            <a:ext cx="10515600" cy="6028108"/>
          </a:xfrm>
        </p:spPr>
        <p:txBody>
          <a:bodyPr>
            <a:noAutofit/>
          </a:bodyPr>
          <a:lstStyle/>
          <a:p>
            <a:pPr>
              <a:lnSpc>
                <a:spcPct val="160000"/>
              </a:lnSpc>
            </a:pPr>
            <a:r>
              <a:rPr lang="en-US" sz="1600" b="1" dirty="0">
                <a:solidFill>
                  <a:srgbClr val="51565E"/>
                </a:solidFill>
                <a:latin typeface="Roboto" panose="02000000000000000000" pitchFamily="2" charset="0"/>
              </a:rPr>
              <a:t>ANOVA</a:t>
            </a:r>
            <a:r>
              <a:rPr lang="en-US" sz="1600" dirty="0">
                <a:solidFill>
                  <a:srgbClr val="51565E"/>
                </a:solidFill>
                <a:latin typeface="Roboto" panose="02000000000000000000" pitchFamily="2" charset="0"/>
              </a:rPr>
              <a:t> stands for Analysis of Variance.</a:t>
            </a:r>
          </a:p>
          <a:p>
            <a:pPr>
              <a:lnSpc>
                <a:spcPct val="160000"/>
              </a:lnSpc>
              <a:buFont typeface="Wingdings" panose="05000000000000000000" pitchFamily="2" charset="2"/>
              <a:buChar char="Ø"/>
            </a:pPr>
            <a:r>
              <a:rPr lang="en-US" sz="1600" b="1" dirty="0">
                <a:solidFill>
                  <a:srgbClr val="51565E"/>
                </a:solidFill>
                <a:latin typeface="Roboto" panose="02000000000000000000" pitchFamily="2" charset="0"/>
              </a:rPr>
              <a:t>ANOVA </a:t>
            </a:r>
            <a:r>
              <a:rPr lang="en-US" sz="1600" dirty="0">
                <a:solidFill>
                  <a:srgbClr val="51565E"/>
                </a:solidFill>
                <a:latin typeface="Roboto" panose="02000000000000000000" pitchFamily="2" charset="0"/>
              </a:rPr>
              <a:t>enables us to test for significance of difference among more than two sample means.</a:t>
            </a:r>
          </a:p>
          <a:p>
            <a:pPr>
              <a:lnSpc>
                <a:spcPct val="160000"/>
              </a:lnSpc>
              <a:buFont typeface="Wingdings" panose="05000000000000000000" pitchFamily="2" charset="2"/>
              <a:buChar char="Ø"/>
            </a:pPr>
            <a:r>
              <a:rPr lang="en-US" sz="1600" dirty="0">
                <a:solidFill>
                  <a:srgbClr val="51565E"/>
                </a:solidFill>
                <a:latin typeface="Roboto" panose="02000000000000000000" pitchFamily="2" charset="0"/>
              </a:rPr>
              <a:t>It is extension of t-Test.</a:t>
            </a:r>
          </a:p>
          <a:p>
            <a:pPr>
              <a:lnSpc>
                <a:spcPct val="160000"/>
              </a:lnSpc>
              <a:buFont typeface="Wingdings" panose="05000000000000000000" pitchFamily="2" charset="2"/>
              <a:buChar char="Ø"/>
            </a:pPr>
            <a:r>
              <a:rPr lang="en-US" sz="1600" dirty="0">
                <a:solidFill>
                  <a:srgbClr val="51565E"/>
                </a:solidFill>
                <a:latin typeface="Roboto" panose="02000000000000000000" pitchFamily="2" charset="0"/>
              </a:rPr>
              <a:t>Two types of </a:t>
            </a:r>
            <a:r>
              <a:rPr lang="en-US" sz="1600" b="1" dirty="0">
                <a:solidFill>
                  <a:srgbClr val="51565E"/>
                </a:solidFill>
                <a:latin typeface="Roboto" panose="02000000000000000000" pitchFamily="2" charset="0"/>
              </a:rPr>
              <a:t>ANOVA</a:t>
            </a:r>
            <a:r>
              <a:rPr lang="en-US" sz="1600" dirty="0">
                <a:solidFill>
                  <a:srgbClr val="51565E"/>
                </a:solidFill>
                <a:latin typeface="Roboto" panose="02000000000000000000" pitchFamily="2" charset="0"/>
              </a:rPr>
              <a:t> :</a:t>
            </a:r>
          </a:p>
          <a:p>
            <a:pPr marL="0" indent="0">
              <a:lnSpc>
                <a:spcPct val="160000"/>
              </a:lnSpc>
              <a:buNone/>
            </a:pPr>
            <a:r>
              <a:rPr lang="en-US" sz="1600" dirty="0">
                <a:solidFill>
                  <a:srgbClr val="51565E"/>
                </a:solidFill>
                <a:latin typeface="Roboto" panose="02000000000000000000" pitchFamily="2" charset="0"/>
              </a:rPr>
              <a:t>1. One way </a:t>
            </a:r>
            <a:r>
              <a:rPr lang="en-US" sz="1600" b="1" dirty="0">
                <a:solidFill>
                  <a:srgbClr val="51565E"/>
                </a:solidFill>
                <a:latin typeface="Roboto" panose="02000000000000000000" pitchFamily="2" charset="0"/>
              </a:rPr>
              <a:t>ANOVA</a:t>
            </a:r>
            <a:r>
              <a:rPr lang="en-US" sz="1600" dirty="0">
                <a:solidFill>
                  <a:srgbClr val="51565E"/>
                </a:solidFill>
                <a:latin typeface="Roboto" panose="02000000000000000000" pitchFamily="2" charset="0"/>
              </a:rPr>
              <a:t> </a:t>
            </a:r>
          </a:p>
          <a:p>
            <a:pPr>
              <a:lnSpc>
                <a:spcPct val="160000"/>
              </a:lnSpc>
              <a:buFont typeface="Wingdings" panose="05000000000000000000" pitchFamily="2" charset="2"/>
              <a:buChar char="ü"/>
            </a:pPr>
            <a:r>
              <a:rPr lang="en-US" sz="1600" dirty="0">
                <a:solidFill>
                  <a:srgbClr val="51565E"/>
                </a:solidFill>
                <a:latin typeface="Roboto" panose="02000000000000000000" pitchFamily="2" charset="0"/>
              </a:rPr>
              <a:t>One factor or independent variable</a:t>
            </a:r>
          </a:p>
          <a:p>
            <a:pPr>
              <a:lnSpc>
                <a:spcPct val="160000"/>
              </a:lnSpc>
              <a:buFont typeface="Wingdings" panose="05000000000000000000" pitchFamily="2" charset="2"/>
              <a:buChar char="ü"/>
            </a:pPr>
            <a:r>
              <a:rPr lang="en-US" sz="1600" dirty="0">
                <a:solidFill>
                  <a:srgbClr val="51565E"/>
                </a:solidFill>
                <a:latin typeface="Roboto" panose="02000000000000000000" pitchFamily="2" charset="0"/>
              </a:rPr>
              <a:t>Compares three or more levels of one factor.</a:t>
            </a:r>
          </a:p>
          <a:p>
            <a:pPr marL="0" indent="0">
              <a:lnSpc>
                <a:spcPct val="160000"/>
              </a:lnSpc>
              <a:buNone/>
            </a:pPr>
            <a:r>
              <a:rPr lang="en-US" sz="1600" dirty="0">
                <a:solidFill>
                  <a:srgbClr val="51565E"/>
                </a:solidFill>
                <a:latin typeface="Roboto" panose="02000000000000000000" pitchFamily="2" charset="0"/>
              </a:rPr>
              <a:t>2.Two way </a:t>
            </a:r>
            <a:r>
              <a:rPr lang="en-US" sz="1600" b="1" dirty="0">
                <a:solidFill>
                  <a:srgbClr val="51565E"/>
                </a:solidFill>
                <a:latin typeface="Roboto" panose="02000000000000000000" pitchFamily="2" charset="0"/>
              </a:rPr>
              <a:t>ANOVA</a:t>
            </a:r>
          </a:p>
          <a:p>
            <a:pPr>
              <a:lnSpc>
                <a:spcPct val="160000"/>
              </a:lnSpc>
              <a:buFont typeface="Wingdings" panose="05000000000000000000" pitchFamily="2" charset="2"/>
              <a:buChar char="ü"/>
            </a:pPr>
            <a:r>
              <a:rPr lang="en-US" sz="1600" dirty="0">
                <a:solidFill>
                  <a:srgbClr val="51565E"/>
                </a:solidFill>
                <a:latin typeface="Roboto" panose="02000000000000000000" pitchFamily="2" charset="0"/>
              </a:rPr>
              <a:t>Extension of one way </a:t>
            </a:r>
            <a:r>
              <a:rPr lang="en-US" sz="1600" dirty="0" err="1">
                <a:solidFill>
                  <a:srgbClr val="51565E"/>
                </a:solidFill>
                <a:latin typeface="Roboto" panose="02000000000000000000" pitchFamily="2" charset="0"/>
              </a:rPr>
              <a:t>Anova</a:t>
            </a:r>
            <a:endParaRPr lang="en-US" sz="1600" dirty="0">
              <a:solidFill>
                <a:srgbClr val="51565E"/>
              </a:solidFill>
              <a:latin typeface="Roboto" panose="02000000000000000000" pitchFamily="2" charset="0"/>
            </a:endParaRPr>
          </a:p>
          <a:p>
            <a:pPr>
              <a:lnSpc>
                <a:spcPct val="160000"/>
              </a:lnSpc>
              <a:buFont typeface="Wingdings" panose="05000000000000000000" pitchFamily="2" charset="2"/>
              <a:buChar char="ü"/>
            </a:pPr>
            <a:r>
              <a:rPr lang="en-US" sz="1600" dirty="0">
                <a:solidFill>
                  <a:srgbClr val="51565E"/>
                </a:solidFill>
                <a:latin typeface="Roboto" panose="02000000000000000000" pitchFamily="2" charset="0"/>
              </a:rPr>
              <a:t>More than one factor or independent variable</a:t>
            </a:r>
          </a:p>
          <a:p>
            <a:pPr>
              <a:lnSpc>
                <a:spcPct val="160000"/>
              </a:lnSpc>
              <a:buFont typeface="Wingdings" panose="05000000000000000000" pitchFamily="2" charset="2"/>
              <a:buChar char="ü"/>
            </a:pPr>
            <a:r>
              <a:rPr lang="en-US" sz="1600" dirty="0">
                <a:solidFill>
                  <a:srgbClr val="51565E"/>
                </a:solidFill>
                <a:latin typeface="Roboto" panose="02000000000000000000" pitchFamily="2" charset="0"/>
              </a:rPr>
              <a:t>Compares the effect of multiple levels of two factors.</a:t>
            </a:r>
          </a:p>
          <a:p>
            <a:pPr>
              <a:lnSpc>
                <a:spcPct val="160000"/>
              </a:lnSpc>
              <a:buFont typeface="Wingdings" panose="05000000000000000000" pitchFamily="2" charset="2"/>
              <a:buChar char="Ø"/>
            </a:pPr>
            <a:r>
              <a:rPr lang="en-US" sz="1600" dirty="0">
                <a:solidFill>
                  <a:srgbClr val="51565E"/>
                </a:solidFill>
                <a:latin typeface="Roboto" panose="02000000000000000000" pitchFamily="2" charset="0"/>
              </a:rPr>
              <a:t>Test Statistics for </a:t>
            </a:r>
            <a:r>
              <a:rPr lang="en-US" sz="1600" b="1" dirty="0">
                <a:solidFill>
                  <a:srgbClr val="51565E"/>
                </a:solidFill>
                <a:latin typeface="Roboto" panose="02000000000000000000" pitchFamily="2" charset="0"/>
              </a:rPr>
              <a:t>ANOVA</a:t>
            </a:r>
            <a:r>
              <a:rPr lang="en-US" sz="1600" dirty="0">
                <a:solidFill>
                  <a:srgbClr val="51565E"/>
                </a:solidFill>
                <a:latin typeface="Roboto" panose="02000000000000000000" pitchFamily="2" charset="0"/>
              </a:rPr>
              <a:t> is </a:t>
            </a:r>
            <a:r>
              <a:rPr lang="en-US" sz="1600" b="1" dirty="0">
                <a:solidFill>
                  <a:srgbClr val="51565E"/>
                </a:solidFill>
                <a:latin typeface="Roboto" panose="02000000000000000000" pitchFamily="2" charset="0"/>
              </a:rPr>
              <a:t>F-test.</a:t>
            </a:r>
          </a:p>
        </p:txBody>
      </p:sp>
      <p:pic>
        <p:nvPicPr>
          <p:cNvPr id="4" name="Picture 3">
            <a:extLst>
              <a:ext uri="{FF2B5EF4-FFF2-40B4-BE49-F238E27FC236}">
                <a16:creationId xmlns:a16="http://schemas.microsoft.com/office/drawing/2014/main" id="{CAB6AE2C-454C-4A1E-B571-88F0F5A2A186}"/>
              </a:ext>
            </a:extLst>
          </p:cNvPr>
          <p:cNvPicPr>
            <a:picLocks noChangeAspect="1"/>
          </p:cNvPicPr>
          <p:nvPr/>
        </p:nvPicPr>
        <p:blipFill>
          <a:blip r:embed="rId2"/>
          <a:stretch>
            <a:fillRect/>
          </a:stretch>
        </p:blipFill>
        <p:spPr>
          <a:xfrm>
            <a:off x="6096000" y="2934586"/>
            <a:ext cx="4759841" cy="2679405"/>
          </a:xfrm>
          <a:prstGeom prst="rect">
            <a:avLst/>
          </a:prstGeom>
        </p:spPr>
      </p:pic>
    </p:spTree>
    <p:extLst>
      <p:ext uri="{BB962C8B-B14F-4D97-AF65-F5344CB8AC3E}">
        <p14:creationId xmlns:p14="http://schemas.microsoft.com/office/powerpoint/2010/main" val="394835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120C-22E3-D99C-BC95-14DB6457697F}"/>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Assumption for ANOVA</a:t>
            </a:r>
          </a:p>
        </p:txBody>
      </p:sp>
      <p:sp>
        <p:nvSpPr>
          <p:cNvPr id="3" name="Content Placeholder 2">
            <a:extLst>
              <a:ext uri="{FF2B5EF4-FFF2-40B4-BE49-F238E27FC236}">
                <a16:creationId xmlns:a16="http://schemas.microsoft.com/office/drawing/2014/main" id="{687EC8A2-216A-70D3-A72F-52E16C34369E}"/>
              </a:ext>
            </a:extLst>
          </p:cNvPr>
          <p:cNvSpPr>
            <a:spLocks noGrp="1"/>
          </p:cNvSpPr>
          <p:nvPr>
            <p:ph idx="1"/>
          </p:nvPr>
        </p:nvSpPr>
        <p:spPr/>
        <p:txBody>
          <a:bodyPr>
            <a:normAutofit/>
          </a:bodyPr>
          <a:lstStyle/>
          <a:p>
            <a:pPr>
              <a:lnSpc>
                <a:spcPct val="150000"/>
              </a:lnSpc>
            </a:pPr>
            <a:r>
              <a:rPr lang="en-US" dirty="0">
                <a:solidFill>
                  <a:srgbClr val="51565E"/>
                </a:solidFill>
                <a:latin typeface="Roboto" panose="02000000000000000000" pitchFamily="2" charset="0"/>
              </a:rPr>
              <a:t>Samples follow normal distribution</a:t>
            </a:r>
          </a:p>
          <a:p>
            <a:pPr>
              <a:lnSpc>
                <a:spcPct val="150000"/>
              </a:lnSpc>
            </a:pPr>
            <a:r>
              <a:rPr lang="en-US" dirty="0">
                <a:solidFill>
                  <a:srgbClr val="51565E"/>
                </a:solidFill>
                <a:latin typeface="Roboto" panose="02000000000000000000" pitchFamily="2" charset="0"/>
              </a:rPr>
              <a:t>Samples have been selected randomly and independently.</a:t>
            </a:r>
          </a:p>
          <a:p>
            <a:pPr>
              <a:lnSpc>
                <a:spcPct val="150000"/>
              </a:lnSpc>
            </a:pPr>
            <a:r>
              <a:rPr lang="en-US" dirty="0">
                <a:solidFill>
                  <a:srgbClr val="51565E"/>
                </a:solidFill>
                <a:latin typeface="Roboto" panose="02000000000000000000" pitchFamily="2" charset="0"/>
              </a:rPr>
              <a:t>Each group should have common variance.</a:t>
            </a:r>
          </a:p>
          <a:p>
            <a:pPr>
              <a:lnSpc>
                <a:spcPct val="150000"/>
              </a:lnSpc>
            </a:pPr>
            <a:r>
              <a:rPr lang="en-US" dirty="0">
                <a:solidFill>
                  <a:srgbClr val="51565E"/>
                </a:solidFill>
                <a:latin typeface="Roboto" panose="02000000000000000000" pitchFamily="2" charset="0"/>
              </a:rPr>
              <a:t>Data are independent.</a:t>
            </a:r>
          </a:p>
        </p:txBody>
      </p:sp>
    </p:spTree>
    <p:extLst>
      <p:ext uri="{BB962C8B-B14F-4D97-AF65-F5344CB8AC3E}">
        <p14:creationId xmlns:p14="http://schemas.microsoft.com/office/powerpoint/2010/main" val="3582836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4EA9-5EE4-46A7-2C42-C09661D5B95D}"/>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Basics of ANOVA</a:t>
            </a:r>
          </a:p>
        </p:txBody>
      </p:sp>
      <p:sp>
        <p:nvSpPr>
          <p:cNvPr id="3" name="Content Placeholder 2">
            <a:extLst>
              <a:ext uri="{FF2B5EF4-FFF2-40B4-BE49-F238E27FC236}">
                <a16:creationId xmlns:a16="http://schemas.microsoft.com/office/drawing/2014/main" id="{09AE620C-EB25-0A8D-2C56-0DA7BE30F72F}"/>
              </a:ext>
            </a:extLst>
          </p:cNvPr>
          <p:cNvSpPr>
            <a:spLocks noGrp="1"/>
          </p:cNvSpPr>
          <p:nvPr>
            <p:ph idx="1"/>
          </p:nvPr>
        </p:nvSpPr>
        <p:spPr/>
        <p:txBody>
          <a:bodyPr/>
          <a:lstStyle/>
          <a:p>
            <a:r>
              <a:rPr lang="en-US" dirty="0"/>
              <a:t>Null hypothesis-The means for all groups are the same(equal).</a:t>
            </a:r>
          </a:p>
          <a:p>
            <a:endParaRPr lang="en-US" dirty="0"/>
          </a:p>
          <a:p>
            <a:r>
              <a:rPr lang="en-US" dirty="0"/>
              <a:t>Alternate Hypothesis-The means are different for at least one pair of groups.</a:t>
            </a:r>
          </a:p>
          <a:p>
            <a:endParaRPr lang="en-US" dirty="0"/>
          </a:p>
          <a:p>
            <a:r>
              <a:rPr lang="en-US" dirty="0"/>
              <a:t>ANOVA=variance between/variance within</a:t>
            </a:r>
          </a:p>
          <a:p>
            <a:pPr marL="1371600" lvl="3" indent="0">
              <a:buNone/>
            </a:pPr>
            <a:endParaRPr lang="en-US" dirty="0"/>
          </a:p>
        </p:txBody>
      </p:sp>
      <p:pic>
        <p:nvPicPr>
          <p:cNvPr id="7" name="Picture 6">
            <a:extLst>
              <a:ext uri="{FF2B5EF4-FFF2-40B4-BE49-F238E27FC236}">
                <a16:creationId xmlns:a16="http://schemas.microsoft.com/office/drawing/2014/main" id="{EDEE9F83-E08B-2428-1A52-83CFC3CAFD73}"/>
              </a:ext>
            </a:extLst>
          </p:cNvPr>
          <p:cNvPicPr>
            <a:picLocks noChangeAspect="1"/>
          </p:cNvPicPr>
          <p:nvPr/>
        </p:nvPicPr>
        <p:blipFill>
          <a:blip r:embed="rId2"/>
          <a:stretch>
            <a:fillRect/>
          </a:stretch>
        </p:blipFill>
        <p:spPr>
          <a:xfrm>
            <a:off x="3222883" y="3739356"/>
            <a:ext cx="3343275" cy="523875"/>
          </a:xfrm>
          <a:prstGeom prst="rect">
            <a:avLst/>
          </a:prstGeom>
        </p:spPr>
      </p:pic>
      <p:pic>
        <p:nvPicPr>
          <p:cNvPr id="9" name="Picture 8">
            <a:extLst>
              <a:ext uri="{FF2B5EF4-FFF2-40B4-BE49-F238E27FC236}">
                <a16:creationId xmlns:a16="http://schemas.microsoft.com/office/drawing/2014/main" id="{3E385070-7593-A005-28D7-7BABF14C8F8E}"/>
              </a:ext>
            </a:extLst>
          </p:cNvPr>
          <p:cNvPicPr>
            <a:picLocks noChangeAspect="1"/>
          </p:cNvPicPr>
          <p:nvPr/>
        </p:nvPicPr>
        <p:blipFill>
          <a:blip r:embed="rId3"/>
          <a:stretch>
            <a:fillRect/>
          </a:stretch>
        </p:blipFill>
        <p:spPr>
          <a:xfrm>
            <a:off x="3148344" y="2385616"/>
            <a:ext cx="3343274" cy="523875"/>
          </a:xfrm>
          <a:prstGeom prst="rect">
            <a:avLst/>
          </a:prstGeom>
        </p:spPr>
      </p:pic>
    </p:spTree>
    <p:extLst>
      <p:ext uri="{BB962C8B-B14F-4D97-AF65-F5344CB8AC3E}">
        <p14:creationId xmlns:p14="http://schemas.microsoft.com/office/powerpoint/2010/main" val="1446596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34D48-84CE-C856-A294-B97B22F353EE}"/>
              </a:ext>
            </a:extLst>
          </p:cNvPr>
          <p:cNvPicPr>
            <a:picLocks noChangeAspect="1"/>
          </p:cNvPicPr>
          <p:nvPr/>
        </p:nvPicPr>
        <p:blipFill>
          <a:blip r:embed="rId2"/>
          <a:stretch>
            <a:fillRect/>
          </a:stretch>
        </p:blipFill>
        <p:spPr>
          <a:xfrm>
            <a:off x="1531088" y="1137685"/>
            <a:ext cx="9824484" cy="5064632"/>
          </a:xfrm>
          <a:prstGeom prst="rect">
            <a:avLst/>
          </a:prstGeom>
        </p:spPr>
      </p:pic>
    </p:spTree>
    <p:extLst>
      <p:ext uri="{BB962C8B-B14F-4D97-AF65-F5344CB8AC3E}">
        <p14:creationId xmlns:p14="http://schemas.microsoft.com/office/powerpoint/2010/main" val="3458440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F04E12-158A-A1E1-74BA-E8A8494F8A22}"/>
              </a:ext>
            </a:extLst>
          </p:cNvPr>
          <p:cNvPicPr>
            <a:picLocks noChangeAspect="1"/>
          </p:cNvPicPr>
          <p:nvPr/>
        </p:nvPicPr>
        <p:blipFill>
          <a:blip r:embed="rId2"/>
          <a:stretch>
            <a:fillRect/>
          </a:stretch>
        </p:blipFill>
        <p:spPr>
          <a:xfrm>
            <a:off x="935665" y="606056"/>
            <a:ext cx="10451805" cy="5794743"/>
          </a:xfrm>
          <a:prstGeom prst="rect">
            <a:avLst/>
          </a:prstGeom>
        </p:spPr>
      </p:pic>
    </p:spTree>
    <p:extLst>
      <p:ext uri="{BB962C8B-B14F-4D97-AF65-F5344CB8AC3E}">
        <p14:creationId xmlns:p14="http://schemas.microsoft.com/office/powerpoint/2010/main" val="1650761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361AF3-C589-9B35-828C-A08930EE4129}"/>
              </a:ext>
            </a:extLst>
          </p:cNvPr>
          <p:cNvPicPr>
            <a:picLocks noChangeAspect="1"/>
          </p:cNvPicPr>
          <p:nvPr/>
        </p:nvPicPr>
        <p:blipFill>
          <a:blip r:embed="rId2"/>
          <a:stretch>
            <a:fillRect/>
          </a:stretch>
        </p:blipFill>
        <p:spPr>
          <a:xfrm>
            <a:off x="467832" y="591999"/>
            <a:ext cx="11196083" cy="5362233"/>
          </a:xfrm>
          <a:prstGeom prst="rect">
            <a:avLst/>
          </a:prstGeom>
        </p:spPr>
      </p:pic>
    </p:spTree>
    <p:extLst>
      <p:ext uri="{BB962C8B-B14F-4D97-AF65-F5344CB8AC3E}">
        <p14:creationId xmlns:p14="http://schemas.microsoft.com/office/powerpoint/2010/main" val="2300654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C7450-6319-90EB-34A1-2FBD9880E9EA}"/>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Example</a:t>
            </a:r>
          </a:p>
        </p:txBody>
      </p:sp>
      <p:sp>
        <p:nvSpPr>
          <p:cNvPr id="3" name="Content Placeholder 2">
            <a:extLst>
              <a:ext uri="{FF2B5EF4-FFF2-40B4-BE49-F238E27FC236}">
                <a16:creationId xmlns:a16="http://schemas.microsoft.com/office/drawing/2014/main" id="{FD9969CB-87E5-2759-1C76-4E21A25696AC}"/>
              </a:ext>
            </a:extLst>
          </p:cNvPr>
          <p:cNvSpPr>
            <a:spLocks noGrp="1"/>
          </p:cNvSpPr>
          <p:nvPr>
            <p:ph idx="1"/>
          </p:nvPr>
        </p:nvSpPr>
        <p:spPr>
          <a:xfrm>
            <a:off x="838200" y="1825625"/>
            <a:ext cx="10515600" cy="2331705"/>
          </a:xfrm>
        </p:spPr>
        <p:txBody>
          <a:bodyPr/>
          <a:lstStyle/>
          <a:p>
            <a:pPr algn="just">
              <a:lnSpc>
                <a:spcPct val="150000"/>
              </a:lnSpc>
            </a:pPr>
            <a:r>
              <a:rPr lang="en-US" dirty="0"/>
              <a:t>We want to see if three different studying methods can lead to different mean exam scores or </a:t>
            </a:r>
            <a:r>
              <a:rPr lang="en-US" dirty="0" err="1"/>
              <a:t>not.To</a:t>
            </a:r>
            <a:r>
              <a:rPr lang="en-US" dirty="0"/>
              <a:t> test </a:t>
            </a:r>
            <a:r>
              <a:rPr lang="en-US" dirty="0" err="1"/>
              <a:t>this,we</a:t>
            </a:r>
            <a:r>
              <a:rPr lang="en-US" dirty="0"/>
              <a:t> select 30 students and randomly assign 10 each to use a different studying method.</a:t>
            </a:r>
          </a:p>
          <a:p>
            <a:endParaRPr lang="en-US" dirty="0"/>
          </a:p>
        </p:txBody>
      </p:sp>
    </p:spTree>
    <p:extLst>
      <p:ext uri="{BB962C8B-B14F-4D97-AF65-F5344CB8AC3E}">
        <p14:creationId xmlns:p14="http://schemas.microsoft.com/office/powerpoint/2010/main" val="854622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BEFD135-701B-8879-BA2A-05D6BD09B3BD}"/>
              </a:ext>
            </a:extLst>
          </p:cNvPr>
          <p:cNvGraphicFramePr>
            <a:graphicFrameLocks noGrp="1"/>
          </p:cNvGraphicFramePr>
          <p:nvPr>
            <p:ph idx="1"/>
            <p:extLst>
              <p:ext uri="{D42A27DB-BD31-4B8C-83A1-F6EECF244321}">
                <p14:modId xmlns:p14="http://schemas.microsoft.com/office/powerpoint/2010/main" val="2506741715"/>
              </p:ext>
            </p:extLst>
          </p:nvPr>
        </p:nvGraphicFramePr>
        <p:xfrm>
          <a:off x="221512" y="117069"/>
          <a:ext cx="4789967" cy="5042082"/>
        </p:xfrm>
        <a:graphic>
          <a:graphicData uri="http://schemas.openxmlformats.org/drawingml/2006/table">
            <a:tbl>
              <a:tblPr firstRow="1" bandRow="1">
                <a:tableStyleId>{5C22544A-7EE6-4342-B048-85BDC9FD1C3A}</a:tableStyleId>
              </a:tblPr>
              <a:tblGrid>
                <a:gridCol w="814908">
                  <a:extLst>
                    <a:ext uri="{9D8B030D-6E8A-4147-A177-3AD203B41FA5}">
                      <a16:colId xmlns:a16="http://schemas.microsoft.com/office/drawing/2014/main" val="2636566840"/>
                    </a:ext>
                  </a:extLst>
                </a:gridCol>
                <a:gridCol w="1231888">
                  <a:extLst>
                    <a:ext uri="{9D8B030D-6E8A-4147-A177-3AD203B41FA5}">
                      <a16:colId xmlns:a16="http://schemas.microsoft.com/office/drawing/2014/main" val="3218952084"/>
                    </a:ext>
                  </a:extLst>
                </a:gridCol>
                <a:gridCol w="1358885">
                  <a:extLst>
                    <a:ext uri="{9D8B030D-6E8A-4147-A177-3AD203B41FA5}">
                      <a16:colId xmlns:a16="http://schemas.microsoft.com/office/drawing/2014/main" val="2053323391"/>
                    </a:ext>
                  </a:extLst>
                </a:gridCol>
                <a:gridCol w="1384286">
                  <a:extLst>
                    <a:ext uri="{9D8B030D-6E8A-4147-A177-3AD203B41FA5}">
                      <a16:colId xmlns:a16="http://schemas.microsoft.com/office/drawing/2014/main" val="1947259326"/>
                    </a:ext>
                  </a:extLst>
                </a:gridCol>
              </a:tblGrid>
              <a:tr h="400182">
                <a:tc>
                  <a:txBody>
                    <a:bodyPr/>
                    <a:lstStyle/>
                    <a:p>
                      <a:r>
                        <a:rPr lang="en-US" dirty="0"/>
                        <a:t>Sno.</a:t>
                      </a:r>
                    </a:p>
                  </a:txBody>
                  <a:tcPr/>
                </a:tc>
                <a:tc>
                  <a:txBody>
                    <a:bodyPr/>
                    <a:lstStyle/>
                    <a:p>
                      <a:r>
                        <a:rPr lang="en-US" dirty="0"/>
                        <a:t>Method A</a:t>
                      </a:r>
                    </a:p>
                  </a:txBody>
                  <a:tcPr/>
                </a:tc>
                <a:tc>
                  <a:txBody>
                    <a:bodyPr/>
                    <a:lstStyle/>
                    <a:p>
                      <a:r>
                        <a:rPr lang="en-US" dirty="0"/>
                        <a:t>Method B</a:t>
                      </a:r>
                    </a:p>
                  </a:txBody>
                  <a:tcPr/>
                </a:tc>
                <a:tc>
                  <a:txBody>
                    <a:bodyPr/>
                    <a:lstStyle/>
                    <a:p>
                      <a:r>
                        <a:rPr lang="en-US" dirty="0"/>
                        <a:t>Method C</a:t>
                      </a:r>
                    </a:p>
                  </a:txBody>
                  <a:tcPr/>
                </a:tc>
                <a:extLst>
                  <a:ext uri="{0D108BD9-81ED-4DB2-BD59-A6C34878D82A}">
                    <a16:rowId xmlns:a16="http://schemas.microsoft.com/office/drawing/2014/main" val="1342946993"/>
                  </a:ext>
                </a:extLst>
              </a:tr>
              <a:tr h="400182">
                <a:tc>
                  <a:txBody>
                    <a:bodyPr/>
                    <a:lstStyle/>
                    <a:p>
                      <a:r>
                        <a:rPr lang="en-US" dirty="0"/>
                        <a:t>1</a:t>
                      </a:r>
                    </a:p>
                  </a:txBody>
                  <a:tcPr/>
                </a:tc>
                <a:tc>
                  <a:txBody>
                    <a:bodyPr/>
                    <a:lstStyle/>
                    <a:p>
                      <a:r>
                        <a:rPr lang="en-US" dirty="0"/>
                        <a:t>10</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81629298"/>
                  </a:ext>
                </a:extLst>
              </a:tr>
              <a:tr h="400182">
                <a:tc>
                  <a:txBody>
                    <a:bodyPr/>
                    <a:lstStyle/>
                    <a:p>
                      <a:r>
                        <a:rPr lang="en-US" dirty="0"/>
                        <a:t>2</a:t>
                      </a:r>
                    </a:p>
                  </a:txBody>
                  <a:tcPr/>
                </a:tc>
                <a:tc>
                  <a:txBody>
                    <a:bodyPr/>
                    <a:lstStyle/>
                    <a:p>
                      <a:r>
                        <a:rPr lang="en-US" dirty="0"/>
                        <a:t>9</a:t>
                      </a:r>
                    </a:p>
                  </a:txBody>
                  <a:tcPr/>
                </a:tc>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2208933226"/>
                  </a:ext>
                </a:extLst>
              </a:tr>
              <a:tr h="400182">
                <a:tc>
                  <a:txBody>
                    <a:bodyPr/>
                    <a:lstStyle/>
                    <a:p>
                      <a:r>
                        <a:rPr lang="en-US" dirty="0"/>
                        <a:t>3</a:t>
                      </a:r>
                    </a:p>
                  </a:txBody>
                  <a:tcPr/>
                </a:tc>
                <a:tc>
                  <a:txBody>
                    <a:bodyPr/>
                    <a:lstStyle/>
                    <a:p>
                      <a:r>
                        <a:rPr lang="en-US" dirty="0"/>
                        <a:t>8</a:t>
                      </a:r>
                    </a:p>
                  </a:txBody>
                  <a:tcPr/>
                </a:tc>
                <a:tc>
                  <a:txBody>
                    <a:bodyPr/>
                    <a:lstStyle/>
                    <a:p>
                      <a:r>
                        <a:rPr lang="en-US" dirty="0"/>
                        <a:t>10</a:t>
                      </a:r>
                    </a:p>
                  </a:txBody>
                  <a:tcPr/>
                </a:tc>
                <a:tc>
                  <a:txBody>
                    <a:bodyPr/>
                    <a:lstStyle/>
                    <a:p>
                      <a:r>
                        <a:rPr lang="en-US" dirty="0"/>
                        <a:t>7</a:t>
                      </a:r>
                    </a:p>
                  </a:txBody>
                  <a:tcPr/>
                </a:tc>
                <a:extLst>
                  <a:ext uri="{0D108BD9-81ED-4DB2-BD59-A6C34878D82A}">
                    <a16:rowId xmlns:a16="http://schemas.microsoft.com/office/drawing/2014/main" val="1917391125"/>
                  </a:ext>
                </a:extLst>
              </a:tr>
              <a:tr h="400182">
                <a:tc>
                  <a:txBody>
                    <a:bodyPr/>
                    <a:lstStyle/>
                    <a:p>
                      <a:r>
                        <a:rPr lang="en-US" dirty="0"/>
                        <a:t>4</a:t>
                      </a:r>
                    </a:p>
                  </a:txBody>
                  <a:tcPr/>
                </a:tc>
                <a:tc>
                  <a:txBody>
                    <a:bodyPr/>
                    <a:lstStyle/>
                    <a:p>
                      <a:r>
                        <a:rPr lang="en-US" dirty="0"/>
                        <a:t>7.5</a:t>
                      </a:r>
                    </a:p>
                  </a:txBody>
                  <a:tcPr/>
                </a:tc>
                <a:tc>
                  <a:txBody>
                    <a:bodyPr/>
                    <a:lstStyle/>
                    <a:p>
                      <a:r>
                        <a:rPr lang="en-US" dirty="0"/>
                        <a:t>8</a:t>
                      </a:r>
                    </a:p>
                  </a:txBody>
                  <a:tcPr/>
                </a:tc>
                <a:tc>
                  <a:txBody>
                    <a:bodyPr/>
                    <a:lstStyle/>
                    <a:p>
                      <a:r>
                        <a:rPr lang="en-US" dirty="0"/>
                        <a:t>10</a:t>
                      </a:r>
                    </a:p>
                  </a:txBody>
                  <a:tcPr/>
                </a:tc>
                <a:extLst>
                  <a:ext uri="{0D108BD9-81ED-4DB2-BD59-A6C34878D82A}">
                    <a16:rowId xmlns:a16="http://schemas.microsoft.com/office/drawing/2014/main" val="2156987642"/>
                  </a:ext>
                </a:extLst>
              </a:tr>
              <a:tr h="400182">
                <a:tc>
                  <a:txBody>
                    <a:bodyPr/>
                    <a:lstStyle/>
                    <a:p>
                      <a:r>
                        <a:rPr lang="en-US" dirty="0"/>
                        <a:t>5</a:t>
                      </a:r>
                    </a:p>
                  </a:txBody>
                  <a:tcPr/>
                </a:tc>
                <a:tc>
                  <a:txBody>
                    <a:bodyPr/>
                    <a:lstStyle/>
                    <a:p>
                      <a:r>
                        <a:rPr lang="en-US" dirty="0"/>
                        <a:t>8.5</a:t>
                      </a:r>
                    </a:p>
                  </a:txBody>
                  <a:tcPr/>
                </a:tc>
                <a:tc>
                  <a:txBody>
                    <a:bodyPr/>
                    <a:lstStyle/>
                    <a:p>
                      <a:r>
                        <a:rPr lang="en-US" dirty="0"/>
                        <a:t>8.5</a:t>
                      </a:r>
                    </a:p>
                  </a:txBody>
                  <a:tcPr/>
                </a:tc>
                <a:tc>
                  <a:txBody>
                    <a:bodyPr/>
                    <a:lstStyle/>
                    <a:p>
                      <a:r>
                        <a:rPr lang="en-US" dirty="0"/>
                        <a:t>9</a:t>
                      </a:r>
                    </a:p>
                  </a:txBody>
                  <a:tcPr/>
                </a:tc>
                <a:extLst>
                  <a:ext uri="{0D108BD9-81ED-4DB2-BD59-A6C34878D82A}">
                    <a16:rowId xmlns:a16="http://schemas.microsoft.com/office/drawing/2014/main" val="2947736718"/>
                  </a:ext>
                </a:extLst>
              </a:tr>
              <a:tr h="400182">
                <a:tc>
                  <a:txBody>
                    <a:bodyPr/>
                    <a:lstStyle/>
                    <a:p>
                      <a:r>
                        <a:rPr lang="en-US" dirty="0"/>
                        <a:t>6</a:t>
                      </a:r>
                    </a:p>
                  </a:txBody>
                  <a:tcPr/>
                </a:tc>
                <a:tc>
                  <a:txBody>
                    <a:bodyPr/>
                    <a:lstStyle/>
                    <a:p>
                      <a:r>
                        <a:rPr lang="en-US" dirty="0"/>
                        <a:t>9</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357784904"/>
                  </a:ext>
                </a:extLst>
              </a:tr>
              <a:tr h="400182">
                <a:tc>
                  <a:txBody>
                    <a:bodyPr/>
                    <a:lstStyle/>
                    <a:p>
                      <a:r>
                        <a:rPr lang="en-US" dirty="0"/>
                        <a:t>7</a:t>
                      </a:r>
                    </a:p>
                  </a:txBody>
                  <a:tcPr/>
                </a:tc>
                <a:tc>
                  <a:txBody>
                    <a:bodyPr/>
                    <a:lstStyle/>
                    <a:p>
                      <a:r>
                        <a:rPr lang="en-US" dirty="0"/>
                        <a:t>10</a:t>
                      </a:r>
                    </a:p>
                  </a:txBody>
                  <a:tcPr/>
                </a:tc>
                <a:tc>
                  <a:txBody>
                    <a:bodyPr/>
                    <a:lstStyle/>
                    <a:p>
                      <a:r>
                        <a:rPr lang="en-US" dirty="0"/>
                        <a:t>9.5</a:t>
                      </a:r>
                    </a:p>
                  </a:txBody>
                  <a:tcPr/>
                </a:tc>
                <a:tc>
                  <a:txBody>
                    <a:bodyPr/>
                    <a:lstStyle/>
                    <a:p>
                      <a:r>
                        <a:rPr lang="en-US" dirty="0"/>
                        <a:t>7</a:t>
                      </a:r>
                    </a:p>
                  </a:txBody>
                  <a:tcPr/>
                </a:tc>
                <a:extLst>
                  <a:ext uri="{0D108BD9-81ED-4DB2-BD59-A6C34878D82A}">
                    <a16:rowId xmlns:a16="http://schemas.microsoft.com/office/drawing/2014/main" val="1113635180"/>
                  </a:ext>
                </a:extLst>
              </a:tr>
              <a:tr h="400182">
                <a:tc>
                  <a:txBody>
                    <a:bodyPr/>
                    <a:lstStyle/>
                    <a:p>
                      <a:r>
                        <a:rPr lang="en-US" dirty="0"/>
                        <a:t>8</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3970970560"/>
                  </a:ext>
                </a:extLst>
              </a:tr>
              <a:tr h="400182">
                <a:tc>
                  <a:txBody>
                    <a:bodyPr/>
                    <a:lstStyle/>
                    <a:p>
                      <a:r>
                        <a:rPr lang="en-US" dirty="0"/>
                        <a:t>9</a:t>
                      </a:r>
                    </a:p>
                  </a:txBody>
                  <a:tcPr/>
                </a:tc>
                <a:tc>
                  <a:txBody>
                    <a:bodyPr/>
                    <a:lstStyle/>
                    <a:p>
                      <a:r>
                        <a:rPr lang="en-US" dirty="0"/>
                        <a:t>8</a:t>
                      </a:r>
                    </a:p>
                  </a:txBody>
                  <a:tcPr/>
                </a:tc>
                <a:tc>
                  <a:txBody>
                    <a:bodyPr/>
                    <a:lstStyle/>
                    <a:p>
                      <a:r>
                        <a:rPr lang="en-US" dirty="0"/>
                        <a:t>7</a:t>
                      </a:r>
                    </a:p>
                  </a:txBody>
                  <a:tcPr/>
                </a:tc>
                <a:tc>
                  <a:txBody>
                    <a:bodyPr/>
                    <a:lstStyle/>
                    <a:p>
                      <a:r>
                        <a:rPr lang="en-US" dirty="0"/>
                        <a:t>9</a:t>
                      </a:r>
                    </a:p>
                  </a:txBody>
                  <a:tcPr/>
                </a:tc>
                <a:extLst>
                  <a:ext uri="{0D108BD9-81ED-4DB2-BD59-A6C34878D82A}">
                    <a16:rowId xmlns:a16="http://schemas.microsoft.com/office/drawing/2014/main" val="1139560993"/>
                  </a:ext>
                </a:extLst>
              </a:tr>
              <a:tr h="400182">
                <a:tc>
                  <a:txBody>
                    <a:bodyPr/>
                    <a:lstStyle/>
                    <a:p>
                      <a:r>
                        <a:rPr lang="en-US" dirty="0"/>
                        <a:t>10</a:t>
                      </a:r>
                    </a:p>
                  </a:txBody>
                  <a:tcPr/>
                </a:tc>
                <a:tc>
                  <a:txBody>
                    <a:bodyPr/>
                    <a:lstStyle/>
                    <a:p>
                      <a:r>
                        <a:rPr lang="en-US" dirty="0"/>
                        <a:t>9</a:t>
                      </a:r>
                    </a:p>
                  </a:txBody>
                  <a:tcPr/>
                </a:tc>
                <a:tc>
                  <a:txBody>
                    <a:bodyPr/>
                    <a:lstStyle/>
                    <a:p>
                      <a:r>
                        <a:rPr lang="en-US" dirty="0"/>
                        <a:t>10</a:t>
                      </a:r>
                    </a:p>
                  </a:txBody>
                  <a:tcPr/>
                </a:tc>
                <a:tc>
                  <a:txBody>
                    <a:bodyPr/>
                    <a:lstStyle/>
                    <a:p>
                      <a:r>
                        <a:rPr lang="en-US" dirty="0"/>
                        <a:t>8</a:t>
                      </a:r>
                    </a:p>
                  </a:txBody>
                  <a:tcPr/>
                </a:tc>
                <a:extLst>
                  <a:ext uri="{0D108BD9-81ED-4DB2-BD59-A6C34878D82A}">
                    <a16:rowId xmlns:a16="http://schemas.microsoft.com/office/drawing/2014/main" val="2914808922"/>
                  </a:ext>
                </a:extLst>
              </a:tr>
              <a:tr h="355292">
                <a:tc>
                  <a:txBody>
                    <a:bodyPr/>
                    <a:lstStyle/>
                    <a:p>
                      <a:r>
                        <a:rPr lang="en-US" dirty="0"/>
                        <a:t>Group mean</a:t>
                      </a:r>
                    </a:p>
                  </a:txBody>
                  <a:tcPr/>
                </a:tc>
                <a:tc>
                  <a:txBody>
                    <a:bodyPr/>
                    <a:lstStyle/>
                    <a:p>
                      <a:r>
                        <a:rPr lang="en-US" dirty="0"/>
                        <a:t>8.7</a:t>
                      </a:r>
                    </a:p>
                  </a:txBody>
                  <a:tcPr/>
                </a:tc>
                <a:tc>
                  <a:txBody>
                    <a:bodyPr/>
                    <a:lstStyle/>
                    <a:p>
                      <a:r>
                        <a:rPr lang="en-US" dirty="0"/>
                        <a:t>8.6</a:t>
                      </a:r>
                    </a:p>
                  </a:txBody>
                  <a:tcPr/>
                </a:tc>
                <a:tc>
                  <a:txBody>
                    <a:bodyPr/>
                    <a:lstStyle/>
                    <a:p>
                      <a:r>
                        <a:rPr lang="en-US" dirty="0"/>
                        <a:t>8.5</a:t>
                      </a:r>
                    </a:p>
                  </a:txBody>
                  <a:tcPr/>
                </a:tc>
                <a:extLst>
                  <a:ext uri="{0D108BD9-81ED-4DB2-BD59-A6C34878D82A}">
                    <a16:rowId xmlns:a16="http://schemas.microsoft.com/office/drawing/2014/main" val="662224887"/>
                  </a:ext>
                </a:extLst>
              </a:tr>
            </a:tbl>
          </a:graphicData>
        </a:graphic>
      </p:graphicFrame>
      <p:sp>
        <p:nvSpPr>
          <p:cNvPr id="5" name="Rectangle 4">
            <a:extLst>
              <a:ext uri="{FF2B5EF4-FFF2-40B4-BE49-F238E27FC236}">
                <a16:creationId xmlns:a16="http://schemas.microsoft.com/office/drawing/2014/main" id="{3647A9CF-008D-4F22-1842-E1B8705B817F}"/>
              </a:ext>
            </a:extLst>
          </p:cNvPr>
          <p:cNvSpPr/>
          <p:nvPr/>
        </p:nvSpPr>
        <p:spPr>
          <a:xfrm>
            <a:off x="221512" y="5348177"/>
            <a:ext cx="4789967" cy="51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 all mean is 8.6</a:t>
            </a:r>
          </a:p>
        </p:txBody>
      </p:sp>
      <p:pic>
        <p:nvPicPr>
          <p:cNvPr id="7" name="Picture 6">
            <a:extLst>
              <a:ext uri="{FF2B5EF4-FFF2-40B4-BE49-F238E27FC236}">
                <a16:creationId xmlns:a16="http://schemas.microsoft.com/office/drawing/2014/main" id="{36904D2C-12A0-E3CC-1D9A-73FAB7034A98}"/>
              </a:ext>
            </a:extLst>
          </p:cNvPr>
          <p:cNvPicPr>
            <a:picLocks noChangeAspect="1"/>
          </p:cNvPicPr>
          <p:nvPr/>
        </p:nvPicPr>
        <p:blipFill>
          <a:blip r:embed="rId2"/>
          <a:stretch>
            <a:fillRect/>
          </a:stretch>
        </p:blipFill>
        <p:spPr>
          <a:xfrm>
            <a:off x="5171524" y="125266"/>
            <a:ext cx="6773819" cy="5733273"/>
          </a:xfrm>
          <a:prstGeom prst="rect">
            <a:avLst/>
          </a:prstGeom>
        </p:spPr>
      </p:pic>
    </p:spTree>
    <p:extLst>
      <p:ext uri="{BB962C8B-B14F-4D97-AF65-F5344CB8AC3E}">
        <p14:creationId xmlns:p14="http://schemas.microsoft.com/office/powerpoint/2010/main" val="763521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980117-314B-372D-FDAE-D775415FFF5A}"/>
              </a:ext>
            </a:extLst>
          </p:cNvPr>
          <p:cNvPicPr>
            <a:picLocks noChangeAspect="1"/>
          </p:cNvPicPr>
          <p:nvPr/>
        </p:nvPicPr>
        <p:blipFill>
          <a:blip r:embed="rId2"/>
          <a:stretch>
            <a:fillRect/>
          </a:stretch>
        </p:blipFill>
        <p:spPr>
          <a:xfrm>
            <a:off x="978194" y="980717"/>
            <a:ext cx="9813853" cy="4896566"/>
          </a:xfrm>
          <a:prstGeom prst="rect">
            <a:avLst/>
          </a:prstGeom>
        </p:spPr>
      </p:pic>
    </p:spTree>
    <p:extLst>
      <p:ext uri="{BB962C8B-B14F-4D97-AF65-F5344CB8AC3E}">
        <p14:creationId xmlns:p14="http://schemas.microsoft.com/office/powerpoint/2010/main" val="1399445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4FC700-0F29-D8E2-25D5-37EEDD47FA53}"/>
              </a:ext>
            </a:extLst>
          </p:cNvPr>
          <p:cNvPicPr>
            <a:picLocks noChangeAspect="1"/>
          </p:cNvPicPr>
          <p:nvPr/>
        </p:nvPicPr>
        <p:blipFill>
          <a:blip r:embed="rId2"/>
          <a:stretch>
            <a:fillRect/>
          </a:stretch>
        </p:blipFill>
        <p:spPr>
          <a:xfrm>
            <a:off x="808074" y="768441"/>
            <a:ext cx="10462438" cy="5143261"/>
          </a:xfrm>
          <a:prstGeom prst="rect">
            <a:avLst/>
          </a:prstGeom>
        </p:spPr>
      </p:pic>
    </p:spTree>
    <p:extLst>
      <p:ext uri="{BB962C8B-B14F-4D97-AF65-F5344CB8AC3E}">
        <p14:creationId xmlns:p14="http://schemas.microsoft.com/office/powerpoint/2010/main" val="2538081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0340-D276-BD82-F801-E07A96DE4E9E}"/>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Basic of hypothesis</a:t>
            </a:r>
          </a:p>
        </p:txBody>
      </p:sp>
      <p:sp>
        <p:nvSpPr>
          <p:cNvPr id="3" name="Content Placeholder 2">
            <a:extLst>
              <a:ext uri="{FF2B5EF4-FFF2-40B4-BE49-F238E27FC236}">
                <a16:creationId xmlns:a16="http://schemas.microsoft.com/office/drawing/2014/main" id="{FFEA0AC3-49EE-C4EB-46FB-0AF63C5A58D5}"/>
              </a:ext>
            </a:extLst>
          </p:cNvPr>
          <p:cNvSpPr>
            <a:spLocks noGrp="1"/>
          </p:cNvSpPr>
          <p:nvPr>
            <p:ph idx="1"/>
          </p:nvPr>
        </p:nvSpPr>
        <p:spPr/>
        <p:txBody>
          <a:bodyPr>
            <a:normAutofit/>
          </a:bodyPr>
          <a:lstStyle/>
          <a:p>
            <a:pPr algn="just">
              <a:lnSpc>
                <a:spcPct val="150000"/>
              </a:lnSpc>
              <a:buFont typeface="Wingdings" panose="05000000000000000000" pitchFamily="2" charset="2"/>
              <a:buChar char="§"/>
            </a:pPr>
            <a:r>
              <a:rPr lang="en-US" sz="2400" dirty="0">
                <a:solidFill>
                  <a:srgbClr val="51565E"/>
                </a:solidFill>
                <a:latin typeface="Roboto" panose="02000000000000000000" pitchFamily="2" charset="0"/>
              </a:rPr>
              <a:t>The basic of hypothesis is normalization and standard normalization. </a:t>
            </a:r>
          </a:p>
          <a:p>
            <a:pPr algn="just">
              <a:lnSpc>
                <a:spcPct val="150000"/>
              </a:lnSpc>
              <a:buFont typeface="Wingdings" panose="05000000000000000000" pitchFamily="2" charset="2"/>
              <a:buChar char="Ø"/>
            </a:pPr>
            <a:r>
              <a:rPr lang="en-US" sz="2400" dirty="0">
                <a:solidFill>
                  <a:srgbClr val="51565E"/>
                </a:solidFill>
                <a:latin typeface="Roboto" panose="02000000000000000000" pitchFamily="2" charset="0"/>
              </a:rPr>
              <a:t>Normalization:</a:t>
            </a:r>
          </a:p>
          <a:p>
            <a:pPr algn="just">
              <a:lnSpc>
                <a:spcPct val="150000"/>
              </a:lnSpc>
              <a:buFont typeface="Wingdings" panose="05000000000000000000" pitchFamily="2" charset="2"/>
              <a:buChar char="§"/>
            </a:pPr>
            <a:r>
              <a:rPr lang="en-US" sz="2400" dirty="0">
                <a:solidFill>
                  <a:srgbClr val="51565E"/>
                </a:solidFill>
                <a:latin typeface="Roboto" panose="02000000000000000000" pitchFamily="2" charset="0"/>
              </a:rPr>
              <a:t>A variable is said to be normally distributed or have a normal distribution if its distribution has the shape of a normal curve — a special bell-shaped curve.</a:t>
            </a:r>
          </a:p>
          <a:p>
            <a:pPr algn="just">
              <a:lnSpc>
                <a:spcPct val="150000"/>
              </a:lnSpc>
              <a:buFont typeface="Wingdings" panose="05000000000000000000" pitchFamily="2" charset="2"/>
              <a:buChar char="§"/>
            </a:pPr>
            <a:r>
              <a:rPr lang="en-US" sz="2400" dirty="0">
                <a:solidFill>
                  <a:srgbClr val="51565E"/>
                </a:solidFill>
                <a:latin typeface="Roboto" panose="02000000000000000000" pitchFamily="2" charset="0"/>
              </a:rPr>
              <a:t>The graph of a normal distribution is called the normal curve, which has all of the following properties: 1. The mean, median, and mode are equal.</a:t>
            </a:r>
          </a:p>
        </p:txBody>
      </p:sp>
    </p:spTree>
    <p:extLst>
      <p:ext uri="{BB962C8B-B14F-4D97-AF65-F5344CB8AC3E}">
        <p14:creationId xmlns:p14="http://schemas.microsoft.com/office/powerpoint/2010/main" val="1477929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09C112-6884-8A21-E80E-FB721E2C0703}"/>
              </a:ext>
            </a:extLst>
          </p:cNvPr>
          <p:cNvPicPr>
            <a:picLocks noChangeAspect="1"/>
          </p:cNvPicPr>
          <p:nvPr/>
        </p:nvPicPr>
        <p:blipFill>
          <a:blip r:embed="rId2"/>
          <a:stretch>
            <a:fillRect/>
          </a:stretch>
        </p:blipFill>
        <p:spPr>
          <a:xfrm>
            <a:off x="1127051" y="637952"/>
            <a:ext cx="9303489" cy="4922875"/>
          </a:xfrm>
          <a:prstGeom prst="rect">
            <a:avLst/>
          </a:prstGeom>
        </p:spPr>
      </p:pic>
    </p:spTree>
    <p:extLst>
      <p:ext uri="{BB962C8B-B14F-4D97-AF65-F5344CB8AC3E}">
        <p14:creationId xmlns:p14="http://schemas.microsoft.com/office/powerpoint/2010/main" val="973656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2020-E4E9-773D-7893-FB04CC7F8536}"/>
              </a:ext>
            </a:extLst>
          </p:cNvPr>
          <p:cNvSpPr>
            <a:spLocks noGrp="1"/>
          </p:cNvSpPr>
          <p:nvPr>
            <p:ph type="title"/>
          </p:nvPr>
        </p:nvSpPr>
        <p:spPr>
          <a:xfrm>
            <a:off x="487326" y="189634"/>
            <a:ext cx="10515600" cy="350982"/>
          </a:xfrm>
        </p:spPr>
        <p:txBody>
          <a:bodyPr>
            <a:normAutofit fontScale="90000"/>
          </a:bodyPr>
          <a:lstStyle/>
          <a:p>
            <a:r>
              <a:rPr lang="en-US" sz="3200" b="1" u="sng" dirty="0">
                <a:solidFill>
                  <a:srgbClr val="51565E"/>
                </a:solidFill>
                <a:latin typeface="Roboto" panose="02000000000000000000" pitchFamily="2" charset="0"/>
                <a:ea typeface="+mn-ea"/>
                <a:cs typeface="+mn-cs"/>
              </a:rPr>
              <a:t>Example</a:t>
            </a:r>
          </a:p>
        </p:txBody>
      </p:sp>
      <p:pic>
        <p:nvPicPr>
          <p:cNvPr id="7" name="Picture 6">
            <a:extLst>
              <a:ext uri="{FF2B5EF4-FFF2-40B4-BE49-F238E27FC236}">
                <a16:creationId xmlns:a16="http://schemas.microsoft.com/office/drawing/2014/main" id="{55E1760B-5C06-42F1-D5C3-0CB56A3F18CE}"/>
              </a:ext>
            </a:extLst>
          </p:cNvPr>
          <p:cNvPicPr>
            <a:picLocks noChangeAspect="1"/>
          </p:cNvPicPr>
          <p:nvPr/>
        </p:nvPicPr>
        <p:blipFill>
          <a:blip r:embed="rId2"/>
          <a:stretch>
            <a:fillRect/>
          </a:stretch>
        </p:blipFill>
        <p:spPr>
          <a:xfrm>
            <a:off x="7974419" y="2730500"/>
            <a:ext cx="3696917" cy="3762375"/>
          </a:xfrm>
          <a:prstGeom prst="rect">
            <a:avLst/>
          </a:prstGeom>
        </p:spPr>
      </p:pic>
      <p:sp>
        <p:nvSpPr>
          <p:cNvPr id="8" name="TextBox 7">
            <a:extLst>
              <a:ext uri="{FF2B5EF4-FFF2-40B4-BE49-F238E27FC236}">
                <a16:creationId xmlns:a16="http://schemas.microsoft.com/office/drawing/2014/main" id="{62EACFD1-4522-6687-83C3-64F5A5E19DB0}"/>
              </a:ext>
            </a:extLst>
          </p:cNvPr>
          <p:cNvSpPr txBox="1"/>
          <p:nvPr/>
        </p:nvSpPr>
        <p:spPr>
          <a:xfrm>
            <a:off x="356357" y="693732"/>
            <a:ext cx="11020480" cy="1708160"/>
          </a:xfrm>
          <a:prstGeom prst="rect">
            <a:avLst/>
          </a:prstGeom>
          <a:noFill/>
        </p:spPr>
        <p:txBody>
          <a:bodyPr wrap="square" rtlCol="0">
            <a:spAutoFit/>
          </a:bodyPr>
          <a:lstStyle/>
          <a:p>
            <a:pPr algn="just">
              <a:lnSpc>
                <a:spcPct val="150000"/>
              </a:lnSpc>
            </a:pPr>
            <a:r>
              <a:rPr lang="en-US" dirty="0">
                <a:solidFill>
                  <a:srgbClr val="51565E"/>
                </a:solidFill>
                <a:latin typeface="Roboto" panose="02000000000000000000" pitchFamily="2" charset="0"/>
              </a:rPr>
              <a:t>The data  below represents the time taken to cure the disease for different patients when they consume either Drug A, B, or C. The time is represented in terms of total hours and minutes. At the 0.05 level of significance (alpha value), we need to test whether the mean time for the three drugs to cure the disease are equal (H0).</a:t>
            </a:r>
          </a:p>
        </p:txBody>
      </p:sp>
      <p:sp>
        <p:nvSpPr>
          <p:cNvPr id="9" name="TextBox 8">
            <a:extLst>
              <a:ext uri="{FF2B5EF4-FFF2-40B4-BE49-F238E27FC236}">
                <a16:creationId xmlns:a16="http://schemas.microsoft.com/office/drawing/2014/main" id="{A3B72C67-2FF0-7979-AB6B-080903D6EB48}"/>
              </a:ext>
            </a:extLst>
          </p:cNvPr>
          <p:cNvSpPr txBox="1"/>
          <p:nvPr/>
        </p:nvSpPr>
        <p:spPr>
          <a:xfrm>
            <a:off x="460413" y="2401892"/>
            <a:ext cx="7514006" cy="4385816"/>
          </a:xfrm>
          <a:prstGeom prst="rect">
            <a:avLst/>
          </a:prstGeom>
          <a:noFill/>
        </p:spPr>
        <p:txBody>
          <a:bodyPr wrap="square" rtlCol="0">
            <a:spAutoFit/>
          </a:bodyPr>
          <a:lstStyle/>
          <a:p>
            <a:pPr algn="just">
              <a:lnSpc>
                <a:spcPct val="150000"/>
              </a:lnSpc>
              <a:buFont typeface="Arial" panose="020B0604020202020204" pitchFamily="34" charset="0"/>
              <a:buChar char="•"/>
            </a:pPr>
            <a:r>
              <a:rPr lang="en-US" dirty="0">
                <a:solidFill>
                  <a:srgbClr val="51565E"/>
                </a:solidFill>
                <a:latin typeface="Roboto" panose="02000000000000000000" pitchFamily="2" charset="0"/>
              </a:rPr>
              <a:t>The average time taken to cure the disease after consumption of the three drugs are approximately 107, 90 and 97 hours.</a:t>
            </a:r>
          </a:p>
          <a:p>
            <a:pPr algn="just">
              <a:lnSpc>
                <a:spcPct val="150000"/>
              </a:lnSpc>
              <a:buFont typeface="Arial" panose="020B0604020202020204" pitchFamily="34" charset="0"/>
              <a:buChar char="•"/>
            </a:pPr>
            <a:r>
              <a:rPr lang="en-US" dirty="0">
                <a:solidFill>
                  <a:srgbClr val="51565E"/>
                </a:solidFill>
                <a:latin typeface="Roboto" panose="02000000000000000000" pitchFamily="2" charset="0"/>
              </a:rPr>
              <a:t>The difference between the largest and smallest mean is 17.47.</a:t>
            </a:r>
          </a:p>
          <a:p>
            <a:pPr algn="just">
              <a:lnSpc>
                <a:spcPct val="150000"/>
              </a:lnSpc>
              <a:buFont typeface="Arial" panose="020B0604020202020204" pitchFamily="34" charset="0"/>
              <a:buChar char="•"/>
            </a:pPr>
            <a:r>
              <a:rPr lang="en-US" dirty="0">
                <a:solidFill>
                  <a:srgbClr val="51565E"/>
                </a:solidFill>
                <a:latin typeface="Roboto" panose="02000000000000000000" pitchFamily="2" charset="0"/>
              </a:rPr>
              <a:t>We can see that the F value &gt; F-critical value. </a:t>
            </a:r>
          </a:p>
          <a:p>
            <a:pPr algn="just">
              <a:lnSpc>
                <a:spcPct val="150000"/>
              </a:lnSpc>
              <a:buFont typeface="Arial" panose="020B0604020202020204" pitchFamily="34" charset="0"/>
              <a:buChar char="•"/>
            </a:pPr>
            <a:r>
              <a:rPr lang="en-US" dirty="0">
                <a:solidFill>
                  <a:srgbClr val="51565E"/>
                </a:solidFill>
                <a:latin typeface="Roboto" panose="02000000000000000000" pitchFamily="2" charset="0"/>
              </a:rPr>
              <a:t>So, we can reject the null hypothesis. This means that the average time taken to cure the disease is not the same for all the three drugs. </a:t>
            </a:r>
          </a:p>
          <a:p>
            <a:pPr algn="just">
              <a:lnSpc>
                <a:spcPct val="150000"/>
              </a:lnSpc>
              <a:buFont typeface="Arial" panose="020B0604020202020204" pitchFamily="34" charset="0"/>
              <a:buChar char="•"/>
            </a:pPr>
            <a:r>
              <a:rPr lang="en-US" dirty="0">
                <a:solidFill>
                  <a:srgbClr val="51565E"/>
                </a:solidFill>
                <a:latin typeface="Roboto" panose="02000000000000000000" pitchFamily="2" charset="0"/>
              </a:rPr>
              <a:t>Using paired comparisons, we can conclude the time taken by the three drugs as follows: Time(Drug A) &gt; Time(Drug C) &gt; Time(Drug B). </a:t>
            </a:r>
          </a:p>
          <a:p>
            <a:pPr algn="l" fontAlgn="ctr">
              <a:lnSpc>
                <a:spcPct val="150000"/>
              </a:lnSpc>
            </a:pPr>
            <a:r>
              <a:rPr lang="en-US" b="0" i="0" dirty="0">
                <a:solidFill>
                  <a:srgbClr val="FFFFFF"/>
                </a:solidFill>
                <a:effectLst/>
                <a:latin typeface="Roboto" panose="02000000000000000000" pitchFamily="2" charset="0"/>
              </a:rPr>
              <a:t>Create and Showcase Your Portfolio from Scratch!</a:t>
            </a:r>
          </a:p>
          <a:p>
            <a:pPr algn="l" fontAlgn="ctr"/>
            <a:r>
              <a:rPr lang="en-US" b="0" i="0" dirty="0">
                <a:solidFill>
                  <a:srgbClr val="FFFFFF"/>
                </a:solidFill>
                <a:effectLst/>
                <a:latin typeface="Roboto" panose="02000000000000000000" pitchFamily="2" charset="0"/>
              </a:rPr>
              <a:t>Caltech PGP Full Stack</a:t>
            </a:r>
          </a:p>
          <a:p>
            <a:endParaRPr lang="en-US" dirty="0"/>
          </a:p>
        </p:txBody>
      </p:sp>
    </p:spTree>
    <p:extLst>
      <p:ext uri="{BB962C8B-B14F-4D97-AF65-F5344CB8AC3E}">
        <p14:creationId xmlns:p14="http://schemas.microsoft.com/office/powerpoint/2010/main" val="135666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0340-D276-BD82-F801-E07A96DE4E9E}"/>
              </a:ext>
            </a:extLst>
          </p:cNvPr>
          <p:cNvSpPr>
            <a:spLocks noGrp="1"/>
          </p:cNvSpPr>
          <p:nvPr>
            <p:ph type="title"/>
          </p:nvPr>
        </p:nvSpPr>
        <p:spPr>
          <a:xfrm>
            <a:off x="838200" y="283516"/>
            <a:ext cx="10515600" cy="1325563"/>
          </a:xfrm>
        </p:spPr>
        <p:txBody>
          <a:bodyPr/>
          <a:lstStyle/>
          <a:p>
            <a:r>
              <a:rPr lang="en-US" sz="3200" b="1" u="sng" dirty="0">
                <a:solidFill>
                  <a:srgbClr val="51565E"/>
                </a:solidFill>
                <a:latin typeface="Roboto" panose="02000000000000000000" pitchFamily="2" charset="0"/>
                <a:ea typeface="+mn-ea"/>
                <a:cs typeface="+mn-cs"/>
              </a:rPr>
              <a:t>Basic of </a:t>
            </a:r>
            <a:r>
              <a:rPr lang="en-US" sz="3200" b="1" u="sng" dirty="0" err="1">
                <a:solidFill>
                  <a:srgbClr val="51565E"/>
                </a:solidFill>
                <a:latin typeface="Roboto" panose="02000000000000000000" pitchFamily="2" charset="0"/>
                <a:ea typeface="+mn-ea"/>
                <a:cs typeface="+mn-cs"/>
              </a:rPr>
              <a:t>hypothesis:Normalisation</a:t>
            </a:r>
            <a:endParaRPr lang="en-US" sz="3200" b="1" u="sng" dirty="0">
              <a:solidFill>
                <a:srgbClr val="51565E"/>
              </a:solidFill>
              <a:latin typeface="Roboto" panose="02000000000000000000" pitchFamily="2" charset="0"/>
              <a:ea typeface="+mn-ea"/>
              <a:cs typeface="+mn-cs"/>
            </a:endParaRPr>
          </a:p>
        </p:txBody>
      </p:sp>
      <p:pic>
        <p:nvPicPr>
          <p:cNvPr id="1026" name="Picture 2">
            <a:extLst>
              <a:ext uri="{FF2B5EF4-FFF2-40B4-BE49-F238E27FC236}">
                <a16:creationId xmlns:a16="http://schemas.microsoft.com/office/drawing/2014/main" id="{B65DC136-BC02-8FA4-CF98-002449B48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25" y="1998920"/>
            <a:ext cx="6092457" cy="39127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11EBF67-DB22-DD4F-8D80-9EA05C72C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059" y="2211572"/>
            <a:ext cx="43338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9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0340-D276-BD82-F801-E07A96DE4E9E}"/>
              </a:ext>
            </a:extLst>
          </p:cNvPr>
          <p:cNvSpPr>
            <a:spLocks noGrp="1"/>
          </p:cNvSpPr>
          <p:nvPr>
            <p:ph type="title"/>
          </p:nvPr>
        </p:nvSpPr>
        <p:spPr/>
        <p:txBody>
          <a:bodyPr>
            <a:normAutofit/>
          </a:bodyPr>
          <a:lstStyle/>
          <a:p>
            <a:r>
              <a:rPr lang="en-US" sz="3200" b="1" u="sng" dirty="0">
                <a:solidFill>
                  <a:srgbClr val="51565E"/>
                </a:solidFill>
                <a:latin typeface="Roboto" panose="02000000000000000000" pitchFamily="2" charset="0"/>
                <a:ea typeface="+mn-ea"/>
                <a:cs typeface="+mn-cs"/>
              </a:rPr>
              <a:t>Basic of hypothesis</a:t>
            </a:r>
          </a:p>
        </p:txBody>
      </p:sp>
      <p:sp>
        <p:nvSpPr>
          <p:cNvPr id="3" name="Content Placeholder 2">
            <a:extLst>
              <a:ext uri="{FF2B5EF4-FFF2-40B4-BE49-F238E27FC236}">
                <a16:creationId xmlns:a16="http://schemas.microsoft.com/office/drawing/2014/main" id="{FFEA0AC3-49EE-C4EB-46FB-0AF63C5A58D5}"/>
              </a:ext>
            </a:extLst>
          </p:cNvPr>
          <p:cNvSpPr>
            <a:spLocks noGrp="1"/>
          </p:cNvSpPr>
          <p:nvPr>
            <p:ph idx="1"/>
          </p:nvPr>
        </p:nvSpPr>
        <p:spPr>
          <a:xfrm>
            <a:off x="838200" y="1825625"/>
            <a:ext cx="10515600" cy="2416766"/>
          </a:xfrm>
        </p:spPr>
        <p:txBody>
          <a:bodyPr>
            <a:normAutofit lnSpcReduction="10000"/>
          </a:bodyPr>
          <a:lstStyle/>
          <a:p>
            <a:pPr algn="just">
              <a:lnSpc>
                <a:spcPct val="150000"/>
              </a:lnSpc>
              <a:buFont typeface="Wingdings" panose="05000000000000000000" pitchFamily="2" charset="2"/>
              <a:buChar char="§"/>
            </a:pPr>
            <a:r>
              <a:rPr lang="en-US" sz="2400" dirty="0">
                <a:solidFill>
                  <a:srgbClr val="51565E"/>
                </a:solidFill>
                <a:latin typeface="Roboto" panose="02000000000000000000" pitchFamily="2" charset="0"/>
              </a:rPr>
              <a:t>The basic of hypothesis is normalization and standard normalization. </a:t>
            </a:r>
          </a:p>
          <a:p>
            <a:pPr algn="just">
              <a:lnSpc>
                <a:spcPct val="150000"/>
              </a:lnSpc>
              <a:buFont typeface="Wingdings" panose="05000000000000000000" pitchFamily="2" charset="2"/>
              <a:buChar char="Ø"/>
            </a:pPr>
            <a:r>
              <a:rPr lang="en-US" sz="2400" dirty="0">
                <a:solidFill>
                  <a:srgbClr val="51565E"/>
                </a:solidFill>
                <a:latin typeface="Roboto" panose="02000000000000000000" pitchFamily="2" charset="0"/>
              </a:rPr>
              <a:t>Standard Normalization:</a:t>
            </a:r>
          </a:p>
          <a:p>
            <a:pPr marL="0" indent="0" algn="just">
              <a:lnSpc>
                <a:spcPct val="150000"/>
              </a:lnSpc>
              <a:buNone/>
            </a:pPr>
            <a:r>
              <a:rPr lang="en-US" sz="2400" dirty="0">
                <a:solidFill>
                  <a:srgbClr val="51565E"/>
                </a:solidFill>
                <a:latin typeface="Roboto" panose="02000000000000000000" pitchFamily="2" charset="0"/>
              </a:rPr>
              <a:t>A standard normal distribution is a normal distribution with mean 0 and standard deviation 1.</a:t>
            </a:r>
          </a:p>
          <a:p>
            <a:pPr marL="0" indent="0" algn="just">
              <a:lnSpc>
                <a:spcPct val="150000"/>
              </a:lnSpc>
              <a:buNone/>
            </a:pPr>
            <a:endParaRPr lang="en-US" sz="2400" dirty="0">
              <a:solidFill>
                <a:srgbClr val="51565E"/>
              </a:solidFill>
              <a:latin typeface="Roboto" panose="02000000000000000000" pitchFamily="2" charset="0"/>
            </a:endParaRPr>
          </a:p>
        </p:txBody>
      </p:sp>
      <p:pic>
        <p:nvPicPr>
          <p:cNvPr id="2054" name="Picture 6">
            <a:extLst>
              <a:ext uri="{FF2B5EF4-FFF2-40B4-BE49-F238E27FC236}">
                <a16:creationId xmlns:a16="http://schemas.microsoft.com/office/drawing/2014/main" id="{F7A137C4-E38F-5FB5-411B-AF48947FF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051" y="4737137"/>
            <a:ext cx="3317358" cy="1493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62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9AE2-9754-DB3B-1EC7-C2D7A44992B3}"/>
              </a:ext>
            </a:extLst>
          </p:cNvPr>
          <p:cNvSpPr>
            <a:spLocks noGrp="1"/>
          </p:cNvSpPr>
          <p:nvPr>
            <p:ph type="title"/>
          </p:nvPr>
        </p:nvSpPr>
        <p:spPr>
          <a:xfrm>
            <a:off x="804530" y="205637"/>
            <a:ext cx="10515600" cy="1325563"/>
          </a:xfrm>
        </p:spPr>
        <p:txBody>
          <a:bodyPr/>
          <a:lstStyle/>
          <a:p>
            <a:r>
              <a:rPr lang="en-US" sz="3200" b="1" u="sng" dirty="0">
                <a:solidFill>
                  <a:srgbClr val="51565E"/>
                </a:solidFill>
                <a:latin typeface="Roboto" panose="02000000000000000000" pitchFamily="2" charset="0"/>
                <a:ea typeface="+mn-ea"/>
                <a:cs typeface="+mn-cs"/>
              </a:rPr>
              <a:t>Important Parameter of hypothesis testing</a:t>
            </a:r>
          </a:p>
        </p:txBody>
      </p:sp>
      <p:sp>
        <p:nvSpPr>
          <p:cNvPr id="3" name="Content Placeholder 2">
            <a:extLst>
              <a:ext uri="{FF2B5EF4-FFF2-40B4-BE49-F238E27FC236}">
                <a16:creationId xmlns:a16="http://schemas.microsoft.com/office/drawing/2014/main" id="{0470F6E5-0158-1A41-9854-7A8687C7E153}"/>
              </a:ext>
            </a:extLst>
          </p:cNvPr>
          <p:cNvSpPr>
            <a:spLocks noGrp="1"/>
          </p:cNvSpPr>
          <p:nvPr>
            <p:ph idx="1"/>
          </p:nvPr>
        </p:nvSpPr>
        <p:spPr/>
        <p:txBody>
          <a:bodyPr/>
          <a:lstStyle/>
          <a:p>
            <a:pPr algn="just">
              <a:lnSpc>
                <a:spcPct val="150000"/>
              </a:lnSpc>
            </a:pPr>
            <a:r>
              <a:rPr lang="en-US" sz="2400" dirty="0">
                <a:solidFill>
                  <a:srgbClr val="51565E"/>
                </a:solidFill>
                <a:latin typeface="Roboto" panose="02000000000000000000" pitchFamily="2" charset="0"/>
              </a:rPr>
              <a:t>Null hypothesis :- In inferential statistics, the null hypothesis is a general statement or default position that there is no relationship between two measured phenomena, or no association among groups</a:t>
            </a:r>
          </a:p>
          <a:p>
            <a:pPr algn="just">
              <a:lnSpc>
                <a:spcPct val="150000"/>
              </a:lnSpc>
            </a:pPr>
            <a:r>
              <a:rPr lang="en-US" sz="2400" dirty="0">
                <a:solidFill>
                  <a:srgbClr val="51565E"/>
                </a:solidFill>
                <a:latin typeface="Roboto" panose="02000000000000000000" pitchFamily="2" charset="0"/>
              </a:rPr>
              <a:t>In other words it is a basic assumption or made based on domain or problem knowledge.</a:t>
            </a:r>
          </a:p>
          <a:p>
            <a:pPr algn="just">
              <a:lnSpc>
                <a:spcPct val="150000"/>
              </a:lnSpc>
            </a:pPr>
            <a:r>
              <a:rPr lang="en-US" sz="2400" dirty="0">
                <a:solidFill>
                  <a:srgbClr val="51565E"/>
                </a:solidFill>
                <a:latin typeface="Roboto" panose="02000000000000000000" pitchFamily="2" charset="0"/>
              </a:rPr>
              <a:t>Example : a company production is = 50 unit/per day etc.</a:t>
            </a:r>
          </a:p>
          <a:p>
            <a:endParaRPr lang="en-US" dirty="0"/>
          </a:p>
        </p:txBody>
      </p:sp>
    </p:spTree>
    <p:extLst>
      <p:ext uri="{BB962C8B-B14F-4D97-AF65-F5344CB8AC3E}">
        <p14:creationId xmlns:p14="http://schemas.microsoft.com/office/powerpoint/2010/main" val="152914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9AE2-9754-DB3B-1EC7-C2D7A44992B3}"/>
              </a:ext>
            </a:extLst>
          </p:cNvPr>
          <p:cNvSpPr>
            <a:spLocks noGrp="1"/>
          </p:cNvSpPr>
          <p:nvPr>
            <p:ph type="title"/>
          </p:nvPr>
        </p:nvSpPr>
        <p:spPr/>
        <p:txBody>
          <a:bodyPr>
            <a:normAutofit/>
          </a:bodyPr>
          <a:lstStyle/>
          <a:p>
            <a:r>
              <a:rPr lang="en-US" sz="3200" b="1" u="sng" dirty="0">
                <a:solidFill>
                  <a:srgbClr val="51565E"/>
                </a:solidFill>
                <a:latin typeface="Roboto" panose="02000000000000000000" pitchFamily="2" charset="0"/>
                <a:ea typeface="+mn-ea"/>
                <a:cs typeface="+mn-cs"/>
              </a:rPr>
              <a:t>Important Parameter of hypothesis testing</a:t>
            </a:r>
          </a:p>
        </p:txBody>
      </p:sp>
      <p:sp>
        <p:nvSpPr>
          <p:cNvPr id="3" name="Content Placeholder 2">
            <a:extLst>
              <a:ext uri="{FF2B5EF4-FFF2-40B4-BE49-F238E27FC236}">
                <a16:creationId xmlns:a16="http://schemas.microsoft.com/office/drawing/2014/main" id="{0470F6E5-0158-1A41-9854-7A8687C7E153}"/>
              </a:ext>
            </a:extLst>
          </p:cNvPr>
          <p:cNvSpPr>
            <a:spLocks noGrp="1"/>
          </p:cNvSpPr>
          <p:nvPr>
            <p:ph idx="1"/>
          </p:nvPr>
        </p:nvSpPr>
        <p:spPr/>
        <p:txBody>
          <a:bodyPr/>
          <a:lstStyle/>
          <a:p>
            <a:pPr algn="just">
              <a:lnSpc>
                <a:spcPct val="150000"/>
              </a:lnSpc>
            </a:pPr>
            <a:r>
              <a:rPr lang="en-US" sz="2400" dirty="0">
                <a:solidFill>
                  <a:srgbClr val="51565E"/>
                </a:solidFill>
                <a:latin typeface="Roboto" panose="02000000000000000000" pitchFamily="2" charset="0"/>
              </a:rPr>
              <a:t>The alternative hypothesis is the hypothesis used in hypothesis testing that is contrary to the null hypothesis. It is usually taken to be that the observations are the result of a real effect (with some amount of chance variation superposed)</a:t>
            </a:r>
          </a:p>
          <a:p>
            <a:pPr algn="just">
              <a:lnSpc>
                <a:spcPct val="150000"/>
              </a:lnSpc>
            </a:pPr>
            <a:r>
              <a:rPr lang="en-US" sz="2400" dirty="0">
                <a:solidFill>
                  <a:srgbClr val="51565E"/>
                </a:solidFill>
                <a:latin typeface="Roboto" panose="02000000000000000000" pitchFamily="2" charset="0"/>
              </a:rPr>
              <a:t>Example : a company production is !=50 unit/per day etc.</a:t>
            </a:r>
          </a:p>
          <a:p>
            <a:endParaRPr lang="en-US" dirty="0"/>
          </a:p>
        </p:txBody>
      </p:sp>
    </p:spTree>
    <p:extLst>
      <p:ext uri="{BB962C8B-B14F-4D97-AF65-F5344CB8AC3E}">
        <p14:creationId xmlns:p14="http://schemas.microsoft.com/office/powerpoint/2010/main" val="312131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FB87-C8D1-B7E9-9B6F-74998BA28B95}"/>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Level of significance</a:t>
            </a:r>
          </a:p>
        </p:txBody>
      </p:sp>
      <p:sp>
        <p:nvSpPr>
          <p:cNvPr id="3" name="Content Placeholder 2">
            <a:extLst>
              <a:ext uri="{FF2B5EF4-FFF2-40B4-BE49-F238E27FC236}">
                <a16:creationId xmlns:a16="http://schemas.microsoft.com/office/drawing/2014/main" id="{6D603607-14E3-1507-7AD8-C9E0C4E9A374}"/>
              </a:ext>
            </a:extLst>
          </p:cNvPr>
          <p:cNvSpPr>
            <a:spLocks noGrp="1"/>
          </p:cNvSpPr>
          <p:nvPr>
            <p:ph idx="1"/>
          </p:nvPr>
        </p:nvSpPr>
        <p:spPr/>
        <p:txBody>
          <a:bodyPr>
            <a:normAutofit fontScale="92500"/>
          </a:bodyPr>
          <a:lstStyle/>
          <a:p>
            <a:pPr algn="just">
              <a:lnSpc>
                <a:spcPct val="150000"/>
              </a:lnSpc>
            </a:pPr>
            <a:r>
              <a:rPr lang="en-US" b="0" i="0" dirty="0">
                <a:solidFill>
                  <a:srgbClr val="292929"/>
                </a:solidFill>
                <a:effectLst/>
                <a:latin typeface="source-serif-pro"/>
              </a:rPr>
              <a:t>Refers to the degree of significance in which we accept or reject the null-hypothesis. 100% accuracy is not possible for accepting or rejecting a hypothesis, so we therefore select a level of significance that is usually 5%.</a:t>
            </a:r>
          </a:p>
          <a:p>
            <a:pPr algn="just">
              <a:lnSpc>
                <a:spcPct val="150000"/>
              </a:lnSpc>
            </a:pPr>
            <a:r>
              <a:rPr lang="en-US" b="0" i="0" dirty="0">
                <a:solidFill>
                  <a:srgbClr val="292929"/>
                </a:solidFill>
                <a:effectLst/>
                <a:latin typeface="source-serif-pro"/>
              </a:rPr>
              <a:t>This is normally denoted with alpha(</a:t>
            </a:r>
            <a:r>
              <a:rPr lang="en-US" b="0" i="0" dirty="0" err="1">
                <a:solidFill>
                  <a:srgbClr val="292929"/>
                </a:solidFill>
                <a:effectLst/>
                <a:latin typeface="source-serif-pro"/>
              </a:rPr>
              <a:t>maths</a:t>
            </a:r>
            <a:r>
              <a:rPr lang="en-US" b="0" i="0" dirty="0">
                <a:solidFill>
                  <a:srgbClr val="292929"/>
                </a:solidFill>
                <a:effectLst/>
                <a:latin typeface="source-serif-pro"/>
              </a:rPr>
              <a:t> symbol ) and generally it is 0.05 or 5% , which means your output should be 95% confident to give similar kind of result in each sample.</a:t>
            </a:r>
          </a:p>
          <a:p>
            <a:endParaRPr lang="en-US" dirty="0"/>
          </a:p>
        </p:txBody>
      </p:sp>
    </p:spTree>
    <p:extLst>
      <p:ext uri="{BB962C8B-B14F-4D97-AF65-F5344CB8AC3E}">
        <p14:creationId xmlns:p14="http://schemas.microsoft.com/office/powerpoint/2010/main" val="290420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E369-D34A-8CCA-30FB-9ECD68E6C7A3}"/>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Error types :Type1 error and Type 2 error</a:t>
            </a:r>
          </a:p>
        </p:txBody>
      </p:sp>
      <p:sp>
        <p:nvSpPr>
          <p:cNvPr id="3" name="Content Placeholder 2">
            <a:extLst>
              <a:ext uri="{FF2B5EF4-FFF2-40B4-BE49-F238E27FC236}">
                <a16:creationId xmlns:a16="http://schemas.microsoft.com/office/drawing/2014/main" id="{48A02274-7338-88A2-6ECE-614409DB5F9A}"/>
              </a:ext>
            </a:extLst>
          </p:cNvPr>
          <p:cNvSpPr>
            <a:spLocks noGrp="1"/>
          </p:cNvSpPr>
          <p:nvPr>
            <p:ph idx="1"/>
          </p:nvPr>
        </p:nvSpPr>
        <p:spPr/>
        <p:txBody>
          <a:bodyPr/>
          <a:lstStyle/>
          <a:p>
            <a:pPr algn="just">
              <a:lnSpc>
                <a:spcPct val="150000"/>
              </a:lnSpc>
            </a:pPr>
            <a:r>
              <a:rPr lang="en-US" sz="2400" dirty="0">
                <a:solidFill>
                  <a:srgbClr val="51565E"/>
                </a:solidFill>
                <a:latin typeface="Roboto" panose="02000000000000000000" pitchFamily="2" charset="0"/>
              </a:rPr>
              <a:t>Type I error: When we reject the null hypothesis, although that hypothesis was true. Type I error is denoted by alpha. In hypothesis testing, the normal curve that shows the critical region is called the alpha region</a:t>
            </a:r>
          </a:p>
          <a:p>
            <a:pPr algn="just">
              <a:lnSpc>
                <a:spcPct val="150000"/>
              </a:lnSpc>
            </a:pPr>
            <a:r>
              <a:rPr lang="en-US" sz="2400" dirty="0">
                <a:solidFill>
                  <a:srgbClr val="51565E"/>
                </a:solidFill>
                <a:latin typeface="Roboto" panose="02000000000000000000" pitchFamily="2" charset="0"/>
              </a:rPr>
              <a:t>Type II errors: When we accept the null hypothesis but it is false. Type II errors are denoted by beta. In Hypothesis testing, the normal curve that shows the acceptance region is called the beta region.</a:t>
            </a:r>
          </a:p>
          <a:p>
            <a:endParaRPr lang="en-US" dirty="0"/>
          </a:p>
        </p:txBody>
      </p:sp>
    </p:spTree>
    <p:extLst>
      <p:ext uri="{BB962C8B-B14F-4D97-AF65-F5344CB8AC3E}">
        <p14:creationId xmlns:p14="http://schemas.microsoft.com/office/powerpoint/2010/main" val="743784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1680</Words>
  <Application>Microsoft Office PowerPoint</Application>
  <PresentationFormat>Widescreen</PresentationFormat>
  <Paragraphs>152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Roboto</vt:lpstr>
      <vt:lpstr>source-serif-pro</vt:lpstr>
      <vt:lpstr>Wingdings</vt:lpstr>
      <vt:lpstr>Office Theme</vt:lpstr>
      <vt:lpstr>ANOVA</vt:lpstr>
      <vt:lpstr>Hyperparameter Testing</vt:lpstr>
      <vt:lpstr>Basic of hypothesis</vt:lpstr>
      <vt:lpstr>Basic of hypothesis:Normalisation</vt:lpstr>
      <vt:lpstr>Basic of hypothesis</vt:lpstr>
      <vt:lpstr>Important Parameter of hypothesis testing</vt:lpstr>
      <vt:lpstr>Important Parameter of hypothesis testing</vt:lpstr>
      <vt:lpstr>Level of significance</vt:lpstr>
      <vt:lpstr>Error types :Type1 error and Type 2 error</vt:lpstr>
      <vt:lpstr>PowerPoint Presentation</vt:lpstr>
      <vt:lpstr>PowerPoint Presentation</vt:lpstr>
      <vt:lpstr>Tailed Test</vt:lpstr>
      <vt:lpstr>P-value</vt:lpstr>
      <vt:lpstr>P-value</vt:lpstr>
      <vt:lpstr>PowerPoint Presentation</vt:lpstr>
      <vt:lpstr>Types of Hypothesis Testing</vt:lpstr>
      <vt:lpstr>T-test</vt:lpstr>
      <vt:lpstr>T-test</vt:lpstr>
      <vt:lpstr>Z-test</vt:lpstr>
      <vt:lpstr>ANOVA</vt:lpstr>
      <vt:lpstr>Assumption for ANOVA</vt:lpstr>
      <vt:lpstr>Basics of ANOVA</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dc:title>
  <dc:creator>Administrator</dc:creator>
  <cp:lastModifiedBy>Administrator</cp:lastModifiedBy>
  <cp:revision>24</cp:revision>
  <dcterms:created xsi:type="dcterms:W3CDTF">2023-04-20T06:11:13Z</dcterms:created>
  <dcterms:modified xsi:type="dcterms:W3CDTF">2023-11-27T11:54:30Z</dcterms:modified>
</cp:coreProperties>
</file>