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7" r:id="rId11"/>
    <p:sldId id="268" r:id="rId12"/>
    <p:sldId id="269" r:id="rId13"/>
    <p:sldId id="270" r:id="rId14"/>
    <p:sldId id="271" r:id="rId15"/>
    <p:sldId id="272" r:id="rId16"/>
    <p:sldId id="273" r:id="rId17"/>
    <p:sldId id="275"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EB93-F862-360F-D21B-44714F0CA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13F5A-8F1D-255E-36C8-DF5E1B1F2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B1882-BCEC-F22A-41FD-57BCC3BA8859}"/>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5" name="Footer Placeholder 4">
            <a:extLst>
              <a:ext uri="{FF2B5EF4-FFF2-40B4-BE49-F238E27FC236}">
                <a16:creationId xmlns:a16="http://schemas.microsoft.com/office/drawing/2014/main" id="{AD79A55F-1BED-B8FD-7502-D00F0B58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AEA13-E8BF-CCB0-5912-69CCF5F31112}"/>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12380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6E7C-B4AB-DB04-B5A9-682EA0500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CA06D4-406D-CBD1-B9E9-0FC4C15EA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45B2A-4F68-D884-A8E3-E6815C426AE0}"/>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5" name="Footer Placeholder 4">
            <a:extLst>
              <a:ext uri="{FF2B5EF4-FFF2-40B4-BE49-F238E27FC236}">
                <a16:creationId xmlns:a16="http://schemas.microsoft.com/office/drawing/2014/main" id="{0756EDF7-C4F4-149D-BDAD-27B2887CB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8EE80-9BA3-AAB9-B257-2C4C72B9B4CE}"/>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118156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D6DEC-A111-B568-B6AE-117BBA91A8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B6FAC7-894B-A3EB-C009-6DF55D9B6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B8552-731A-BE55-5F7B-B4968ADE19E1}"/>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5" name="Footer Placeholder 4">
            <a:extLst>
              <a:ext uri="{FF2B5EF4-FFF2-40B4-BE49-F238E27FC236}">
                <a16:creationId xmlns:a16="http://schemas.microsoft.com/office/drawing/2014/main" id="{8CEB8AD0-7134-2A80-3A61-A6B6FBDD2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E5757-7300-88DC-F632-E0D7A8624676}"/>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25632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128E-6847-3605-EB14-1045B4B1B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AD98D-BE77-F1CE-C94C-5E563A179E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3D460-1AAE-9D10-AD98-AC9B8914C371}"/>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5" name="Footer Placeholder 4">
            <a:extLst>
              <a:ext uri="{FF2B5EF4-FFF2-40B4-BE49-F238E27FC236}">
                <a16:creationId xmlns:a16="http://schemas.microsoft.com/office/drawing/2014/main" id="{1D934512-75D9-4BA1-DF1E-E7BCF1043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4CA05-C020-CE88-9A9C-65FA5FD2A2C2}"/>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197886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D356-0097-3123-790E-5EDBDF564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BDE056-36D7-D801-FC21-9CFE50BD5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F3370-E353-6606-DE22-038A763F0734}"/>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5" name="Footer Placeholder 4">
            <a:extLst>
              <a:ext uri="{FF2B5EF4-FFF2-40B4-BE49-F238E27FC236}">
                <a16:creationId xmlns:a16="http://schemas.microsoft.com/office/drawing/2014/main" id="{3EA6044D-B679-70D7-BEFC-B4FA0341D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3FAC9-981B-E61F-10DC-713BDC32E253}"/>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4448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9191-A638-55BC-1278-11D73CDD9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0E600A-A11B-D9ED-5396-A3B490737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4AA9F-DD18-FF45-7DF7-A32E79A8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66F9B-C6FA-7D52-0B87-82014F69DD44}"/>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6" name="Footer Placeholder 5">
            <a:extLst>
              <a:ext uri="{FF2B5EF4-FFF2-40B4-BE49-F238E27FC236}">
                <a16:creationId xmlns:a16="http://schemas.microsoft.com/office/drawing/2014/main" id="{843BD359-E76A-AA16-A869-1CF4257E4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03875-AC78-6C03-F121-F1EAA93CE7B1}"/>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370692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248A-175C-FF7C-052C-A7A20F4C5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25E51-36F7-B846-695D-3E0CAA654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4D290-D777-75D1-AF50-016812694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1A2BF4-49F1-C847-D272-9259324FD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59842-6C2E-AC58-9001-1525C3F45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E8AFD3-4A91-1F12-7CE6-64C1234353CB}"/>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8" name="Footer Placeholder 7">
            <a:extLst>
              <a:ext uri="{FF2B5EF4-FFF2-40B4-BE49-F238E27FC236}">
                <a16:creationId xmlns:a16="http://schemas.microsoft.com/office/drawing/2014/main" id="{3423D3BC-3F77-FADE-9E37-1B9F4F2C8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1E69D-1BC6-90FA-138B-8A2AFE90DB90}"/>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56987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CFB-2AB3-AABD-41CB-3BFAC4DB20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0FB77-8750-0EC4-1B39-10162D2C262C}"/>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4" name="Footer Placeholder 3">
            <a:extLst>
              <a:ext uri="{FF2B5EF4-FFF2-40B4-BE49-F238E27FC236}">
                <a16:creationId xmlns:a16="http://schemas.microsoft.com/office/drawing/2014/main" id="{3DF93D98-CB13-859C-54BB-EECFBC06DC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76A5F7-2B4A-72E1-CEFA-6DDF9CC3B78C}"/>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188559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EA3CE-0672-9FA3-F92F-450530AC566A}"/>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3" name="Footer Placeholder 2">
            <a:extLst>
              <a:ext uri="{FF2B5EF4-FFF2-40B4-BE49-F238E27FC236}">
                <a16:creationId xmlns:a16="http://schemas.microsoft.com/office/drawing/2014/main" id="{2015FA6D-F4F2-1D99-7B7C-9447622705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170EF-CE4A-12BA-E24F-53487778603E}"/>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312948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5982-29D2-625A-FDFC-4DAB41EFB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0DD6A-155D-AF53-1416-C20742B7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549D9-89DA-A071-6CE8-8F60F1F11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ABFFB-7C5D-E92B-06C9-E9277F2D9C98}"/>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6" name="Footer Placeholder 5">
            <a:extLst>
              <a:ext uri="{FF2B5EF4-FFF2-40B4-BE49-F238E27FC236}">
                <a16:creationId xmlns:a16="http://schemas.microsoft.com/office/drawing/2014/main" id="{E5BFD192-0CD0-BE2F-D5FD-AAB145380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0F5F6-8E51-7BC5-2772-7CE889CCBB24}"/>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77833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7D95-76C1-BCF3-43B1-30FC77D6B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88DFB1-DBEC-CAB6-21BC-E96E13148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4BFC35-0E32-F65D-B3DD-851F541F9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78195-5B52-5C2B-87C1-A8A3D59CF035}"/>
              </a:ext>
            </a:extLst>
          </p:cNvPr>
          <p:cNvSpPr>
            <a:spLocks noGrp="1"/>
          </p:cNvSpPr>
          <p:nvPr>
            <p:ph type="dt" sz="half" idx="10"/>
          </p:nvPr>
        </p:nvSpPr>
        <p:spPr/>
        <p:txBody>
          <a:bodyPr/>
          <a:lstStyle/>
          <a:p>
            <a:fld id="{6634E2B0-231C-40C8-B859-08CCB6EDDB1A}" type="datetimeFigureOut">
              <a:rPr lang="en-US" smtClean="0"/>
              <a:t>6/5/2023</a:t>
            </a:fld>
            <a:endParaRPr lang="en-US"/>
          </a:p>
        </p:txBody>
      </p:sp>
      <p:sp>
        <p:nvSpPr>
          <p:cNvPr id="6" name="Footer Placeholder 5">
            <a:extLst>
              <a:ext uri="{FF2B5EF4-FFF2-40B4-BE49-F238E27FC236}">
                <a16:creationId xmlns:a16="http://schemas.microsoft.com/office/drawing/2014/main" id="{B503043B-08D5-4557-CF90-12DDA52BE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84C3B-2F5E-DAE0-3F86-4B6005F40FED}"/>
              </a:ext>
            </a:extLst>
          </p:cNvPr>
          <p:cNvSpPr>
            <a:spLocks noGrp="1"/>
          </p:cNvSpPr>
          <p:nvPr>
            <p:ph type="sldNum" sz="quarter" idx="12"/>
          </p:nvPr>
        </p:nvSpPr>
        <p:spPr/>
        <p:txBody>
          <a:bodyPr/>
          <a:lstStyle/>
          <a:p>
            <a:fld id="{3966FE56-28BE-41F6-B7A8-B923EE21BD69}" type="slidenum">
              <a:rPr lang="en-US" smtClean="0"/>
              <a:t>‹#›</a:t>
            </a:fld>
            <a:endParaRPr lang="en-US"/>
          </a:p>
        </p:txBody>
      </p:sp>
    </p:spTree>
    <p:extLst>
      <p:ext uri="{BB962C8B-B14F-4D97-AF65-F5344CB8AC3E}">
        <p14:creationId xmlns:p14="http://schemas.microsoft.com/office/powerpoint/2010/main" val="18419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5348D-F8E2-329A-82D9-A75F14E3A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35B6CA-E4B6-CBD3-CE03-A2A89B852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26790-3CD2-E2C9-8DBE-495B2C45C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E2B0-231C-40C8-B859-08CCB6EDDB1A}" type="datetimeFigureOut">
              <a:rPr lang="en-US" smtClean="0"/>
              <a:t>6/5/2023</a:t>
            </a:fld>
            <a:endParaRPr lang="en-US"/>
          </a:p>
        </p:txBody>
      </p:sp>
      <p:sp>
        <p:nvSpPr>
          <p:cNvPr id="5" name="Footer Placeholder 4">
            <a:extLst>
              <a:ext uri="{FF2B5EF4-FFF2-40B4-BE49-F238E27FC236}">
                <a16:creationId xmlns:a16="http://schemas.microsoft.com/office/drawing/2014/main" id="{0252A11B-4554-D6F0-D960-FB133BAC9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F46EF-9EE8-21D5-6DDC-3794B1FBD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6FE56-28BE-41F6-B7A8-B923EE21BD69}" type="slidenum">
              <a:rPr lang="en-US" smtClean="0"/>
              <a:t>‹#›</a:t>
            </a:fld>
            <a:endParaRPr lang="en-US"/>
          </a:p>
        </p:txBody>
      </p:sp>
    </p:spTree>
    <p:extLst>
      <p:ext uri="{BB962C8B-B14F-4D97-AF65-F5344CB8AC3E}">
        <p14:creationId xmlns:p14="http://schemas.microsoft.com/office/powerpoint/2010/main" val="3589345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4F27-331D-EE57-3BF1-26BD1D473A93}"/>
              </a:ext>
            </a:extLst>
          </p:cNvPr>
          <p:cNvSpPr>
            <a:spLocks noGrp="1"/>
          </p:cNvSpPr>
          <p:nvPr>
            <p:ph type="ctrTitle"/>
          </p:nvPr>
        </p:nvSpPr>
        <p:spPr/>
        <p:txBody>
          <a:bodyPr/>
          <a:lstStyle/>
          <a:p>
            <a:r>
              <a:rPr lang="en-US" dirty="0"/>
              <a:t>Hypothesis Testing</a:t>
            </a:r>
          </a:p>
        </p:txBody>
      </p:sp>
    </p:spTree>
    <p:extLst>
      <p:ext uri="{BB962C8B-B14F-4D97-AF65-F5344CB8AC3E}">
        <p14:creationId xmlns:p14="http://schemas.microsoft.com/office/powerpoint/2010/main" val="41155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5895-719B-721D-48CB-5065BDEC368B}"/>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Question</a:t>
            </a:r>
          </a:p>
        </p:txBody>
      </p:sp>
      <p:sp>
        <p:nvSpPr>
          <p:cNvPr id="3" name="Content Placeholder 2">
            <a:extLst>
              <a:ext uri="{FF2B5EF4-FFF2-40B4-BE49-F238E27FC236}">
                <a16:creationId xmlns:a16="http://schemas.microsoft.com/office/drawing/2014/main" id="{A04BB42D-F254-98AC-E6EF-2D94EC688BF2}"/>
              </a:ext>
            </a:extLst>
          </p:cNvPr>
          <p:cNvSpPr>
            <a:spLocks noGrp="1"/>
          </p:cNvSpPr>
          <p:nvPr>
            <p:ph idx="1"/>
          </p:nvPr>
        </p:nvSpPr>
        <p:spPr>
          <a:xfrm>
            <a:off x="838200" y="1453484"/>
            <a:ext cx="10515600" cy="10571869"/>
          </a:xfrm>
        </p:spPr>
        <p:txBody>
          <a:bodyPr/>
          <a:lstStyle/>
          <a:p>
            <a:pPr algn="just">
              <a:lnSpc>
                <a:spcPct val="150000"/>
              </a:lnSpc>
            </a:pPr>
            <a:r>
              <a:rPr lang="en-US" sz="2000" b="0" i="0" dirty="0">
                <a:solidFill>
                  <a:srgbClr val="51565E"/>
                </a:solidFill>
                <a:effectLst/>
                <a:latin typeface="Roboto" panose="02000000000000000000" pitchFamily="2" charset="0"/>
              </a:rPr>
              <a:t>Let's say you want to know if gender has anything to do with political party preference. You poll 440 voters in a simple random sample to find out which political party they prefer. The results of the survey are shown in the table below:</a:t>
            </a:r>
          </a:p>
          <a:p>
            <a:pPr algn="just">
              <a:lnSpc>
                <a:spcPct val="150000"/>
              </a:lnSpc>
            </a:pPr>
            <a:endParaRPr lang="en-US" sz="2000" dirty="0">
              <a:solidFill>
                <a:srgbClr val="51565E"/>
              </a:solidFill>
              <a:latin typeface="Roboto" panose="02000000000000000000" pitchFamily="2" charset="0"/>
            </a:endParaRPr>
          </a:p>
        </p:txBody>
      </p:sp>
      <p:pic>
        <p:nvPicPr>
          <p:cNvPr id="1029" name="Picture 5" descr="chi-1.">
            <a:extLst>
              <a:ext uri="{FF2B5EF4-FFF2-40B4-BE49-F238E27FC236}">
                <a16:creationId xmlns:a16="http://schemas.microsoft.com/office/drawing/2014/main" id="{9246916B-5F8C-BC7A-F0A4-9A008EF4B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14" y="3354240"/>
            <a:ext cx="5682578" cy="242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7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2C63E-AA85-6FD3-F5DB-B9379E49C22A}"/>
              </a:ext>
            </a:extLst>
          </p:cNvPr>
          <p:cNvSpPr>
            <a:spLocks noGrp="1"/>
          </p:cNvSpPr>
          <p:nvPr>
            <p:ph idx="1"/>
          </p:nvPr>
        </p:nvSpPr>
        <p:spPr>
          <a:xfrm>
            <a:off x="678712" y="1137684"/>
            <a:ext cx="10515600" cy="1023901"/>
          </a:xfrm>
        </p:spPr>
        <p:txBody>
          <a:bodyPr/>
          <a:lstStyle/>
          <a:p>
            <a:pPr algn="l"/>
            <a:r>
              <a:rPr lang="en-US" sz="2000" dirty="0">
                <a:solidFill>
                  <a:srgbClr val="51565E"/>
                </a:solidFill>
                <a:latin typeface="Roboto" panose="02000000000000000000" pitchFamily="2" charset="0"/>
              </a:rPr>
              <a:t>H0: There is no link between gender and political party preference.</a:t>
            </a:r>
          </a:p>
          <a:p>
            <a:pPr algn="l"/>
            <a:r>
              <a:rPr lang="en-US" sz="2000" dirty="0">
                <a:solidFill>
                  <a:srgbClr val="51565E"/>
                </a:solidFill>
                <a:latin typeface="Roboto" panose="02000000000000000000" pitchFamily="2" charset="0"/>
              </a:rPr>
              <a:t>H1: There is a link between gender and political party preference.</a:t>
            </a:r>
          </a:p>
          <a:p>
            <a:endParaRPr lang="en-US" dirty="0"/>
          </a:p>
        </p:txBody>
      </p:sp>
      <p:sp>
        <p:nvSpPr>
          <p:cNvPr id="5" name="Title 1">
            <a:extLst>
              <a:ext uri="{FF2B5EF4-FFF2-40B4-BE49-F238E27FC236}">
                <a16:creationId xmlns:a16="http://schemas.microsoft.com/office/drawing/2014/main" id="{3291C4B1-1DC0-5AA2-41C8-143DDF4E5AB9}"/>
              </a:ext>
            </a:extLst>
          </p:cNvPr>
          <p:cNvSpPr txBox="1">
            <a:spLocks/>
          </p:cNvSpPr>
          <p:nvPr/>
        </p:nvSpPr>
        <p:spPr>
          <a:xfrm>
            <a:off x="838200" y="2258191"/>
            <a:ext cx="10515600" cy="6759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u="sng" dirty="0">
              <a:solidFill>
                <a:srgbClr val="51565E"/>
              </a:solidFill>
              <a:latin typeface="Roboto" panose="02000000000000000000" pitchFamily="2" charset="0"/>
              <a:ea typeface="+mn-ea"/>
              <a:cs typeface="+mn-cs"/>
            </a:endParaRPr>
          </a:p>
        </p:txBody>
      </p:sp>
      <p:pic>
        <p:nvPicPr>
          <p:cNvPr id="2054" name="Picture 6" descr="Chi_Sq_formula_1.">
            <a:extLst>
              <a:ext uri="{FF2B5EF4-FFF2-40B4-BE49-F238E27FC236}">
                <a16:creationId xmlns:a16="http://schemas.microsoft.com/office/drawing/2014/main" id="{FDAEA8CB-D505-2C13-7E82-33FF39CF8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018" y="3180492"/>
            <a:ext cx="4363908" cy="87415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hi_Sq_formula_2">
            <a:extLst>
              <a:ext uri="{FF2B5EF4-FFF2-40B4-BE49-F238E27FC236}">
                <a16:creationId xmlns:a16="http://schemas.microsoft.com/office/drawing/2014/main" id="{78810663-B945-D60F-6402-F3CAFA7F2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078" y="4886325"/>
            <a:ext cx="2429778" cy="8339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7A62E8-2DB2-9916-6896-332866C876B2}"/>
              </a:ext>
            </a:extLst>
          </p:cNvPr>
          <p:cNvSpPr txBox="1"/>
          <p:nvPr/>
        </p:nvSpPr>
        <p:spPr>
          <a:xfrm>
            <a:off x="762886" y="4242101"/>
            <a:ext cx="6097772" cy="369332"/>
          </a:xfrm>
          <a:prstGeom prst="rect">
            <a:avLst/>
          </a:prstGeom>
          <a:noFill/>
        </p:spPr>
        <p:txBody>
          <a:bodyPr wrap="square">
            <a:spAutoFit/>
          </a:bodyPr>
          <a:lstStyle/>
          <a:p>
            <a:r>
              <a:rPr lang="en-US" b="0" i="0" dirty="0">
                <a:solidFill>
                  <a:srgbClr val="51565E"/>
                </a:solidFill>
                <a:effectLst/>
                <a:latin typeface="Roboto" panose="02000000000000000000" pitchFamily="2" charset="0"/>
              </a:rPr>
              <a:t>For example, the expected value for Male Republicans is: </a:t>
            </a:r>
            <a:endParaRPr lang="en-US" dirty="0"/>
          </a:p>
        </p:txBody>
      </p:sp>
      <p:sp>
        <p:nvSpPr>
          <p:cNvPr id="9" name="Rectangle: Rounded Corners 8">
            <a:extLst>
              <a:ext uri="{FF2B5EF4-FFF2-40B4-BE49-F238E27FC236}">
                <a16:creationId xmlns:a16="http://schemas.microsoft.com/office/drawing/2014/main" id="{FB33999F-2384-DB33-F518-D276239AF620}"/>
              </a:ext>
            </a:extLst>
          </p:cNvPr>
          <p:cNvSpPr/>
          <p:nvPr/>
        </p:nvSpPr>
        <p:spPr>
          <a:xfrm>
            <a:off x="678712" y="335568"/>
            <a:ext cx="5668925" cy="614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u="sng" dirty="0">
                <a:solidFill>
                  <a:srgbClr val="51565E"/>
                </a:solidFill>
                <a:highlight>
                  <a:srgbClr val="00FFFF"/>
                </a:highlight>
                <a:latin typeface="Roboto" panose="02000000000000000000" pitchFamily="2" charset="0"/>
                <a:ea typeface="+mn-ea"/>
                <a:cs typeface="+mn-cs"/>
              </a:rPr>
              <a:t>Step 1 Hypothesis Testing</a:t>
            </a:r>
            <a:endParaRPr lang="en-US" dirty="0">
              <a:highlight>
                <a:srgbClr val="00FFFF"/>
              </a:highlight>
            </a:endParaRPr>
          </a:p>
        </p:txBody>
      </p:sp>
      <p:sp>
        <p:nvSpPr>
          <p:cNvPr id="10" name="Rectangle: Rounded Corners 9">
            <a:extLst>
              <a:ext uri="{FF2B5EF4-FFF2-40B4-BE49-F238E27FC236}">
                <a16:creationId xmlns:a16="http://schemas.microsoft.com/office/drawing/2014/main" id="{0DFEB0F0-E242-9006-591D-4A5EC3FC68F3}"/>
              </a:ext>
            </a:extLst>
          </p:cNvPr>
          <p:cNvSpPr/>
          <p:nvPr/>
        </p:nvSpPr>
        <p:spPr>
          <a:xfrm>
            <a:off x="584662" y="2348818"/>
            <a:ext cx="5668925" cy="614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1" u="sng" dirty="0">
              <a:solidFill>
                <a:srgbClr val="51565E"/>
              </a:solidFill>
              <a:highlight>
                <a:srgbClr val="00FFFF"/>
              </a:highlight>
              <a:latin typeface="Roboto" panose="02000000000000000000" pitchFamily="2" charset="0"/>
              <a:ea typeface="+mn-ea"/>
              <a:cs typeface="+mn-cs"/>
            </a:endParaRPr>
          </a:p>
          <a:p>
            <a:r>
              <a:rPr lang="en-US" sz="1800" b="1" u="sng" dirty="0">
                <a:solidFill>
                  <a:srgbClr val="51565E"/>
                </a:solidFill>
                <a:highlight>
                  <a:srgbClr val="00FFFF"/>
                </a:highlight>
                <a:latin typeface="Roboto" panose="02000000000000000000" pitchFamily="2" charset="0"/>
                <a:ea typeface="+mn-ea"/>
                <a:cs typeface="+mn-cs"/>
              </a:rPr>
              <a:t>Step 2 Calculate the Expected Values</a:t>
            </a:r>
          </a:p>
          <a:p>
            <a:endParaRPr lang="en-US" dirty="0">
              <a:highlight>
                <a:srgbClr val="00FFFF"/>
              </a:highlight>
            </a:endParaRPr>
          </a:p>
        </p:txBody>
      </p:sp>
    </p:spTree>
    <p:extLst>
      <p:ext uri="{BB962C8B-B14F-4D97-AF65-F5344CB8AC3E}">
        <p14:creationId xmlns:p14="http://schemas.microsoft.com/office/powerpoint/2010/main" val="342789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i-2.">
            <a:extLst>
              <a:ext uri="{FF2B5EF4-FFF2-40B4-BE49-F238E27FC236}">
                <a16:creationId xmlns:a16="http://schemas.microsoft.com/office/drawing/2014/main" id="{62AE9A65-C318-3D57-F656-83A8FE419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1382" y="1480771"/>
            <a:ext cx="5851502" cy="28119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63C6A9-53B3-7DCB-7266-699A8602F760}"/>
              </a:ext>
            </a:extLst>
          </p:cNvPr>
          <p:cNvSpPr/>
          <p:nvPr/>
        </p:nvSpPr>
        <p:spPr>
          <a:xfrm>
            <a:off x="694635" y="250276"/>
            <a:ext cx="5195802" cy="61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51565E"/>
                </a:solidFill>
                <a:effectLst/>
                <a:latin typeface="Roboto" panose="02000000000000000000" pitchFamily="2" charset="0"/>
              </a:rPr>
              <a:t> </a:t>
            </a:r>
            <a:r>
              <a:rPr lang="en-US" b="0" i="0" dirty="0">
                <a:solidFill>
                  <a:srgbClr val="51565E"/>
                </a:solidFill>
                <a:effectLst/>
                <a:highlight>
                  <a:srgbClr val="00FFFF"/>
                </a:highlight>
                <a:latin typeface="Roboto" panose="02000000000000000000" pitchFamily="2" charset="0"/>
              </a:rPr>
              <a:t>calculate the expected value for each of the cells</a:t>
            </a:r>
            <a:endParaRPr lang="en-US" b="0" i="0" dirty="0">
              <a:solidFill>
                <a:srgbClr val="272C37"/>
              </a:solidFill>
              <a:effectLst/>
              <a:highlight>
                <a:srgbClr val="00FFFF"/>
              </a:highlight>
              <a:latin typeface="Roboto" panose="02000000000000000000" pitchFamily="2" charset="0"/>
            </a:endParaRPr>
          </a:p>
        </p:txBody>
      </p:sp>
    </p:spTree>
    <p:extLst>
      <p:ext uri="{BB962C8B-B14F-4D97-AF65-F5344CB8AC3E}">
        <p14:creationId xmlns:p14="http://schemas.microsoft.com/office/powerpoint/2010/main" val="139583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D7AC84-E444-D1C4-BD70-C1B3429835C0}"/>
              </a:ext>
            </a:extLst>
          </p:cNvPr>
          <p:cNvSpPr/>
          <p:nvPr/>
        </p:nvSpPr>
        <p:spPr>
          <a:xfrm>
            <a:off x="796968" y="554915"/>
            <a:ext cx="9345670" cy="927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272C37"/>
                </a:solidFill>
                <a:effectLst/>
                <a:highlight>
                  <a:srgbClr val="00FFFF"/>
                </a:highlight>
                <a:latin typeface="Roboto" panose="02000000000000000000" pitchFamily="2" charset="0"/>
              </a:rPr>
              <a:t>Step 3: Calculate (O-E)2 / E for Each Cell in the Table</a:t>
            </a:r>
          </a:p>
        </p:txBody>
      </p:sp>
      <p:pic>
        <p:nvPicPr>
          <p:cNvPr id="4098" name="Picture 2" descr="chi-3.">
            <a:extLst>
              <a:ext uri="{FF2B5EF4-FFF2-40B4-BE49-F238E27FC236}">
                <a16:creationId xmlns:a16="http://schemas.microsoft.com/office/drawing/2014/main" id="{A31CF653-638D-582D-1AC5-F02460BA4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205" y="2370838"/>
            <a:ext cx="6783572" cy="261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34A5A-CB86-46DA-7FA7-B972E77116DE}"/>
              </a:ext>
            </a:extLst>
          </p:cNvPr>
          <p:cNvSpPr>
            <a:spLocks noGrp="1"/>
          </p:cNvSpPr>
          <p:nvPr>
            <p:ph idx="1"/>
          </p:nvPr>
        </p:nvSpPr>
        <p:spPr>
          <a:xfrm>
            <a:off x="477991" y="1006917"/>
            <a:ext cx="11015804" cy="5074906"/>
          </a:xfrm>
        </p:spPr>
        <p:txBody>
          <a:bodyPr>
            <a:noAutofit/>
          </a:bodyPr>
          <a:lstStyle/>
          <a:p>
            <a:pPr algn="l">
              <a:lnSpc>
                <a:spcPct val="150000"/>
              </a:lnSpc>
            </a:pPr>
            <a:r>
              <a:rPr lang="en-US" sz="1800" b="0" i="0" dirty="0">
                <a:solidFill>
                  <a:srgbClr val="51565E"/>
                </a:solidFill>
                <a:effectLst/>
                <a:latin typeface="Roboto" panose="02000000000000000000" pitchFamily="2" charset="0"/>
              </a:rPr>
              <a:t>X2  is the sum of all the values in the last table</a:t>
            </a:r>
          </a:p>
          <a:p>
            <a:pPr marL="0" indent="0" algn="l">
              <a:lnSpc>
                <a:spcPct val="150000"/>
              </a:lnSpc>
              <a:buNone/>
            </a:pPr>
            <a:r>
              <a:rPr lang="en-US" sz="1800" b="0" i="0" dirty="0">
                <a:solidFill>
                  <a:srgbClr val="51565E"/>
                </a:solidFill>
                <a:effectLst/>
                <a:latin typeface="Roboto" panose="02000000000000000000" pitchFamily="2" charset="0"/>
              </a:rPr>
              <a:t>=  0.743 + 2.05 + 2.33 + 3.33 + 0.384 + 1 = 9.837</a:t>
            </a:r>
          </a:p>
          <a:p>
            <a:pPr algn="just">
              <a:lnSpc>
                <a:spcPct val="150000"/>
              </a:lnSpc>
            </a:pPr>
            <a:r>
              <a:rPr lang="en-US" sz="1800" dirty="0">
                <a:solidFill>
                  <a:srgbClr val="51565E"/>
                </a:solidFill>
                <a:latin typeface="Roboto" panose="02000000000000000000" pitchFamily="2" charset="0"/>
              </a:rPr>
              <a:t>Before you can conclude, you must first determine the critical statistic, which requires determining our degrees of freedom. The degrees of freedom in this case are equal to the table's number of columns minus one multiplied by the table's number of rows minus one, or (r-1) (c-1). We have (3-1)(2-1) = 2.</a:t>
            </a:r>
          </a:p>
          <a:p>
            <a:pPr algn="just">
              <a:lnSpc>
                <a:spcPct val="150000"/>
              </a:lnSpc>
            </a:pPr>
            <a:r>
              <a:rPr lang="en-US" sz="1800" dirty="0">
                <a:solidFill>
                  <a:srgbClr val="51565E"/>
                </a:solidFill>
                <a:latin typeface="Roboto" panose="02000000000000000000" pitchFamily="2" charset="0"/>
              </a:rPr>
              <a:t>Finally, you compare our obtained statistic to the critical statistic found in the chi-square table. As you can see, for an alpha level of 0.05 and two degrees of freedom, the critical statistic is 5.991, which is less than our obtained statistic of 9.83. You can reject our null hypothesis because the critical statistic is higher than your obtained statistic.</a:t>
            </a:r>
          </a:p>
          <a:p>
            <a:pPr algn="just">
              <a:lnSpc>
                <a:spcPct val="150000"/>
              </a:lnSpc>
            </a:pPr>
            <a:r>
              <a:rPr lang="en-US" sz="1800" dirty="0">
                <a:solidFill>
                  <a:srgbClr val="51565E"/>
                </a:solidFill>
                <a:latin typeface="Roboto" panose="02000000000000000000" pitchFamily="2" charset="0"/>
              </a:rPr>
              <a:t>This means you have sufficient evidence to say that there is an association between gender and political party preference.</a:t>
            </a:r>
          </a:p>
          <a:p>
            <a:pPr marL="0" indent="0">
              <a:lnSpc>
                <a:spcPct val="150000"/>
              </a:lnSpc>
              <a:buNone/>
            </a:pPr>
            <a:br>
              <a:rPr lang="en-US" sz="1800" dirty="0">
                <a:solidFill>
                  <a:srgbClr val="51565E"/>
                </a:solidFill>
                <a:latin typeface="Roboto" panose="02000000000000000000" pitchFamily="2" charset="0"/>
              </a:rPr>
            </a:br>
            <a:endParaRPr lang="en-US" sz="1800" dirty="0">
              <a:solidFill>
                <a:srgbClr val="51565E"/>
              </a:solidFill>
              <a:latin typeface="Roboto" panose="02000000000000000000" pitchFamily="2" charset="0"/>
            </a:endParaRPr>
          </a:p>
        </p:txBody>
      </p:sp>
      <p:sp>
        <p:nvSpPr>
          <p:cNvPr id="5" name="Rectangle: Rounded Corners 4">
            <a:extLst>
              <a:ext uri="{FF2B5EF4-FFF2-40B4-BE49-F238E27FC236}">
                <a16:creationId xmlns:a16="http://schemas.microsoft.com/office/drawing/2014/main" id="{C03DD5D9-57B9-E633-B574-3A44C5705C40}"/>
              </a:ext>
            </a:extLst>
          </p:cNvPr>
          <p:cNvSpPr/>
          <p:nvPr/>
        </p:nvSpPr>
        <p:spPr>
          <a:xfrm>
            <a:off x="477991" y="193410"/>
            <a:ext cx="9345670" cy="667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272C37"/>
                </a:solidFill>
                <a:effectLst/>
                <a:highlight>
                  <a:srgbClr val="00FFFF"/>
                </a:highlight>
                <a:latin typeface="Roboto" panose="02000000000000000000" pitchFamily="2" charset="0"/>
              </a:rPr>
              <a:t>Step 4: Calculate the Test Statistic X2</a:t>
            </a:r>
          </a:p>
          <a:p>
            <a:pPr algn="l"/>
            <a:endParaRPr lang="en-US" b="0" i="0" dirty="0">
              <a:solidFill>
                <a:srgbClr val="272C37"/>
              </a:solidFill>
              <a:effectLst/>
              <a:highlight>
                <a:srgbClr val="00FFFF"/>
              </a:highlight>
              <a:latin typeface="Roboto" panose="02000000000000000000" pitchFamily="2" charset="0"/>
            </a:endParaRPr>
          </a:p>
        </p:txBody>
      </p:sp>
    </p:spTree>
    <p:extLst>
      <p:ext uri="{BB962C8B-B14F-4D97-AF65-F5344CB8AC3E}">
        <p14:creationId xmlns:p14="http://schemas.microsoft.com/office/powerpoint/2010/main" val="138270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904E9-9B46-44E1-1A71-8BB31EA4A926}"/>
              </a:ext>
            </a:extLst>
          </p:cNvPr>
          <p:cNvPicPr>
            <a:picLocks noChangeAspect="1"/>
          </p:cNvPicPr>
          <p:nvPr/>
        </p:nvPicPr>
        <p:blipFill>
          <a:blip r:embed="rId2"/>
          <a:stretch>
            <a:fillRect/>
          </a:stretch>
        </p:blipFill>
        <p:spPr>
          <a:xfrm>
            <a:off x="2870901" y="676606"/>
            <a:ext cx="6645239" cy="5756092"/>
          </a:xfrm>
          <a:prstGeom prst="rect">
            <a:avLst/>
          </a:prstGeom>
        </p:spPr>
      </p:pic>
    </p:spTree>
    <p:extLst>
      <p:ext uri="{BB962C8B-B14F-4D97-AF65-F5344CB8AC3E}">
        <p14:creationId xmlns:p14="http://schemas.microsoft.com/office/powerpoint/2010/main" val="323863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B3D5-F537-F863-843F-DD1F2B068FA7}"/>
              </a:ext>
            </a:extLst>
          </p:cNvPr>
          <p:cNvSpPr>
            <a:spLocks noGrp="1"/>
          </p:cNvSpPr>
          <p:nvPr>
            <p:ph type="title"/>
          </p:nvPr>
        </p:nvSpPr>
        <p:spPr>
          <a:xfrm>
            <a:off x="423530" y="158539"/>
            <a:ext cx="10515600" cy="1325563"/>
          </a:xfrm>
        </p:spPr>
        <p:txBody>
          <a:bodyPr/>
          <a:lstStyle/>
          <a:p>
            <a:r>
              <a:rPr lang="en-US" sz="3200" b="1" u="sng" dirty="0">
                <a:solidFill>
                  <a:srgbClr val="51565E"/>
                </a:solidFill>
                <a:latin typeface="Roboto" panose="02000000000000000000" pitchFamily="2" charset="0"/>
                <a:ea typeface="+mn-ea"/>
                <a:cs typeface="+mn-cs"/>
              </a:rPr>
              <a:t>Question</a:t>
            </a:r>
          </a:p>
        </p:txBody>
      </p:sp>
      <p:sp>
        <p:nvSpPr>
          <p:cNvPr id="3" name="Content Placeholder 2">
            <a:extLst>
              <a:ext uri="{FF2B5EF4-FFF2-40B4-BE49-F238E27FC236}">
                <a16:creationId xmlns:a16="http://schemas.microsoft.com/office/drawing/2014/main" id="{A99B14DD-E5C0-A691-369A-508D892F3341}"/>
              </a:ext>
            </a:extLst>
          </p:cNvPr>
          <p:cNvSpPr>
            <a:spLocks noGrp="1"/>
          </p:cNvSpPr>
          <p:nvPr>
            <p:ph idx="1"/>
          </p:nvPr>
        </p:nvSpPr>
        <p:spPr>
          <a:xfrm>
            <a:off x="583019" y="1226768"/>
            <a:ext cx="10515600" cy="4351338"/>
          </a:xfrm>
        </p:spPr>
        <p:txBody>
          <a:bodyPr/>
          <a:lstStyle/>
          <a:p>
            <a:r>
              <a:rPr lang="en-US" dirty="0"/>
              <a:t>Which pet do you prefer?</a:t>
            </a:r>
          </a:p>
          <a:p>
            <a:endParaRPr lang="en-US" dirty="0"/>
          </a:p>
        </p:txBody>
      </p:sp>
      <p:graphicFrame>
        <p:nvGraphicFramePr>
          <p:cNvPr id="8" name="Table 8">
            <a:extLst>
              <a:ext uri="{FF2B5EF4-FFF2-40B4-BE49-F238E27FC236}">
                <a16:creationId xmlns:a16="http://schemas.microsoft.com/office/drawing/2014/main" id="{72C81F75-2483-19FA-E874-B39B97A90404}"/>
              </a:ext>
            </a:extLst>
          </p:cNvPr>
          <p:cNvGraphicFramePr>
            <a:graphicFrameLocks noGrp="1"/>
          </p:cNvGraphicFramePr>
          <p:nvPr>
            <p:extLst>
              <p:ext uri="{D42A27DB-BD31-4B8C-83A1-F6EECF244321}">
                <p14:modId xmlns:p14="http://schemas.microsoft.com/office/powerpoint/2010/main" val="2631895352"/>
              </p:ext>
            </p:extLst>
          </p:nvPr>
        </p:nvGraphicFramePr>
        <p:xfrm>
          <a:off x="1093380" y="1862324"/>
          <a:ext cx="5002620" cy="1880337"/>
        </p:xfrm>
        <a:graphic>
          <a:graphicData uri="http://schemas.openxmlformats.org/drawingml/2006/table">
            <a:tbl>
              <a:tblPr firstRow="1" bandRow="1">
                <a:tableStyleId>{5C22544A-7EE6-4342-B048-85BDC9FD1C3A}</a:tableStyleId>
              </a:tblPr>
              <a:tblGrid>
                <a:gridCol w="1667540">
                  <a:extLst>
                    <a:ext uri="{9D8B030D-6E8A-4147-A177-3AD203B41FA5}">
                      <a16:colId xmlns:a16="http://schemas.microsoft.com/office/drawing/2014/main" val="1861401233"/>
                    </a:ext>
                  </a:extLst>
                </a:gridCol>
                <a:gridCol w="1667540">
                  <a:extLst>
                    <a:ext uri="{9D8B030D-6E8A-4147-A177-3AD203B41FA5}">
                      <a16:colId xmlns:a16="http://schemas.microsoft.com/office/drawing/2014/main" val="3302552308"/>
                    </a:ext>
                  </a:extLst>
                </a:gridCol>
                <a:gridCol w="1667540">
                  <a:extLst>
                    <a:ext uri="{9D8B030D-6E8A-4147-A177-3AD203B41FA5}">
                      <a16:colId xmlns:a16="http://schemas.microsoft.com/office/drawing/2014/main" val="1824697698"/>
                    </a:ext>
                  </a:extLst>
                </a:gridCol>
              </a:tblGrid>
              <a:tr h="626779">
                <a:tc>
                  <a:txBody>
                    <a:bodyPr/>
                    <a:lstStyle/>
                    <a:p>
                      <a:pPr algn="ctr"/>
                      <a:r>
                        <a:rPr lang="en-US" dirty="0"/>
                        <a:t> </a:t>
                      </a:r>
                    </a:p>
                  </a:txBody>
                  <a:tcPr anchor="ctr"/>
                </a:tc>
                <a:tc>
                  <a:txBody>
                    <a:bodyPr/>
                    <a:lstStyle/>
                    <a:p>
                      <a:pPr algn="ctr"/>
                      <a:r>
                        <a:rPr lang="en-US" dirty="0"/>
                        <a:t>Cat</a:t>
                      </a:r>
                    </a:p>
                  </a:txBody>
                  <a:tcPr anchor="ctr"/>
                </a:tc>
                <a:tc>
                  <a:txBody>
                    <a:bodyPr/>
                    <a:lstStyle/>
                    <a:p>
                      <a:pPr algn="ctr"/>
                      <a:r>
                        <a:rPr lang="en-US"/>
                        <a:t>Dog</a:t>
                      </a:r>
                    </a:p>
                  </a:txBody>
                  <a:tcPr anchor="ctr"/>
                </a:tc>
                <a:extLst>
                  <a:ext uri="{0D108BD9-81ED-4DB2-BD59-A6C34878D82A}">
                    <a16:rowId xmlns:a16="http://schemas.microsoft.com/office/drawing/2014/main" val="3945308732"/>
                  </a:ext>
                </a:extLst>
              </a:tr>
              <a:tr h="626779">
                <a:tc>
                  <a:txBody>
                    <a:bodyPr/>
                    <a:lstStyle/>
                    <a:p>
                      <a:pPr algn="ctr"/>
                      <a:r>
                        <a:rPr lang="en-US"/>
                        <a:t>Men</a:t>
                      </a:r>
                    </a:p>
                  </a:txBody>
                  <a:tcPr anchor="ctr"/>
                </a:tc>
                <a:tc>
                  <a:txBody>
                    <a:bodyPr/>
                    <a:lstStyle/>
                    <a:p>
                      <a:pPr algn="ctr"/>
                      <a:r>
                        <a:rPr lang="en-US" dirty="0"/>
                        <a:t>207</a:t>
                      </a:r>
                    </a:p>
                  </a:txBody>
                  <a:tcPr anchor="ctr"/>
                </a:tc>
                <a:tc>
                  <a:txBody>
                    <a:bodyPr/>
                    <a:lstStyle/>
                    <a:p>
                      <a:pPr algn="ctr"/>
                      <a:r>
                        <a:rPr lang="en-US" dirty="0"/>
                        <a:t>282</a:t>
                      </a:r>
                    </a:p>
                  </a:txBody>
                  <a:tcPr anchor="ctr"/>
                </a:tc>
                <a:extLst>
                  <a:ext uri="{0D108BD9-81ED-4DB2-BD59-A6C34878D82A}">
                    <a16:rowId xmlns:a16="http://schemas.microsoft.com/office/drawing/2014/main" val="3226916057"/>
                  </a:ext>
                </a:extLst>
              </a:tr>
              <a:tr h="626779">
                <a:tc>
                  <a:txBody>
                    <a:bodyPr/>
                    <a:lstStyle/>
                    <a:p>
                      <a:pPr algn="ctr"/>
                      <a:r>
                        <a:rPr lang="en-US" dirty="0"/>
                        <a:t>Women</a:t>
                      </a:r>
                    </a:p>
                  </a:txBody>
                  <a:tcPr anchor="ctr"/>
                </a:tc>
                <a:tc>
                  <a:txBody>
                    <a:bodyPr/>
                    <a:lstStyle/>
                    <a:p>
                      <a:pPr algn="ctr"/>
                      <a:r>
                        <a:rPr lang="en-US" dirty="0"/>
                        <a:t>231</a:t>
                      </a:r>
                    </a:p>
                  </a:txBody>
                  <a:tcPr anchor="ctr"/>
                </a:tc>
                <a:tc>
                  <a:txBody>
                    <a:bodyPr/>
                    <a:lstStyle/>
                    <a:p>
                      <a:pPr algn="ctr"/>
                      <a:r>
                        <a:rPr lang="en-US" dirty="0"/>
                        <a:t>242</a:t>
                      </a:r>
                    </a:p>
                  </a:txBody>
                  <a:tcPr anchor="ctr"/>
                </a:tc>
                <a:extLst>
                  <a:ext uri="{0D108BD9-81ED-4DB2-BD59-A6C34878D82A}">
                    <a16:rowId xmlns:a16="http://schemas.microsoft.com/office/drawing/2014/main" val="2473748441"/>
                  </a:ext>
                </a:extLst>
              </a:tr>
            </a:tbl>
          </a:graphicData>
        </a:graphic>
      </p:graphicFrame>
    </p:spTree>
    <p:extLst>
      <p:ext uri="{BB962C8B-B14F-4D97-AF65-F5344CB8AC3E}">
        <p14:creationId xmlns:p14="http://schemas.microsoft.com/office/powerpoint/2010/main" val="400556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B3D5-F537-F863-843F-DD1F2B068FA7}"/>
              </a:ext>
            </a:extLst>
          </p:cNvPr>
          <p:cNvSpPr>
            <a:spLocks noGrp="1"/>
          </p:cNvSpPr>
          <p:nvPr>
            <p:ph type="title"/>
          </p:nvPr>
        </p:nvSpPr>
        <p:spPr>
          <a:xfrm>
            <a:off x="423530" y="158539"/>
            <a:ext cx="10515600" cy="1325563"/>
          </a:xfrm>
        </p:spPr>
        <p:txBody>
          <a:bodyPr/>
          <a:lstStyle/>
          <a:p>
            <a:r>
              <a:rPr lang="en-US" sz="3200" b="1" u="sng" dirty="0">
                <a:solidFill>
                  <a:srgbClr val="51565E"/>
                </a:solidFill>
                <a:latin typeface="Roboto" panose="02000000000000000000" pitchFamily="2" charset="0"/>
                <a:ea typeface="+mn-ea"/>
                <a:cs typeface="+mn-cs"/>
              </a:rPr>
              <a:t>Solution</a:t>
            </a:r>
          </a:p>
        </p:txBody>
      </p:sp>
      <p:graphicFrame>
        <p:nvGraphicFramePr>
          <p:cNvPr id="10" name="Table 9">
            <a:extLst>
              <a:ext uri="{FF2B5EF4-FFF2-40B4-BE49-F238E27FC236}">
                <a16:creationId xmlns:a16="http://schemas.microsoft.com/office/drawing/2014/main" id="{7E8CA906-4AA1-1711-7637-5F11D52431AC}"/>
              </a:ext>
            </a:extLst>
          </p:cNvPr>
          <p:cNvGraphicFramePr>
            <a:graphicFrameLocks noGrp="1"/>
          </p:cNvGraphicFramePr>
          <p:nvPr>
            <p:extLst>
              <p:ext uri="{D42A27DB-BD31-4B8C-83A1-F6EECF244321}">
                <p14:modId xmlns:p14="http://schemas.microsoft.com/office/powerpoint/2010/main" val="2181142123"/>
              </p:ext>
            </p:extLst>
          </p:nvPr>
        </p:nvGraphicFramePr>
        <p:xfrm>
          <a:off x="3730255" y="1322544"/>
          <a:ext cx="4928191" cy="1737360"/>
        </p:xfrm>
        <a:graphic>
          <a:graphicData uri="http://schemas.openxmlformats.org/drawingml/2006/table">
            <a:tbl>
              <a:tblPr>
                <a:tableStyleId>{35758FB7-9AC5-4552-8A53-C91805E547FA}</a:tableStyleId>
              </a:tblPr>
              <a:tblGrid>
                <a:gridCol w="1075661">
                  <a:extLst>
                    <a:ext uri="{9D8B030D-6E8A-4147-A177-3AD203B41FA5}">
                      <a16:colId xmlns:a16="http://schemas.microsoft.com/office/drawing/2014/main" val="1056015218"/>
                    </a:ext>
                  </a:extLst>
                </a:gridCol>
                <a:gridCol w="1648046">
                  <a:extLst>
                    <a:ext uri="{9D8B030D-6E8A-4147-A177-3AD203B41FA5}">
                      <a16:colId xmlns:a16="http://schemas.microsoft.com/office/drawing/2014/main" val="1624553289"/>
                    </a:ext>
                  </a:extLst>
                </a:gridCol>
                <a:gridCol w="1190847">
                  <a:extLst>
                    <a:ext uri="{9D8B030D-6E8A-4147-A177-3AD203B41FA5}">
                      <a16:colId xmlns:a16="http://schemas.microsoft.com/office/drawing/2014/main" val="2605116312"/>
                    </a:ext>
                  </a:extLst>
                </a:gridCol>
                <a:gridCol w="1013637">
                  <a:extLst>
                    <a:ext uri="{9D8B030D-6E8A-4147-A177-3AD203B41FA5}">
                      <a16:colId xmlns:a16="http://schemas.microsoft.com/office/drawing/2014/main" val="551263331"/>
                    </a:ext>
                  </a:extLst>
                </a:gridCol>
              </a:tblGrid>
              <a:tr h="0">
                <a:tc>
                  <a:txBody>
                    <a:bodyPr/>
                    <a:lstStyle/>
                    <a:p>
                      <a:pPr algn="ctr"/>
                      <a:br>
                        <a:rPr lang="en-US" dirty="0"/>
                      </a:br>
                      <a:endParaRPr lang="en-US" dirty="0"/>
                    </a:p>
                  </a:txBody>
                  <a:tcPr anchor="ctr"/>
                </a:tc>
                <a:tc>
                  <a:txBody>
                    <a:bodyPr/>
                    <a:lstStyle/>
                    <a:p>
                      <a:pPr algn="ctr"/>
                      <a:r>
                        <a:rPr lang="en-US" dirty="0"/>
                        <a:t>Cat</a:t>
                      </a:r>
                    </a:p>
                  </a:txBody>
                  <a:tcPr anchor="ctr"/>
                </a:tc>
                <a:tc>
                  <a:txBody>
                    <a:bodyPr/>
                    <a:lstStyle/>
                    <a:p>
                      <a:pPr algn="ctr"/>
                      <a:r>
                        <a:rPr lang="en-US" dirty="0"/>
                        <a:t>Dog </a:t>
                      </a:r>
                    </a:p>
                  </a:txBody>
                  <a:tcPr anchor="ctr"/>
                </a:tc>
                <a:tc>
                  <a:txBody>
                    <a:bodyPr/>
                    <a:lstStyle/>
                    <a:p>
                      <a:endParaRPr lang="en-US" dirty="0"/>
                    </a:p>
                  </a:txBody>
                  <a:tcPr/>
                </a:tc>
                <a:extLst>
                  <a:ext uri="{0D108BD9-81ED-4DB2-BD59-A6C34878D82A}">
                    <a16:rowId xmlns:a16="http://schemas.microsoft.com/office/drawing/2014/main" val="3559523098"/>
                  </a:ext>
                </a:extLst>
              </a:tr>
              <a:tr h="0">
                <a:tc>
                  <a:txBody>
                    <a:bodyPr/>
                    <a:lstStyle/>
                    <a:p>
                      <a:r>
                        <a:rPr lang="en-US"/>
                        <a:t>Men</a:t>
                      </a:r>
                    </a:p>
                  </a:txBody>
                  <a:tcPr anchor="ctr"/>
                </a:tc>
                <a:tc>
                  <a:txBody>
                    <a:bodyPr/>
                    <a:lstStyle/>
                    <a:p>
                      <a:pPr algn="ctr"/>
                      <a:r>
                        <a:rPr lang="en-US" dirty="0"/>
                        <a:t>207</a:t>
                      </a:r>
                    </a:p>
                  </a:txBody>
                  <a:tcPr anchor="ctr"/>
                </a:tc>
                <a:tc>
                  <a:txBody>
                    <a:bodyPr/>
                    <a:lstStyle/>
                    <a:p>
                      <a:pPr algn="ctr"/>
                      <a:r>
                        <a:rPr lang="en-US" dirty="0"/>
                        <a:t>282</a:t>
                      </a:r>
                    </a:p>
                  </a:txBody>
                  <a:tcPr anchor="ctr"/>
                </a:tc>
                <a:tc>
                  <a:txBody>
                    <a:bodyPr/>
                    <a:lstStyle/>
                    <a:p>
                      <a:pPr algn="ctr"/>
                      <a:r>
                        <a:rPr lang="en-US" dirty="0">
                          <a:effectLst/>
                        </a:rPr>
                        <a:t>489</a:t>
                      </a:r>
                    </a:p>
                  </a:txBody>
                  <a:tcPr anchor="ctr"/>
                </a:tc>
                <a:extLst>
                  <a:ext uri="{0D108BD9-81ED-4DB2-BD59-A6C34878D82A}">
                    <a16:rowId xmlns:a16="http://schemas.microsoft.com/office/drawing/2014/main" val="3306146926"/>
                  </a:ext>
                </a:extLst>
              </a:tr>
              <a:tr h="0">
                <a:tc>
                  <a:txBody>
                    <a:bodyPr/>
                    <a:lstStyle/>
                    <a:p>
                      <a:r>
                        <a:rPr lang="en-US"/>
                        <a:t>Women</a:t>
                      </a:r>
                    </a:p>
                  </a:txBody>
                  <a:tcPr anchor="ctr"/>
                </a:tc>
                <a:tc>
                  <a:txBody>
                    <a:bodyPr/>
                    <a:lstStyle/>
                    <a:p>
                      <a:pPr algn="ctr"/>
                      <a:r>
                        <a:rPr lang="en-US"/>
                        <a:t>231</a:t>
                      </a:r>
                    </a:p>
                  </a:txBody>
                  <a:tcPr anchor="ctr"/>
                </a:tc>
                <a:tc>
                  <a:txBody>
                    <a:bodyPr/>
                    <a:lstStyle/>
                    <a:p>
                      <a:pPr algn="ctr"/>
                      <a:r>
                        <a:rPr lang="en-US" dirty="0"/>
                        <a:t>242</a:t>
                      </a:r>
                    </a:p>
                  </a:txBody>
                  <a:tcPr anchor="ctr"/>
                </a:tc>
                <a:tc>
                  <a:txBody>
                    <a:bodyPr/>
                    <a:lstStyle/>
                    <a:p>
                      <a:pPr algn="ctr"/>
                      <a:r>
                        <a:rPr lang="en-US" dirty="0">
                          <a:effectLst/>
                        </a:rPr>
                        <a:t>473</a:t>
                      </a:r>
                    </a:p>
                  </a:txBody>
                  <a:tcPr anchor="ctr"/>
                </a:tc>
                <a:extLst>
                  <a:ext uri="{0D108BD9-81ED-4DB2-BD59-A6C34878D82A}">
                    <a16:rowId xmlns:a16="http://schemas.microsoft.com/office/drawing/2014/main" val="1553679593"/>
                  </a:ext>
                </a:extLst>
              </a:tr>
              <a:tr h="0">
                <a:tc>
                  <a:txBody>
                    <a:bodyPr/>
                    <a:lstStyle/>
                    <a:p>
                      <a:r>
                        <a:rPr lang="en-US"/>
                        <a:t> </a:t>
                      </a:r>
                    </a:p>
                  </a:txBody>
                  <a:tcPr anchor="ctr"/>
                </a:tc>
                <a:tc>
                  <a:txBody>
                    <a:bodyPr/>
                    <a:lstStyle/>
                    <a:p>
                      <a:pPr algn="ctr"/>
                      <a:r>
                        <a:rPr lang="en-US" dirty="0">
                          <a:effectLst/>
                        </a:rPr>
                        <a:t>438</a:t>
                      </a:r>
                    </a:p>
                  </a:txBody>
                  <a:tcPr anchor="ctr"/>
                </a:tc>
                <a:tc>
                  <a:txBody>
                    <a:bodyPr/>
                    <a:lstStyle/>
                    <a:p>
                      <a:pPr algn="ctr"/>
                      <a:r>
                        <a:rPr lang="en-US">
                          <a:effectLst/>
                        </a:rPr>
                        <a:t>524</a:t>
                      </a:r>
                    </a:p>
                  </a:txBody>
                  <a:tcPr anchor="ctr"/>
                </a:tc>
                <a:tc>
                  <a:txBody>
                    <a:bodyPr/>
                    <a:lstStyle/>
                    <a:p>
                      <a:pPr algn="ctr"/>
                      <a:r>
                        <a:rPr lang="en-US" dirty="0">
                          <a:effectLst/>
                        </a:rPr>
                        <a:t>962</a:t>
                      </a:r>
                    </a:p>
                  </a:txBody>
                  <a:tcPr anchor="ctr"/>
                </a:tc>
                <a:extLst>
                  <a:ext uri="{0D108BD9-81ED-4DB2-BD59-A6C34878D82A}">
                    <a16:rowId xmlns:a16="http://schemas.microsoft.com/office/drawing/2014/main" val="3954788961"/>
                  </a:ext>
                </a:extLst>
              </a:tr>
            </a:tbl>
          </a:graphicData>
        </a:graphic>
      </p:graphicFrame>
      <p:graphicFrame>
        <p:nvGraphicFramePr>
          <p:cNvPr id="11" name="Table 10">
            <a:extLst>
              <a:ext uri="{FF2B5EF4-FFF2-40B4-BE49-F238E27FC236}">
                <a16:creationId xmlns:a16="http://schemas.microsoft.com/office/drawing/2014/main" id="{B624396F-0138-BF70-FF6F-5CB8C2711AFA}"/>
              </a:ext>
            </a:extLst>
          </p:cNvPr>
          <p:cNvGraphicFramePr>
            <a:graphicFrameLocks noGrp="1"/>
          </p:cNvGraphicFramePr>
          <p:nvPr/>
        </p:nvGraphicFramePr>
        <p:xfrm>
          <a:off x="1093381" y="3353066"/>
          <a:ext cx="4928192" cy="1737360"/>
        </p:xfrm>
        <a:graphic>
          <a:graphicData uri="http://schemas.openxmlformats.org/drawingml/2006/table">
            <a:tbl>
              <a:tblPr>
                <a:tableStyleId>{327F97BB-C833-4FB7-BDE5-3F7075034690}</a:tableStyleId>
              </a:tblPr>
              <a:tblGrid>
                <a:gridCol w="1232048">
                  <a:extLst>
                    <a:ext uri="{9D8B030D-6E8A-4147-A177-3AD203B41FA5}">
                      <a16:colId xmlns:a16="http://schemas.microsoft.com/office/drawing/2014/main" val="794120089"/>
                    </a:ext>
                  </a:extLst>
                </a:gridCol>
                <a:gridCol w="1232048">
                  <a:extLst>
                    <a:ext uri="{9D8B030D-6E8A-4147-A177-3AD203B41FA5}">
                      <a16:colId xmlns:a16="http://schemas.microsoft.com/office/drawing/2014/main" val="2300005269"/>
                    </a:ext>
                  </a:extLst>
                </a:gridCol>
                <a:gridCol w="1232048">
                  <a:extLst>
                    <a:ext uri="{9D8B030D-6E8A-4147-A177-3AD203B41FA5}">
                      <a16:colId xmlns:a16="http://schemas.microsoft.com/office/drawing/2014/main" val="1108768680"/>
                    </a:ext>
                  </a:extLst>
                </a:gridCol>
                <a:gridCol w="1232048">
                  <a:extLst>
                    <a:ext uri="{9D8B030D-6E8A-4147-A177-3AD203B41FA5}">
                      <a16:colId xmlns:a16="http://schemas.microsoft.com/office/drawing/2014/main" val="2444783533"/>
                    </a:ext>
                  </a:extLst>
                </a:gridCol>
              </a:tblGrid>
              <a:tr h="675640">
                <a:tc>
                  <a:txBody>
                    <a:bodyPr/>
                    <a:lstStyle/>
                    <a:p>
                      <a:pPr algn="ctr"/>
                      <a:r>
                        <a:rPr lang="en-US" dirty="0">
                          <a:solidFill>
                            <a:schemeClr val="tx1"/>
                          </a:solidFill>
                        </a:rPr>
                        <a:t>Men</a:t>
                      </a:r>
                    </a:p>
                  </a:txBody>
                  <a:tcPr anchor="ctr"/>
                </a:tc>
                <a:tc>
                  <a:txBody>
                    <a:bodyPr/>
                    <a:lstStyle/>
                    <a:p>
                      <a:pPr algn="ctr"/>
                      <a:r>
                        <a:rPr lang="en-US" dirty="0">
                          <a:solidFill>
                            <a:schemeClr val="tx1"/>
                          </a:solidFill>
                          <a:effectLst/>
                        </a:rPr>
                        <a:t>489×438/</a:t>
                      </a:r>
                      <a:r>
                        <a:rPr lang="en-US" b="1" dirty="0">
                          <a:solidFill>
                            <a:schemeClr val="tx1"/>
                          </a:solidFill>
                          <a:effectLst/>
                        </a:rPr>
                        <a:t>962</a:t>
                      </a:r>
                      <a:endParaRPr lang="en-US" dirty="0">
                        <a:solidFill>
                          <a:schemeClr val="tx1"/>
                        </a:solidFill>
                        <a:effectLst/>
                      </a:endParaRPr>
                    </a:p>
                  </a:txBody>
                  <a:tcPr anchor="ctr"/>
                </a:tc>
                <a:tc>
                  <a:txBody>
                    <a:bodyPr/>
                    <a:lstStyle/>
                    <a:p>
                      <a:pPr algn="ctr"/>
                      <a:r>
                        <a:rPr lang="en-US" dirty="0">
                          <a:solidFill>
                            <a:schemeClr val="tx1"/>
                          </a:solidFill>
                          <a:effectLst/>
                        </a:rPr>
                        <a:t>489×524/</a:t>
                      </a:r>
                      <a:r>
                        <a:rPr lang="en-US" b="1" dirty="0">
                          <a:solidFill>
                            <a:schemeClr val="tx1"/>
                          </a:solidFill>
                          <a:effectLst/>
                        </a:rPr>
                        <a:t>962</a:t>
                      </a:r>
                      <a:endParaRPr lang="en-US" dirty="0">
                        <a:solidFill>
                          <a:schemeClr val="tx1"/>
                        </a:solidFill>
                        <a:effectLst/>
                      </a:endParaRPr>
                    </a:p>
                  </a:txBody>
                  <a:tcPr anchor="ctr"/>
                </a:tc>
                <a:tc>
                  <a:txBody>
                    <a:bodyPr/>
                    <a:lstStyle/>
                    <a:p>
                      <a:pPr algn="ctr"/>
                      <a:r>
                        <a:rPr lang="en-US" dirty="0">
                          <a:solidFill>
                            <a:schemeClr val="tx1"/>
                          </a:solidFill>
                        </a:rPr>
                        <a:t>489</a:t>
                      </a:r>
                    </a:p>
                  </a:txBody>
                  <a:tcPr anchor="ctr"/>
                </a:tc>
                <a:extLst>
                  <a:ext uri="{0D108BD9-81ED-4DB2-BD59-A6C34878D82A}">
                    <a16:rowId xmlns:a16="http://schemas.microsoft.com/office/drawing/2014/main" val="527438589"/>
                  </a:ext>
                </a:extLst>
              </a:tr>
              <a:tr h="675640">
                <a:tc>
                  <a:txBody>
                    <a:bodyPr/>
                    <a:lstStyle/>
                    <a:p>
                      <a:pPr algn="ctr"/>
                      <a:r>
                        <a:rPr lang="en-US">
                          <a:solidFill>
                            <a:schemeClr val="tx1"/>
                          </a:solidFill>
                        </a:rPr>
                        <a:t>Women</a:t>
                      </a:r>
                    </a:p>
                  </a:txBody>
                  <a:tcPr anchor="ctr"/>
                </a:tc>
                <a:tc>
                  <a:txBody>
                    <a:bodyPr/>
                    <a:lstStyle/>
                    <a:p>
                      <a:pPr algn="ctr"/>
                      <a:r>
                        <a:rPr lang="en-US" dirty="0">
                          <a:solidFill>
                            <a:schemeClr val="tx1"/>
                          </a:solidFill>
                          <a:effectLst/>
                        </a:rPr>
                        <a:t>473×438/</a:t>
                      </a:r>
                      <a:r>
                        <a:rPr lang="en-US" b="1" dirty="0">
                          <a:solidFill>
                            <a:schemeClr val="tx1"/>
                          </a:solidFill>
                          <a:effectLst/>
                        </a:rPr>
                        <a:t>962</a:t>
                      </a:r>
                      <a:endParaRPr lang="en-US" dirty="0">
                        <a:solidFill>
                          <a:schemeClr val="tx1"/>
                        </a:solidFill>
                        <a:effectLst/>
                      </a:endParaRPr>
                    </a:p>
                  </a:txBody>
                  <a:tcPr anchor="ctr"/>
                </a:tc>
                <a:tc>
                  <a:txBody>
                    <a:bodyPr/>
                    <a:lstStyle/>
                    <a:p>
                      <a:pPr algn="ctr"/>
                      <a:r>
                        <a:rPr lang="en-US" dirty="0">
                          <a:solidFill>
                            <a:schemeClr val="tx1"/>
                          </a:solidFill>
                          <a:effectLst/>
                        </a:rPr>
                        <a:t>473×524/</a:t>
                      </a:r>
                      <a:r>
                        <a:rPr lang="en-US" b="1" dirty="0">
                          <a:solidFill>
                            <a:schemeClr val="tx1"/>
                          </a:solidFill>
                          <a:effectLst/>
                        </a:rPr>
                        <a:t>962</a:t>
                      </a:r>
                      <a:endParaRPr lang="en-US" dirty="0">
                        <a:solidFill>
                          <a:schemeClr val="tx1"/>
                        </a:solidFill>
                        <a:effectLst/>
                      </a:endParaRPr>
                    </a:p>
                  </a:txBody>
                  <a:tcPr anchor="ctr"/>
                </a:tc>
                <a:tc>
                  <a:txBody>
                    <a:bodyPr/>
                    <a:lstStyle/>
                    <a:p>
                      <a:pPr algn="ctr"/>
                      <a:r>
                        <a:rPr lang="en-US" dirty="0">
                          <a:solidFill>
                            <a:schemeClr val="tx1"/>
                          </a:solidFill>
                        </a:rPr>
                        <a:t>473</a:t>
                      </a:r>
                    </a:p>
                  </a:txBody>
                  <a:tcPr anchor="ctr"/>
                </a:tc>
                <a:extLst>
                  <a:ext uri="{0D108BD9-81ED-4DB2-BD59-A6C34878D82A}">
                    <a16:rowId xmlns:a16="http://schemas.microsoft.com/office/drawing/2014/main" val="1005614696"/>
                  </a:ext>
                </a:extLst>
              </a:tr>
              <a:tr h="386080">
                <a:tc>
                  <a:txBody>
                    <a:bodyPr/>
                    <a:lstStyle/>
                    <a:p>
                      <a:pPr algn="ctr"/>
                      <a:r>
                        <a:rPr lang="en-US">
                          <a:solidFill>
                            <a:schemeClr val="tx1"/>
                          </a:solidFill>
                        </a:rPr>
                        <a:t> </a:t>
                      </a:r>
                    </a:p>
                  </a:txBody>
                  <a:tcPr anchor="ctr"/>
                </a:tc>
                <a:tc>
                  <a:txBody>
                    <a:bodyPr/>
                    <a:lstStyle/>
                    <a:p>
                      <a:pPr algn="ctr"/>
                      <a:r>
                        <a:rPr lang="en-US" dirty="0">
                          <a:solidFill>
                            <a:schemeClr val="tx1"/>
                          </a:solidFill>
                        </a:rPr>
                        <a:t>438</a:t>
                      </a:r>
                    </a:p>
                  </a:txBody>
                  <a:tcPr anchor="ctr"/>
                </a:tc>
                <a:tc>
                  <a:txBody>
                    <a:bodyPr/>
                    <a:lstStyle/>
                    <a:p>
                      <a:pPr algn="ctr"/>
                      <a:r>
                        <a:rPr lang="en-US">
                          <a:solidFill>
                            <a:schemeClr val="tx1"/>
                          </a:solidFill>
                        </a:rPr>
                        <a:t>524</a:t>
                      </a:r>
                    </a:p>
                  </a:txBody>
                  <a:tcPr anchor="ctr"/>
                </a:tc>
                <a:tc>
                  <a:txBody>
                    <a:bodyPr/>
                    <a:lstStyle/>
                    <a:p>
                      <a:pPr algn="ctr"/>
                      <a:r>
                        <a:rPr lang="en-US" dirty="0">
                          <a:solidFill>
                            <a:schemeClr val="tx1"/>
                          </a:solidFill>
                        </a:rPr>
                        <a:t>962</a:t>
                      </a:r>
                    </a:p>
                  </a:txBody>
                  <a:tcPr anchor="ctr"/>
                </a:tc>
                <a:extLst>
                  <a:ext uri="{0D108BD9-81ED-4DB2-BD59-A6C34878D82A}">
                    <a16:rowId xmlns:a16="http://schemas.microsoft.com/office/drawing/2014/main" val="1029114364"/>
                  </a:ext>
                </a:extLst>
              </a:tr>
            </a:tbl>
          </a:graphicData>
        </a:graphic>
      </p:graphicFrame>
      <p:graphicFrame>
        <p:nvGraphicFramePr>
          <p:cNvPr id="12" name="Table 11">
            <a:extLst>
              <a:ext uri="{FF2B5EF4-FFF2-40B4-BE49-F238E27FC236}">
                <a16:creationId xmlns:a16="http://schemas.microsoft.com/office/drawing/2014/main" id="{549DC86C-CB1D-448A-0BBB-40B209DE7BDA}"/>
              </a:ext>
            </a:extLst>
          </p:cNvPr>
          <p:cNvGraphicFramePr>
            <a:graphicFrameLocks noGrp="1"/>
          </p:cNvGraphicFramePr>
          <p:nvPr/>
        </p:nvGraphicFramePr>
        <p:xfrm>
          <a:off x="6531934" y="3353066"/>
          <a:ext cx="4726172" cy="1737360"/>
        </p:xfrm>
        <a:graphic>
          <a:graphicData uri="http://schemas.openxmlformats.org/drawingml/2006/table">
            <a:tbl>
              <a:tblPr>
                <a:tableStyleId>{35758FB7-9AC5-4552-8A53-C91805E547FA}</a:tableStyleId>
              </a:tblPr>
              <a:tblGrid>
                <a:gridCol w="1251939">
                  <a:extLst>
                    <a:ext uri="{9D8B030D-6E8A-4147-A177-3AD203B41FA5}">
                      <a16:colId xmlns:a16="http://schemas.microsoft.com/office/drawing/2014/main" val="1573602089"/>
                    </a:ext>
                  </a:extLst>
                </a:gridCol>
                <a:gridCol w="1073688">
                  <a:extLst>
                    <a:ext uri="{9D8B030D-6E8A-4147-A177-3AD203B41FA5}">
                      <a16:colId xmlns:a16="http://schemas.microsoft.com/office/drawing/2014/main" val="2905719978"/>
                    </a:ext>
                  </a:extLst>
                </a:gridCol>
                <a:gridCol w="1387794">
                  <a:extLst>
                    <a:ext uri="{9D8B030D-6E8A-4147-A177-3AD203B41FA5}">
                      <a16:colId xmlns:a16="http://schemas.microsoft.com/office/drawing/2014/main" val="2577055762"/>
                    </a:ext>
                  </a:extLst>
                </a:gridCol>
                <a:gridCol w="1012751">
                  <a:extLst>
                    <a:ext uri="{9D8B030D-6E8A-4147-A177-3AD203B41FA5}">
                      <a16:colId xmlns:a16="http://schemas.microsoft.com/office/drawing/2014/main" val="1960569072"/>
                    </a:ext>
                  </a:extLst>
                </a:gridCol>
              </a:tblGrid>
              <a:tr h="434340">
                <a:tc>
                  <a:txBody>
                    <a:bodyPr/>
                    <a:lstStyle/>
                    <a:p>
                      <a:pPr algn="ctr"/>
                      <a:r>
                        <a:rPr lang="en-US" dirty="0"/>
                        <a:t> </a:t>
                      </a:r>
                    </a:p>
                  </a:txBody>
                  <a:tcPr anchor="ctr"/>
                </a:tc>
                <a:tc>
                  <a:txBody>
                    <a:bodyPr/>
                    <a:lstStyle/>
                    <a:p>
                      <a:pPr algn="ctr"/>
                      <a:r>
                        <a:rPr lang="en-US"/>
                        <a:t>Cat</a:t>
                      </a:r>
                    </a:p>
                  </a:txBody>
                  <a:tcPr anchor="ctr"/>
                </a:tc>
                <a:tc>
                  <a:txBody>
                    <a:bodyPr/>
                    <a:lstStyle/>
                    <a:p>
                      <a:pPr algn="ctr"/>
                      <a:r>
                        <a:rPr lang="en-US"/>
                        <a:t>Dog</a:t>
                      </a:r>
                    </a:p>
                  </a:txBody>
                  <a:tcPr anchor="ctr"/>
                </a:tc>
                <a:tc>
                  <a:txBody>
                    <a:bodyPr/>
                    <a:lstStyle/>
                    <a:p>
                      <a:pPr algn="ctr"/>
                      <a:r>
                        <a:rPr lang="en-US"/>
                        <a:t> </a:t>
                      </a:r>
                    </a:p>
                  </a:txBody>
                  <a:tcPr anchor="ctr"/>
                </a:tc>
                <a:extLst>
                  <a:ext uri="{0D108BD9-81ED-4DB2-BD59-A6C34878D82A}">
                    <a16:rowId xmlns:a16="http://schemas.microsoft.com/office/drawing/2014/main" val="1467492683"/>
                  </a:ext>
                </a:extLst>
              </a:tr>
              <a:tr h="434340">
                <a:tc>
                  <a:txBody>
                    <a:bodyPr/>
                    <a:lstStyle/>
                    <a:p>
                      <a:pPr algn="ctr"/>
                      <a:r>
                        <a:rPr lang="en-US" dirty="0"/>
                        <a:t>Men</a:t>
                      </a:r>
                    </a:p>
                  </a:txBody>
                  <a:tcPr anchor="ctr"/>
                </a:tc>
                <a:tc>
                  <a:txBody>
                    <a:bodyPr/>
                    <a:lstStyle/>
                    <a:p>
                      <a:pPr algn="ctr"/>
                      <a:r>
                        <a:rPr lang="en-US" dirty="0">
                          <a:effectLst/>
                        </a:rPr>
                        <a:t>222.64</a:t>
                      </a:r>
                    </a:p>
                  </a:txBody>
                  <a:tcPr anchor="ctr"/>
                </a:tc>
                <a:tc>
                  <a:txBody>
                    <a:bodyPr/>
                    <a:lstStyle/>
                    <a:p>
                      <a:pPr algn="ctr"/>
                      <a:r>
                        <a:rPr lang="en-US" dirty="0">
                          <a:effectLst/>
                        </a:rPr>
                        <a:t>266.36</a:t>
                      </a:r>
                    </a:p>
                  </a:txBody>
                  <a:tcPr anchor="ctr"/>
                </a:tc>
                <a:tc>
                  <a:txBody>
                    <a:bodyPr/>
                    <a:lstStyle/>
                    <a:p>
                      <a:pPr algn="ctr"/>
                      <a:r>
                        <a:rPr lang="en-US"/>
                        <a:t>489</a:t>
                      </a:r>
                    </a:p>
                  </a:txBody>
                  <a:tcPr anchor="ctr"/>
                </a:tc>
                <a:extLst>
                  <a:ext uri="{0D108BD9-81ED-4DB2-BD59-A6C34878D82A}">
                    <a16:rowId xmlns:a16="http://schemas.microsoft.com/office/drawing/2014/main" val="2326668831"/>
                  </a:ext>
                </a:extLst>
              </a:tr>
              <a:tr h="434340">
                <a:tc>
                  <a:txBody>
                    <a:bodyPr/>
                    <a:lstStyle/>
                    <a:p>
                      <a:pPr algn="ctr"/>
                      <a:r>
                        <a:rPr lang="en-US" dirty="0"/>
                        <a:t>Women</a:t>
                      </a:r>
                    </a:p>
                  </a:txBody>
                  <a:tcPr anchor="ctr"/>
                </a:tc>
                <a:tc>
                  <a:txBody>
                    <a:bodyPr/>
                    <a:lstStyle/>
                    <a:p>
                      <a:pPr algn="ctr"/>
                      <a:r>
                        <a:rPr lang="en-US">
                          <a:effectLst/>
                        </a:rPr>
                        <a:t>215.36</a:t>
                      </a:r>
                    </a:p>
                  </a:txBody>
                  <a:tcPr anchor="ctr"/>
                </a:tc>
                <a:tc>
                  <a:txBody>
                    <a:bodyPr/>
                    <a:lstStyle/>
                    <a:p>
                      <a:pPr algn="ctr"/>
                      <a:r>
                        <a:rPr lang="en-US" dirty="0">
                          <a:effectLst/>
                        </a:rPr>
                        <a:t>257.64</a:t>
                      </a:r>
                    </a:p>
                  </a:txBody>
                  <a:tcPr anchor="ctr"/>
                </a:tc>
                <a:tc>
                  <a:txBody>
                    <a:bodyPr/>
                    <a:lstStyle/>
                    <a:p>
                      <a:pPr algn="ctr"/>
                      <a:r>
                        <a:rPr lang="en-US"/>
                        <a:t>473</a:t>
                      </a:r>
                    </a:p>
                  </a:txBody>
                  <a:tcPr anchor="ctr"/>
                </a:tc>
                <a:extLst>
                  <a:ext uri="{0D108BD9-81ED-4DB2-BD59-A6C34878D82A}">
                    <a16:rowId xmlns:a16="http://schemas.microsoft.com/office/drawing/2014/main" val="2508615148"/>
                  </a:ext>
                </a:extLst>
              </a:tr>
              <a:tr h="434340">
                <a:tc>
                  <a:txBody>
                    <a:bodyPr/>
                    <a:lstStyle/>
                    <a:p>
                      <a:pPr algn="ctr"/>
                      <a:r>
                        <a:rPr lang="en-US"/>
                        <a:t> </a:t>
                      </a:r>
                    </a:p>
                  </a:txBody>
                  <a:tcPr anchor="ctr"/>
                </a:tc>
                <a:tc>
                  <a:txBody>
                    <a:bodyPr/>
                    <a:lstStyle/>
                    <a:p>
                      <a:pPr algn="ctr"/>
                      <a:r>
                        <a:rPr lang="en-US"/>
                        <a:t>438</a:t>
                      </a:r>
                    </a:p>
                  </a:txBody>
                  <a:tcPr anchor="ctr"/>
                </a:tc>
                <a:tc>
                  <a:txBody>
                    <a:bodyPr/>
                    <a:lstStyle/>
                    <a:p>
                      <a:pPr algn="ctr"/>
                      <a:r>
                        <a:rPr lang="en-US" dirty="0"/>
                        <a:t>524</a:t>
                      </a:r>
                    </a:p>
                  </a:txBody>
                  <a:tcPr anchor="ctr"/>
                </a:tc>
                <a:tc>
                  <a:txBody>
                    <a:bodyPr/>
                    <a:lstStyle/>
                    <a:p>
                      <a:pPr algn="ctr"/>
                      <a:r>
                        <a:rPr lang="en-US" dirty="0"/>
                        <a:t>962</a:t>
                      </a:r>
                    </a:p>
                  </a:txBody>
                  <a:tcPr anchor="ctr"/>
                </a:tc>
                <a:extLst>
                  <a:ext uri="{0D108BD9-81ED-4DB2-BD59-A6C34878D82A}">
                    <a16:rowId xmlns:a16="http://schemas.microsoft.com/office/drawing/2014/main" val="2183928197"/>
                  </a:ext>
                </a:extLst>
              </a:tr>
            </a:tbl>
          </a:graphicData>
        </a:graphic>
      </p:graphicFrame>
    </p:spTree>
    <p:extLst>
      <p:ext uri="{BB962C8B-B14F-4D97-AF65-F5344CB8AC3E}">
        <p14:creationId xmlns:p14="http://schemas.microsoft.com/office/powerpoint/2010/main" val="424909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5B09117E-B0D9-A369-CF6A-55E8DC9315F9}"/>
              </a:ext>
            </a:extLst>
          </p:cNvPr>
          <p:cNvGraphicFramePr>
            <a:graphicFrameLocks noGrp="1"/>
          </p:cNvGraphicFramePr>
          <p:nvPr>
            <p:ph idx="1"/>
            <p:extLst>
              <p:ext uri="{D42A27DB-BD31-4B8C-83A1-F6EECF244321}">
                <p14:modId xmlns:p14="http://schemas.microsoft.com/office/powerpoint/2010/main" val="2572157481"/>
              </p:ext>
            </p:extLst>
          </p:nvPr>
        </p:nvGraphicFramePr>
        <p:xfrm>
          <a:off x="1869100" y="1838632"/>
          <a:ext cx="8008547" cy="1463040"/>
        </p:xfrm>
        <a:graphic>
          <a:graphicData uri="http://schemas.openxmlformats.org/drawingml/2006/table">
            <a:tbl>
              <a:tblPr>
                <a:tableStyleId>{35758FB7-9AC5-4552-8A53-C91805E547FA}</a:tableStyleId>
              </a:tblPr>
              <a:tblGrid>
                <a:gridCol w="2274238">
                  <a:extLst>
                    <a:ext uri="{9D8B030D-6E8A-4147-A177-3AD203B41FA5}">
                      <a16:colId xmlns:a16="http://schemas.microsoft.com/office/drawing/2014/main" val="1938601338"/>
                    </a:ext>
                  </a:extLst>
                </a:gridCol>
                <a:gridCol w="2827819">
                  <a:extLst>
                    <a:ext uri="{9D8B030D-6E8A-4147-A177-3AD203B41FA5}">
                      <a16:colId xmlns:a16="http://schemas.microsoft.com/office/drawing/2014/main" val="3457487561"/>
                    </a:ext>
                  </a:extLst>
                </a:gridCol>
                <a:gridCol w="2337062">
                  <a:extLst>
                    <a:ext uri="{9D8B030D-6E8A-4147-A177-3AD203B41FA5}">
                      <a16:colId xmlns:a16="http://schemas.microsoft.com/office/drawing/2014/main" val="1196300957"/>
                    </a:ext>
                  </a:extLst>
                </a:gridCol>
                <a:gridCol w="569428">
                  <a:extLst>
                    <a:ext uri="{9D8B030D-6E8A-4147-A177-3AD203B41FA5}">
                      <a16:colId xmlns:a16="http://schemas.microsoft.com/office/drawing/2014/main" val="1848121831"/>
                    </a:ext>
                  </a:extLst>
                </a:gridCol>
              </a:tblGrid>
              <a:tr h="0">
                <a:tc>
                  <a:txBody>
                    <a:bodyPr/>
                    <a:lstStyle/>
                    <a:p>
                      <a:pPr algn="ctr"/>
                      <a:r>
                        <a:rPr lang="en-US" dirty="0"/>
                        <a:t>Cat</a:t>
                      </a:r>
                    </a:p>
                  </a:txBody>
                  <a:tcPr anchor="ctr"/>
                </a:tc>
                <a:tc>
                  <a:txBody>
                    <a:bodyPr/>
                    <a:lstStyle/>
                    <a:p>
                      <a:pPr algn="ctr"/>
                      <a:r>
                        <a:rPr lang="en-US"/>
                        <a:t>Dog</a:t>
                      </a:r>
                    </a:p>
                  </a:txBody>
                  <a:tcPr anchor="ctr"/>
                </a:tc>
                <a:tc>
                  <a:txBody>
                    <a:bodyPr/>
                    <a:lstStyle/>
                    <a:p>
                      <a:pPr algn="ctr"/>
                      <a:r>
                        <a:rPr lang="en-US"/>
                        <a:t> </a:t>
                      </a:r>
                    </a:p>
                  </a:txBody>
                  <a:tcPr anchor="ctr"/>
                </a:tc>
                <a:tc>
                  <a:txBody>
                    <a:bodyPr/>
                    <a:lstStyle/>
                    <a:p>
                      <a:endParaRPr lang="en-US"/>
                    </a:p>
                  </a:txBody>
                  <a:tcPr/>
                </a:tc>
                <a:extLst>
                  <a:ext uri="{0D108BD9-81ED-4DB2-BD59-A6C34878D82A}">
                    <a16:rowId xmlns:a16="http://schemas.microsoft.com/office/drawing/2014/main" val="2509927648"/>
                  </a:ext>
                </a:extLst>
              </a:tr>
              <a:tr h="0">
                <a:tc>
                  <a:txBody>
                    <a:bodyPr/>
                    <a:lstStyle/>
                    <a:p>
                      <a:pPr algn="ctr"/>
                      <a:r>
                        <a:rPr lang="en-US" dirty="0"/>
                        <a:t>Men</a:t>
                      </a:r>
                    </a:p>
                  </a:txBody>
                  <a:tcPr anchor="ctr"/>
                </a:tc>
                <a:tc>
                  <a:txBody>
                    <a:bodyPr/>
                    <a:lstStyle/>
                    <a:p>
                      <a:pPr algn="ctr"/>
                      <a:r>
                        <a:rPr lang="en-US" dirty="0">
                          <a:effectLst/>
                        </a:rPr>
                        <a:t>(207−222.64)</a:t>
                      </a:r>
                      <a:r>
                        <a:rPr lang="en-US" baseline="30000" dirty="0">
                          <a:effectLst/>
                        </a:rPr>
                        <a:t>2/</a:t>
                      </a:r>
                      <a:r>
                        <a:rPr lang="en-US" b="1" dirty="0">
                          <a:effectLst/>
                        </a:rPr>
                        <a:t>222.64</a:t>
                      </a:r>
                      <a:endParaRPr lang="en-US" dirty="0">
                        <a:effectLst/>
                      </a:endParaRPr>
                    </a:p>
                  </a:txBody>
                  <a:tcPr anchor="ctr"/>
                </a:tc>
                <a:tc>
                  <a:txBody>
                    <a:bodyPr/>
                    <a:lstStyle/>
                    <a:p>
                      <a:pPr algn="ctr"/>
                      <a:r>
                        <a:rPr lang="en-US" dirty="0">
                          <a:effectLst/>
                        </a:rPr>
                        <a:t>(282−266.36)</a:t>
                      </a:r>
                      <a:r>
                        <a:rPr lang="en-US" baseline="30000" dirty="0">
                          <a:effectLst/>
                        </a:rPr>
                        <a:t>2/</a:t>
                      </a:r>
                      <a:r>
                        <a:rPr lang="en-US" b="1" dirty="0">
                          <a:effectLst/>
                        </a:rPr>
                        <a:t>266.36</a:t>
                      </a:r>
                      <a:endParaRPr lang="en-US" dirty="0">
                        <a:effectLst/>
                      </a:endParaRPr>
                    </a:p>
                  </a:txBody>
                  <a:tcPr anchor="ctr"/>
                </a:tc>
                <a:tc>
                  <a:txBody>
                    <a:bodyPr/>
                    <a:lstStyle/>
                    <a:p>
                      <a:pPr algn="ctr"/>
                      <a:r>
                        <a:rPr lang="en-US"/>
                        <a:t>489</a:t>
                      </a:r>
                    </a:p>
                  </a:txBody>
                  <a:tcPr anchor="ctr"/>
                </a:tc>
                <a:extLst>
                  <a:ext uri="{0D108BD9-81ED-4DB2-BD59-A6C34878D82A}">
                    <a16:rowId xmlns:a16="http://schemas.microsoft.com/office/drawing/2014/main" val="1077517957"/>
                  </a:ext>
                </a:extLst>
              </a:tr>
              <a:tr h="0">
                <a:tc>
                  <a:txBody>
                    <a:bodyPr/>
                    <a:lstStyle/>
                    <a:p>
                      <a:pPr algn="ctr"/>
                      <a:r>
                        <a:rPr lang="en-US"/>
                        <a:t>Women</a:t>
                      </a:r>
                    </a:p>
                  </a:txBody>
                  <a:tcPr anchor="ctr"/>
                </a:tc>
                <a:tc>
                  <a:txBody>
                    <a:bodyPr/>
                    <a:lstStyle/>
                    <a:p>
                      <a:pPr algn="ctr"/>
                      <a:r>
                        <a:rPr lang="en-US" dirty="0">
                          <a:effectLst/>
                        </a:rPr>
                        <a:t>(231−215.36)</a:t>
                      </a:r>
                      <a:r>
                        <a:rPr lang="en-US" baseline="30000" dirty="0">
                          <a:effectLst/>
                        </a:rPr>
                        <a:t>2/</a:t>
                      </a:r>
                      <a:r>
                        <a:rPr lang="en-US" b="1" dirty="0">
                          <a:effectLst/>
                        </a:rPr>
                        <a:t>215.36</a:t>
                      </a:r>
                      <a:endParaRPr lang="en-US" dirty="0">
                        <a:effectLst/>
                      </a:endParaRPr>
                    </a:p>
                  </a:txBody>
                  <a:tcPr anchor="ctr"/>
                </a:tc>
                <a:tc>
                  <a:txBody>
                    <a:bodyPr/>
                    <a:lstStyle/>
                    <a:p>
                      <a:pPr algn="ctr"/>
                      <a:r>
                        <a:rPr lang="en-US" dirty="0">
                          <a:effectLst/>
                        </a:rPr>
                        <a:t>(242−257.64)</a:t>
                      </a:r>
                      <a:r>
                        <a:rPr lang="en-US" baseline="30000" dirty="0">
                          <a:effectLst/>
                        </a:rPr>
                        <a:t>2/</a:t>
                      </a:r>
                      <a:r>
                        <a:rPr lang="en-US" b="1" dirty="0">
                          <a:effectLst/>
                        </a:rPr>
                        <a:t>257.64</a:t>
                      </a:r>
                      <a:endParaRPr lang="en-US" dirty="0">
                        <a:effectLst/>
                      </a:endParaRPr>
                    </a:p>
                  </a:txBody>
                  <a:tcPr anchor="ctr"/>
                </a:tc>
                <a:tc>
                  <a:txBody>
                    <a:bodyPr/>
                    <a:lstStyle/>
                    <a:p>
                      <a:pPr algn="ctr"/>
                      <a:r>
                        <a:rPr lang="en-US" dirty="0"/>
                        <a:t>473</a:t>
                      </a:r>
                    </a:p>
                  </a:txBody>
                  <a:tcPr anchor="ctr"/>
                </a:tc>
                <a:extLst>
                  <a:ext uri="{0D108BD9-81ED-4DB2-BD59-A6C34878D82A}">
                    <a16:rowId xmlns:a16="http://schemas.microsoft.com/office/drawing/2014/main" val="3387259288"/>
                  </a:ext>
                </a:extLst>
              </a:tr>
              <a:tr h="0">
                <a:tc>
                  <a:txBody>
                    <a:bodyPr/>
                    <a:lstStyle/>
                    <a:p>
                      <a:pPr algn="ctr"/>
                      <a:r>
                        <a:rPr lang="en-US"/>
                        <a:t> </a:t>
                      </a:r>
                    </a:p>
                  </a:txBody>
                  <a:tcPr anchor="ctr"/>
                </a:tc>
                <a:tc>
                  <a:txBody>
                    <a:bodyPr/>
                    <a:lstStyle/>
                    <a:p>
                      <a:pPr algn="ctr"/>
                      <a:r>
                        <a:rPr lang="en-US"/>
                        <a:t>438</a:t>
                      </a:r>
                    </a:p>
                  </a:txBody>
                  <a:tcPr anchor="ctr"/>
                </a:tc>
                <a:tc>
                  <a:txBody>
                    <a:bodyPr/>
                    <a:lstStyle/>
                    <a:p>
                      <a:pPr algn="ctr"/>
                      <a:r>
                        <a:rPr lang="en-US"/>
                        <a:t>524</a:t>
                      </a:r>
                    </a:p>
                  </a:txBody>
                  <a:tcPr anchor="ctr"/>
                </a:tc>
                <a:tc>
                  <a:txBody>
                    <a:bodyPr/>
                    <a:lstStyle/>
                    <a:p>
                      <a:pPr algn="ctr"/>
                      <a:r>
                        <a:rPr lang="en-US" dirty="0"/>
                        <a:t>962</a:t>
                      </a:r>
                    </a:p>
                  </a:txBody>
                  <a:tcPr anchor="ctr"/>
                </a:tc>
                <a:extLst>
                  <a:ext uri="{0D108BD9-81ED-4DB2-BD59-A6C34878D82A}">
                    <a16:rowId xmlns:a16="http://schemas.microsoft.com/office/drawing/2014/main" val="1824717743"/>
                  </a:ext>
                </a:extLst>
              </a:tr>
            </a:tbl>
          </a:graphicData>
        </a:graphic>
      </p:graphicFrame>
      <p:graphicFrame>
        <p:nvGraphicFramePr>
          <p:cNvPr id="8" name="Table 7">
            <a:extLst>
              <a:ext uri="{FF2B5EF4-FFF2-40B4-BE49-F238E27FC236}">
                <a16:creationId xmlns:a16="http://schemas.microsoft.com/office/drawing/2014/main" id="{C883A60F-72C1-86A4-02B6-A0EAC3AF4016}"/>
              </a:ext>
            </a:extLst>
          </p:cNvPr>
          <p:cNvGraphicFramePr>
            <a:graphicFrameLocks noGrp="1"/>
          </p:cNvGraphicFramePr>
          <p:nvPr>
            <p:extLst>
              <p:ext uri="{D42A27DB-BD31-4B8C-83A1-F6EECF244321}">
                <p14:modId xmlns:p14="http://schemas.microsoft.com/office/powerpoint/2010/main" val="1981663511"/>
              </p:ext>
            </p:extLst>
          </p:nvPr>
        </p:nvGraphicFramePr>
        <p:xfrm>
          <a:off x="2200849" y="3749559"/>
          <a:ext cx="4000500" cy="1737360"/>
        </p:xfrm>
        <a:graphic>
          <a:graphicData uri="http://schemas.openxmlformats.org/drawingml/2006/table">
            <a:tbl>
              <a:tblPr>
                <a:tableStyleId>{35758FB7-9AC5-4552-8A53-C91805E547FA}</a:tableStyleId>
              </a:tblPr>
              <a:tblGrid>
                <a:gridCol w="857250">
                  <a:extLst>
                    <a:ext uri="{9D8B030D-6E8A-4147-A177-3AD203B41FA5}">
                      <a16:colId xmlns:a16="http://schemas.microsoft.com/office/drawing/2014/main" val="4173755788"/>
                    </a:ext>
                  </a:extLst>
                </a:gridCol>
                <a:gridCol w="1143000">
                  <a:extLst>
                    <a:ext uri="{9D8B030D-6E8A-4147-A177-3AD203B41FA5}">
                      <a16:colId xmlns:a16="http://schemas.microsoft.com/office/drawing/2014/main" val="2014314427"/>
                    </a:ext>
                  </a:extLst>
                </a:gridCol>
                <a:gridCol w="1143000">
                  <a:extLst>
                    <a:ext uri="{9D8B030D-6E8A-4147-A177-3AD203B41FA5}">
                      <a16:colId xmlns:a16="http://schemas.microsoft.com/office/drawing/2014/main" val="2476119858"/>
                    </a:ext>
                  </a:extLst>
                </a:gridCol>
                <a:gridCol w="857250">
                  <a:extLst>
                    <a:ext uri="{9D8B030D-6E8A-4147-A177-3AD203B41FA5}">
                      <a16:colId xmlns:a16="http://schemas.microsoft.com/office/drawing/2014/main" val="2909276231"/>
                    </a:ext>
                  </a:extLst>
                </a:gridCol>
              </a:tblGrid>
              <a:tr h="0">
                <a:tc>
                  <a:txBody>
                    <a:bodyPr/>
                    <a:lstStyle/>
                    <a:p>
                      <a:pPr algn="ctr"/>
                      <a:r>
                        <a:rPr lang="en-US"/>
                        <a:t> </a:t>
                      </a:r>
                    </a:p>
                  </a:txBody>
                  <a:tcPr anchor="ctr"/>
                </a:tc>
                <a:tc>
                  <a:txBody>
                    <a:bodyPr/>
                    <a:lstStyle/>
                    <a:p>
                      <a:pPr algn="ctr"/>
                      <a:r>
                        <a:rPr lang="en-US"/>
                        <a:t>Cat</a:t>
                      </a:r>
                    </a:p>
                  </a:txBody>
                  <a:tcPr anchor="ctr"/>
                </a:tc>
                <a:tc>
                  <a:txBody>
                    <a:bodyPr/>
                    <a:lstStyle/>
                    <a:p>
                      <a:pPr algn="ctr"/>
                      <a:r>
                        <a:rPr lang="en-US"/>
                        <a:t>Dog</a:t>
                      </a:r>
                    </a:p>
                  </a:txBody>
                  <a:tcPr anchor="ctr"/>
                </a:tc>
                <a:tc>
                  <a:txBody>
                    <a:bodyPr/>
                    <a:lstStyle/>
                    <a:p>
                      <a:pPr algn="ctr"/>
                      <a:r>
                        <a:rPr lang="en-US"/>
                        <a:t> </a:t>
                      </a:r>
                    </a:p>
                  </a:txBody>
                  <a:tcPr anchor="ctr"/>
                </a:tc>
                <a:extLst>
                  <a:ext uri="{0D108BD9-81ED-4DB2-BD59-A6C34878D82A}">
                    <a16:rowId xmlns:a16="http://schemas.microsoft.com/office/drawing/2014/main" val="3787279630"/>
                  </a:ext>
                </a:extLst>
              </a:tr>
              <a:tr h="0">
                <a:tc>
                  <a:txBody>
                    <a:bodyPr/>
                    <a:lstStyle/>
                    <a:p>
                      <a:pPr algn="ctr"/>
                      <a:r>
                        <a:rPr lang="en-US"/>
                        <a:t>Men</a:t>
                      </a:r>
                    </a:p>
                  </a:txBody>
                  <a:tcPr anchor="ctr"/>
                </a:tc>
                <a:tc>
                  <a:txBody>
                    <a:bodyPr/>
                    <a:lstStyle/>
                    <a:p>
                      <a:pPr algn="ctr"/>
                      <a:r>
                        <a:rPr lang="en-US">
                          <a:effectLst/>
                        </a:rPr>
                        <a:t>1.099</a:t>
                      </a:r>
                    </a:p>
                  </a:txBody>
                  <a:tcPr anchor="ctr"/>
                </a:tc>
                <a:tc>
                  <a:txBody>
                    <a:bodyPr/>
                    <a:lstStyle/>
                    <a:p>
                      <a:pPr algn="ctr"/>
                      <a:r>
                        <a:rPr lang="en-US">
                          <a:effectLst/>
                        </a:rPr>
                        <a:t>0.918</a:t>
                      </a:r>
                    </a:p>
                  </a:txBody>
                  <a:tcPr anchor="ctr"/>
                </a:tc>
                <a:tc>
                  <a:txBody>
                    <a:bodyPr/>
                    <a:lstStyle/>
                    <a:p>
                      <a:pPr algn="ctr"/>
                      <a:r>
                        <a:rPr lang="en-US"/>
                        <a:t>489</a:t>
                      </a:r>
                    </a:p>
                  </a:txBody>
                  <a:tcPr anchor="ctr"/>
                </a:tc>
                <a:extLst>
                  <a:ext uri="{0D108BD9-81ED-4DB2-BD59-A6C34878D82A}">
                    <a16:rowId xmlns:a16="http://schemas.microsoft.com/office/drawing/2014/main" val="672256027"/>
                  </a:ext>
                </a:extLst>
              </a:tr>
              <a:tr h="0">
                <a:tc>
                  <a:txBody>
                    <a:bodyPr/>
                    <a:lstStyle/>
                    <a:p>
                      <a:pPr algn="ctr"/>
                      <a:r>
                        <a:rPr lang="en-US"/>
                        <a:t>Women</a:t>
                      </a:r>
                    </a:p>
                  </a:txBody>
                  <a:tcPr anchor="ctr"/>
                </a:tc>
                <a:tc>
                  <a:txBody>
                    <a:bodyPr/>
                    <a:lstStyle/>
                    <a:p>
                      <a:pPr algn="ctr"/>
                      <a:r>
                        <a:rPr lang="en-US">
                          <a:effectLst/>
                        </a:rPr>
                        <a:t>1.136</a:t>
                      </a:r>
                    </a:p>
                  </a:txBody>
                  <a:tcPr anchor="ctr"/>
                </a:tc>
                <a:tc>
                  <a:txBody>
                    <a:bodyPr/>
                    <a:lstStyle/>
                    <a:p>
                      <a:pPr algn="ctr"/>
                      <a:r>
                        <a:rPr lang="en-US">
                          <a:effectLst/>
                        </a:rPr>
                        <a:t>0.949</a:t>
                      </a:r>
                    </a:p>
                  </a:txBody>
                  <a:tcPr anchor="ctr"/>
                </a:tc>
                <a:tc>
                  <a:txBody>
                    <a:bodyPr/>
                    <a:lstStyle/>
                    <a:p>
                      <a:pPr algn="ctr"/>
                      <a:r>
                        <a:rPr lang="en-US"/>
                        <a:t>473</a:t>
                      </a:r>
                    </a:p>
                  </a:txBody>
                  <a:tcPr anchor="ctr"/>
                </a:tc>
                <a:extLst>
                  <a:ext uri="{0D108BD9-81ED-4DB2-BD59-A6C34878D82A}">
                    <a16:rowId xmlns:a16="http://schemas.microsoft.com/office/drawing/2014/main" val="3927146604"/>
                  </a:ext>
                </a:extLst>
              </a:tr>
              <a:tr h="0">
                <a:tc>
                  <a:txBody>
                    <a:bodyPr/>
                    <a:lstStyle/>
                    <a:p>
                      <a:pPr algn="ctr"/>
                      <a:r>
                        <a:rPr lang="en-US"/>
                        <a:t> </a:t>
                      </a:r>
                    </a:p>
                  </a:txBody>
                  <a:tcPr anchor="ctr"/>
                </a:tc>
                <a:tc>
                  <a:txBody>
                    <a:bodyPr/>
                    <a:lstStyle/>
                    <a:p>
                      <a:pPr algn="ctr"/>
                      <a:r>
                        <a:rPr lang="en-US"/>
                        <a:t>438</a:t>
                      </a:r>
                    </a:p>
                  </a:txBody>
                  <a:tcPr anchor="ctr"/>
                </a:tc>
                <a:tc>
                  <a:txBody>
                    <a:bodyPr/>
                    <a:lstStyle/>
                    <a:p>
                      <a:pPr algn="ctr"/>
                      <a:r>
                        <a:rPr lang="en-US"/>
                        <a:t>524</a:t>
                      </a:r>
                    </a:p>
                  </a:txBody>
                  <a:tcPr anchor="ctr"/>
                </a:tc>
                <a:tc>
                  <a:txBody>
                    <a:bodyPr/>
                    <a:lstStyle/>
                    <a:p>
                      <a:pPr algn="ctr"/>
                      <a:r>
                        <a:rPr lang="en-US" dirty="0"/>
                        <a:t>962</a:t>
                      </a:r>
                    </a:p>
                  </a:txBody>
                  <a:tcPr anchor="ctr"/>
                </a:tc>
                <a:extLst>
                  <a:ext uri="{0D108BD9-81ED-4DB2-BD59-A6C34878D82A}">
                    <a16:rowId xmlns:a16="http://schemas.microsoft.com/office/drawing/2014/main" val="4198799810"/>
                  </a:ext>
                </a:extLst>
              </a:tr>
            </a:tbl>
          </a:graphicData>
        </a:graphic>
      </p:graphicFrame>
      <p:sp>
        <p:nvSpPr>
          <p:cNvPr id="9" name="Rectangle 2">
            <a:extLst>
              <a:ext uri="{FF2B5EF4-FFF2-40B4-BE49-F238E27FC236}">
                <a16:creationId xmlns:a16="http://schemas.microsoft.com/office/drawing/2014/main" id="{1FAD643B-AA53-32DF-B478-938CA94FFC3E}"/>
              </a:ext>
            </a:extLst>
          </p:cNvPr>
          <p:cNvSpPr>
            <a:spLocks noChangeArrowheads="1"/>
          </p:cNvSpPr>
          <p:nvPr/>
        </p:nvSpPr>
        <p:spPr bwMode="auto">
          <a:xfrm>
            <a:off x="6477917" y="3839206"/>
            <a:ext cx="4957591" cy="109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2505"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51565E"/>
                </a:solidFill>
                <a:latin typeface="Roboto" panose="02000000000000000000" pitchFamily="2" charset="0"/>
              </a:rPr>
              <a:t>Now add up those calculated values: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51565E"/>
                </a:solidFill>
                <a:latin typeface="Roboto" panose="02000000000000000000" pitchFamily="2" charset="0"/>
              </a:rPr>
              <a:t>1.099 + 0.918 + 1.136 + 0.949 = 4.102</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51565E"/>
                </a:solidFill>
                <a:latin typeface="Roboto" panose="02000000000000000000" pitchFamily="2" charset="0"/>
              </a:rPr>
              <a:t>Chi-Square is 4.102</a:t>
            </a:r>
          </a:p>
        </p:txBody>
      </p:sp>
      <p:sp>
        <p:nvSpPr>
          <p:cNvPr id="10" name="Title 1">
            <a:extLst>
              <a:ext uri="{FF2B5EF4-FFF2-40B4-BE49-F238E27FC236}">
                <a16:creationId xmlns:a16="http://schemas.microsoft.com/office/drawing/2014/main" id="{3D765094-1F4F-FE69-74D4-9DF876CEAD1D}"/>
              </a:ext>
            </a:extLst>
          </p:cNvPr>
          <p:cNvSpPr>
            <a:spLocks noGrp="1"/>
          </p:cNvSpPr>
          <p:nvPr>
            <p:ph type="title"/>
          </p:nvPr>
        </p:nvSpPr>
        <p:spPr>
          <a:xfrm>
            <a:off x="423530" y="158540"/>
            <a:ext cx="2213344" cy="1000410"/>
          </a:xfrm>
        </p:spPr>
        <p:txBody>
          <a:bodyPr/>
          <a:lstStyle/>
          <a:p>
            <a:r>
              <a:rPr lang="en-US" sz="3200" b="1" u="sng" dirty="0">
                <a:solidFill>
                  <a:srgbClr val="51565E"/>
                </a:solidFill>
                <a:latin typeface="Roboto" panose="02000000000000000000" pitchFamily="2" charset="0"/>
                <a:ea typeface="+mn-ea"/>
                <a:cs typeface="+mn-cs"/>
              </a:rPr>
              <a:t>Solution</a:t>
            </a:r>
          </a:p>
        </p:txBody>
      </p:sp>
    </p:spTree>
    <p:extLst>
      <p:ext uri="{BB962C8B-B14F-4D97-AF65-F5344CB8AC3E}">
        <p14:creationId xmlns:p14="http://schemas.microsoft.com/office/powerpoint/2010/main" val="340039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9298-188A-9CAE-5A0A-8E226C87B6AC}"/>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Solution</a:t>
            </a:r>
          </a:p>
        </p:txBody>
      </p:sp>
      <p:sp>
        <p:nvSpPr>
          <p:cNvPr id="3" name="Content Placeholder 2">
            <a:extLst>
              <a:ext uri="{FF2B5EF4-FFF2-40B4-BE49-F238E27FC236}">
                <a16:creationId xmlns:a16="http://schemas.microsoft.com/office/drawing/2014/main" id="{AF92D453-C194-9A7F-87FB-F8EC40F4F750}"/>
              </a:ext>
            </a:extLst>
          </p:cNvPr>
          <p:cNvSpPr>
            <a:spLocks noGrp="1"/>
          </p:cNvSpPr>
          <p:nvPr>
            <p:ph idx="1"/>
          </p:nvPr>
        </p:nvSpPr>
        <p:spPr>
          <a:xfrm>
            <a:off x="838200" y="1446028"/>
            <a:ext cx="10515600" cy="4730935"/>
          </a:xfrm>
        </p:spPr>
        <p:txBody>
          <a:bodyPr>
            <a:normAutofit/>
          </a:bodyPr>
          <a:lstStyle/>
          <a:p>
            <a:pPr marL="0" indent="0" algn="l">
              <a:buNone/>
            </a:pPr>
            <a:r>
              <a:rPr lang="en-US" sz="2000" b="1" u="sng" dirty="0">
                <a:solidFill>
                  <a:srgbClr val="51565E"/>
                </a:solidFill>
                <a:latin typeface="Roboto" panose="02000000000000000000" pitchFamily="2" charset="0"/>
              </a:rPr>
              <a:t>From Chi-Square to p</a:t>
            </a:r>
          </a:p>
          <a:p>
            <a:pPr algn="l"/>
            <a:r>
              <a:rPr lang="en-US" sz="1900" dirty="0">
                <a:solidFill>
                  <a:srgbClr val="51565E"/>
                </a:solidFill>
                <a:latin typeface="Roboto" panose="02000000000000000000" pitchFamily="2" charset="0"/>
              </a:rPr>
              <a:t>Degrees of Freedom</a:t>
            </a:r>
          </a:p>
          <a:p>
            <a:pPr algn="l"/>
            <a:r>
              <a:rPr lang="en-US" sz="1900" dirty="0">
                <a:solidFill>
                  <a:srgbClr val="51565E"/>
                </a:solidFill>
                <a:latin typeface="Roboto" panose="02000000000000000000" pitchFamily="2" charset="0"/>
              </a:rPr>
              <a:t>First we need a "Degree of Freedom"</a:t>
            </a:r>
          </a:p>
          <a:p>
            <a:pPr algn="ctr"/>
            <a:r>
              <a:rPr lang="en-US" sz="1900" dirty="0">
                <a:solidFill>
                  <a:srgbClr val="51565E"/>
                </a:solidFill>
                <a:latin typeface="Roboto" panose="02000000000000000000" pitchFamily="2" charset="0"/>
              </a:rPr>
              <a:t>Degree of Freedom = (rows − 1) × (columns − 1)</a:t>
            </a:r>
          </a:p>
          <a:p>
            <a:pPr algn="l"/>
            <a:r>
              <a:rPr lang="en-US" sz="1900" dirty="0">
                <a:solidFill>
                  <a:srgbClr val="51565E"/>
                </a:solidFill>
                <a:latin typeface="Roboto" panose="02000000000000000000" pitchFamily="2" charset="0"/>
              </a:rPr>
              <a:t>For our example we have 2 rows and 2 columns:</a:t>
            </a:r>
          </a:p>
          <a:p>
            <a:pPr marL="0" indent="0" algn="ctr">
              <a:buNone/>
            </a:pPr>
            <a:r>
              <a:rPr lang="en-US" sz="1900" dirty="0">
                <a:solidFill>
                  <a:srgbClr val="51565E"/>
                </a:solidFill>
                <a:latin typeface="Roboto" panose="02000000000000000000" pitchFamily="2" charset="0"/>
              </a:rPr>
              <a:t>DF = (2 − 1)(2 − 1) = 1×1 = 1</a:t>
            </a:r>
          </a:p>
          <a:p>
            <a:pPr marL="0" indent="0" algn="l">
              <a:buNone/>
            </a:pPr>
            <a:r>
              <a:rPr lang="en-US" sz="2000" b="1" u="sng" dirty="0">
                <a:solidFill>
                  <a:srgbClr val="51565E"/>
                </a:solidFill>
                <a:latin typeface="Roboto" panose="02000000000000000000" pitchFamily="2" charset="0"/>
              </a:rPr>
              <a:t>p-value</a:t>
            </a:r>
          </a:p>
          <a:p>
            <a:pPr marL="0" indent="0" algn="l">
              <a:buNone/>
            </a:pPr>
            <a:r>
              <a:rPr lang="en-US" sz="1900" dirty="0">
                <a:solidFill>
                  <a:srgbClr val="51565E"/>
                </a:solidFill>
                <a:latin typeface="Roboto" panose="02000000000000000000" pitchFamily="2" charset="0"/>
              </a:rPr>
              <a:t>The result is:</a:t>
            </a:r>
          </a:p>
          <a:p>
            <a:pPr algn="ctr"/>
            <a:r>
              <a:rPr lang="en-US" sz="1900" dirty="0">
                <a:solidFill>
                  <a:srgbClr val="51565E"/>
                </a:solidFill>
                <a:latin typeface="Roboto" panose="02000000000000000000" pitchFamily="2" charset="0"/>
              </a:rPr>
              <a:t>p = 0.04283</a:t>
            </a:r>
          </a:p>
          <a:p>
            <a:endParaRPr lang="en-US" dirty="0"/>
          </a:p>
        </p:txBody>
      </p:sp>
    </p:spTree>
    <p:extLst>
      <p:ext uri="{BB962C8B-B14F-4D97-AF65-F5344CB8AC3E}">
        <p14:creationId xmlns:p14="http://schemas.microsoft.com/office/powerpoint/2010/main" val="182661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B02D-5E93-D778-CAD5-A554E1E09819}"/>
              </a:ext>
            </a:extLst>
          </p:cNvPr>
          <p:cNvSpPr>
            <a:spLocks noGrp="1"/>
          </p:cNvSpPr>
          <p:nvPr>
            <p:ph type="title"/>
          </p:nvPr>
        </p:nvSpPr>
        <p:spPr>
          <a:xfrm>
            <a:off x="838200" y="321058"/>
            <a:ext cx="10515600" cy="1325563"/>
          </a:xfrm>
        </p:spPr>
        <p:txBody>
          <a:bodyPr>
            <a:normAutofit/>
          </a:bodyPr>
          <a:lstStyle/>
          <a:p>
            <a:r>
              <a:rPr lang="en-US" sz="3200" b="1" u="sng" dirty="0">
                <a:solidFill>
                  <a:srgbClr val="51565E"/>
                </a:solidFill>
                <a:latin typeface="Roboto" panose="02000000000000000000" pitchFamily="2" charset="0"/>
                <a:ea typeface="+mn-ea"/>
                <a:cs typeface="+mn-cs"/>
              </a:rPr>
              <a:t>Hypothesis Testing</a:t>
            </a:r>
          </a:p>
        </p:txBody>
      </p:sp>
      <p:sp>
        <p:nvSpPr>
          <p:cNvPr id="3" name="Content Placeholder 2">
            <a:extLst>
              <a:ext uri="{FF2B5EF4-FFF2-40B4-BE49-F238E27FC236}">
                <a16:creationId xmlns:a16="http://schemas.microsoft.com/office/drawing/2014/main" id="{17DF6297-BF37-DE66-1CF8-DFD1BBAEDCBB}"/>
              </a:ext>
            </a:extLst>
          </p:cNvPr>
          <p:cNvSpPr>
            <a:spLocks noGrp="1"/>
          </p:cNvSpPr>
          <p:nvPr>
            <p:ph idx="1"/>
          </p:nvPr>
        </p:nvSpPr>
        <p:spPr/>
        <p:txBody>
          <a:bodyPr/>
          <a:lstStyle/>
          <a:p>
            <a:pPr algn="just">
              <a:lnSpc>
                <a:spcPct val="200000"/>
              </a:lnSpc>
            </a:pPr>
            <a:r>
              <a:rPr lang="en-US" dirty="0">
                <a:solidFill>
                  <a:srgbClr val="51565E"/>
                </a:solidFill>
                <a:latin typeface="Roboto" panose="02000000000000000000" pitchFamily="2" charset="0"/>
              </a:rPr>
              <a:t>Hypothesis Testing </a:t>
            </a:r>
            <a:r>
              <a:rPr lang="en-US" b="0" i="0" dirty="0">
                <a:solidFill>
                  <a:srgbClr val="51565E"/>
                </a:solidFill>
                <a:effectLst/>
                <a:latin typeface="Roboto" panose="02000000000000000000" pitchFamily="2" charset="0"/>
              </a:rPr>
              <a:t>is a technique for interpreting and drawing inferences about a population based on sample data. </a:t>
            </a:r>
          </a:p>
          <a:p>
            <a:pPr algn="just">
              <a:lnSpc>
                <a:spcPct val="200000"/>
              </a:lnSpc>
            </a:pPr>
            <a:r>
              <a:rPr lang="en-US" b="0" i="0" dirty="0">
                <a:solidFill>
                  <a:srgbClr val="51565E"/>
                </a:solidFill>
                <a:effectLst/>
                <a:latin typeface="Roboto" panose="02000000000000000000" pitchFamily="2" charset="0"/>
              </a:rPr>
              <a:t>It aids in determining which sample data best support mutually exclusive population claims.</a:t>
            </a:r>
            <a:endParaRPr lang="en-US" dirty="0"/>
          </a:p>
        </p:txBody>
      </p:sp>
    </p:spTree>
    <p:extLst>
      <p:ext uri="{BB962C8B-B14F-4D97-AF65-F5344CB8AC3E}">
        <p14:creationId xmlns:p14="http://schemas.microsoft.com/office/powerpoint/2010/main" val="34006169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D39C-3E59-615D-7F4F-899C7B0EE9E3}"/>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Types of Hypothesis Testing</a:t>
            </a:r>
          </a:p>
        </p:txBody>
      </p:sp>
      <p:sp>
        <p:nvSpPr>
          <p:cNvPr id="3" name="Content Placeholder 2">
            <a:extLst>
              <a:ext uri="{FF2B5EF4-FFF2-40B4-BE49-F238E27FC236}">
                <a16:creationId xmlns:a16="http://schemas.microsoft.com/office/drawing/2014/main" id="{0FFD1617-23FD-91BB-98AB-7395994C54B1}"/>
              </a:ext>
            </a:extLst>
          </p:cNvPr>
          <p:cNvSpPr>
            <a:spLocks noGrp="1"/>
          </p:cNvSpPr>
          <p:nvPr>
            <p:ph idx="1"/>
          </p:nvPr>
        </p:nvSpPr>
        <p:spPr>
          <a:xfrm>
            <a:off x="838200" y="1531088"/>
            <a:ext cx="10515600" cy="4784652"/>
          </a:xfrm>
        </p:spPr>
        <p:txBody>
          <a:bodyPr>
            <a:normAutofit fontScale="55000" lnSpcReduction="20000"/>
          </a:bodyPr>
          <a:lstStyle/>
          <a:p>
            <a:pPr algn="l">
              <a:lnSpc>
                <a:spcPct val="150000"/>
              </a:lnSpc>
            </a:pPr>
            <a:r>
              <a:rPr lang="en-US" sz="4000" b="1" u="sng" dirty="0">
                <a:solidFill>
                  <a:srgbClr val="51565E"/>
                </a:solidFill>
                <a:latin typeface="Roboto" panose="02000000000000000000" pitchFamily="2" charset="0"/>
              </a:rPr>
              <a:t>Null Hypothesis (H0) : </a:t>
            </a:r>
          </a:p>
          <a:p>
            <a:pPr marL="0" indent="0" algn="just">
              <a:lnSpc>
                <a:spcPct val="170000"/>
              </a:lnSpc>
              <a:buNone/>
            </a:pPr>
            <a:r>
              <a:rPr lang="en-US" sz="4000" dirty="0">
                <a:solidFill>
                  <a:srgbClr val="51565E"/>
                </a:solidFill>
                <a:latin typeface="Roboto" panose="02000000000000000000" pitchFamily="2" charset="0"/>
              </a:rPr>
              <a:t>The Null Hypothesis is the assumption that the event will not occur. A null hypothesis has no bearing on the study's outcome unless it is rejected.</a:t>
            </a:r>
          </a:p>
          <a:p>
            <a:pPr marL="0" indent="0" algn="just">
              <a:lnSpc>
                <a:spcPct val="170000"/>
              </a:lnSpc>
              <a:buNone/>
            </a:pPr>
            <a:r>
              <a:rPr lang="en-US" sz="4000" dirty="0">
                <a:solidFill>
                  <a:srgbClr val="51565E"/>
                </a:solidFill>
                <a:latin typeface="Roboto" panose="02000000000000000000" pitchFamily="2" charset="0"/>
              </a:rPr>
              <a:t>H0 is the symbol for it, and it is pronounced H-naught.</a:t>
            </a:r>
          </a:p>
          <a:p>
            <a:pPr algn="just">
              <a:lnSpc>
                <a:spcPct val="170000"/>
              </a:lnSpc>
            </a:pPr>
            <a:r>
              <a:rPr lang="en-US" sz="4000" b="1" u="sng" dirty="0">
                <a:solidFill>
                  <a:srgbClr val="51565E"/>
                </a:solidFill>
                <a:latin typeface="Roboto" panose="02000000000000000000" pitchFamily="2" charset="0"/>
              </a:rPr>
              <a:t>Alternate Hypothesis(H1 or Ha):</a:t>
            </a:r>
          </a:p>
          <a:p>
            <a:pPr marL="0" indent="0" algn="just">
              <a:lnSpc>
                <a:spcPct val="170000"/>
              </a:lnSpc>
              <a:buNone/>
            </a:pPr>
            <a:r>
              <a:rPr lang="en-US" sz="4000" dirty="0">
                <a:solidFill>
                  <a:srgbClr val="51565E"/>
                </a:solidFill>
                <a:latin typeface="Roboto" panose="02000000000000000000" pitchFamily="2" charset="0"/>
              </a:rPr>
              <a:t>The Alternate Hypothesis is the logical opposite of the null hypothesis. The acceptance of the alternative hypothesis follows the rejection of the null hypothesis. H1 is the symbol for it.</a:t>
            </a:r>
          </a:p>
          <a:p>
            <a:endParaRPr lang="en-US" dirty="0"/>
          </a:p>
        </p:txBody>
      </p:sp>
    </p:spTree>
    <p:extLst>
      <p:ext uri="{BB962C8B-B14F-4D97-AF65-F5344CB8AC3E}">
        <p14:creationId xmlns:p14="http://schemas.microsoft.com/office/powerpoint/2010/main" val="343616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21C0-B444-3F1D-722B-57381CB9A79A}"/>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What Are Categorical Variables?</a:t>
            </a:r>
            <a:br>
              <a:rPr lang="en-US" sz="3200" b="1" u="sng" dirty="0">
                <a:solidFill>
                  <a:srgbClr val="51565E"/>
                </a:solidFill>
                <a:latin typeface="Roboto" panose="02000000000000000000" pitchFamily="2" charset="0"/>
                <a:ea typeface="+mn-ea"/>
                <a:cs typeface="+mn-cs"/>
              </a:rPr>
            </a:br>
            <a:endParaRPr lang="en-US" sz="3200" b="1" u="sng" dirty="0">
              <a:solidFill>
                <a:srgbClr val="51565E"/>
              </a:solidFill>
              <a:latin typeface="Roboto" panose="02000000000000000000" pitchFamily="2" charset="0"/>
              <a:ea typeface="+mn-ea"/>
              <a:cs typeface="+mn-cs"/>
            </a:endParaRPr>
          </a:p>
        </p:txBody>
      </p:sp>
      <p:sp>
        <p:nvSpPr>
          <p:cNvPr id="3" name="Content Placeholder 2">
            <a:extLst>
              <a:ext uri="{FF2B5EF4-FFF2-40B4-BE49-F238E27FC236}">
                <a16:creationId xmlns:a16="http://schemas.microsoft.com/office/drawing/2014/main" id="{D19C910C-D6FA-AEE9-53C6-452DBB5E1B92}"/>
              </a:ext>
            </a:extLst>
          </p:cNvPr>
          <p:cNvSpPr>
            <a:spLocks noGrp="1"/>
          </p:cNvSpPr>
          <p:nvPr>
            <p:ph idx="1"/>
          </p:nvPr>
        </p:nvSpPr>
        <p:spPr>
          <a:xfrm>
            <a:off x="838200" y="1825625"/>
            <a:ext cx="10515600" cy="3650142"/>
          </a:xfrm>
        </p:spPr>
        <p:txBody>
          <a:bodyPr/>
          <a:lstStyle/>
          <a:p>
            <a:pPr algn="l">
              <a:lnSpc>
                <a:spcPct val="150000"/>
              </a:lnSpc>
            </a:pPr>
            <a:r>
              <a:rPr lang="en-US" sz="2200" dirty="0">
                <a:solidFill>
                  <a:srgbClr val="51565E"/>
                </a:solidFill>
                <a:latin typeface="Roboto" panose="02000000000000000000" pitchFamily="2" charset="0"/>
              </a:rPr>
              <a:t>Categorical variables can be divided into two categories:</a:t>
            </a:r>
          </a:p>
          <a:p>
            <a:pPr algn="just">
              <a:lnSpc>
                <a:spcPct val="150000"/>
              </a:lnSpc>
              <a:buFont typeface="+mj-lt"/>
              <a:buAutoNum type="arabicPeriod"/>
            </a:pPr>
            <a:r>
              <a:rPr lang="en-US" sz="2200" dirty="0">
                <a:solidFill>
                  <a:srgbClr val="51565E"/>
                </a:solidFill>
                <a:latin typeface="Roboto" panose="02000000000000000000" pitchFamily="2" charset="0"/>
              </a:rPr>
              <a:t>Nominal Variable: A nominal variable's categories have no natural ordering. Example: Gender, Blood groups</a:t>
            </a:r>
          </a:p>
          <a:p>
            <a:pPr algn="just">
              <a:lnSpc>
                <a:spcPct val="150000"/>
              </a:lnSpc>
              <a:buFont typeface="+mj-lt"/>
              <a:buAutoNum type="arabicPeriod"/>
            </a:pPr>
            <a:r>
              <a:rPr lang="en-US" sz="2200" dirty="0">
                <a:solidFill>
                  <a:srgbClr val="51565E"/>
                </a:solidFill>
                <a:latin typeface="Roboto" panose="02000000000000000000" pitchFamily="2" charset="0"/>
              </a:rPr>
              <a:t>Ordinal Variable: A variable that allows the categories to be sorted is ordinal variables. Customer satisfaction (Excellent, Very Good, Good, Average, Bad, and so on) is an example.</a:t>
            </a:r>
          </a:p>
          <a:p>
            <a:endParaRPr lang="en-US" dirty="0"/>
          </a:p>
        </p:txBody>
      </p:sp>
    </p:spTree>
    <p:extLst>
      <p:ext uri="{BB962C8B-B14F-4D97-AF65-F5344CB8AC3E}">
        <p14:creationId xmlns:p14="http://schemas.microsoft.com/office/powerpoint/2010/main" val="87547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AFE9-A502-C787-44EE-5D874AC2A6A8}"/>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Chi-square test</a:t>
            </a:r>
          </a:p>
        </p:txBody>
      </p:sp>
      <p:sp>
        <p:nvSpPr>
          <p:cNvPr id="3" name="Content Placeholder 2">
            <a:extLst>
              <a:ext uri="{FF2B5EF4-FFF2-40B4-BE49-F238E27FC236}">
                <a16:creationId xmlns:a16="http://schemas.microsoft.com/office/drawing/2014/main" id="{8F4930BE-8533-5B90-575F-1A862CE22D67}"/>
              </a:ext>
            </a:extLst>
          </p:cNvPr>
          <p:cNvSpPr>
            <a:spLocks noGrp="1"/>
          </p:cNvSpPr>
          <p:nvPr>
            <p:ph idx="1"/>
          </p:nvPr>
        </p:nvSpPr>
        <p:spPr/>
        <p:txBody>
          <a:bodyPr>
            <a:normAutofit fontScale="92500"/>
          </a:bodyPr>
          <a:lstStyle/>
          <a:p>
            <a:pPr algn="just">
              <a:lnSpc>
                <a:spcPct val="150000"/>
              </a:lnSpc>
            </a:pPr>
            <a:r>
              <a:rPr lang="en-US" sz="2200" dirty="0">
                <a:solidFill>
                  <a:srgbClr val="51565E"/>
                </a:solidFill>
                <a:latin typeface="Roboto" panose="02000000000000000000" pitchFamily="2" charset="0"/>
              </a:rPr>
              <a:t>A chi-square test is a statistical test that is used to compare observed and expected results. </a:t>
            </a:r>
          </a:p>
          <a:p>
            <a:pPr algn="just">
              <a:lnSpc>
                <a:spcPct val="150000"/>
              </a:lnSpc>
            </a:pPr>
            <a:r>
              <a:rPr lang="en-US" sz="2200" dirty="0">
                <a:solidFill>
                  <a:srgbClr val="51565E"/>
                </a:solidFill>
                <a:latin typeface="Roboto" panose="02000000000000000000" pitchFamily="2" charset="0"/>
              </a:rPr>
              <a:t>The goal of this test is to identify whether a disparity between actual and predicted data is due to chance or to a link between the variables under consideration. </a:t>
            </a:r>
          </a:p>
          <a:p>
            <a:pPr algn="just">
              <a:lnSpc>
                <a:spcPct val="150000"/>
              </a:lnSpc>
            </a:pPr>
            <a:r>
              <a:rPr lang="en-US" sz="2200" dirty="0">
                <a:solidFill>
                  <a:srgbClr val="51565E"/>
                </a:solidFill>
                <a:latin typeface="Roboto" panose="02000000000000000000" pitchFamily="2" charset="0"/>
              </a:rPr>
              <a:t>As a result, the chi-square test is an ideal choice for aiding in our understanding and interpretation of the connection between our </a:t>
            </a:r>
          </a:p>
          <a:p>
            <a:pPr algn="just">
              <a:lnSpc>
                <a:spcPct val="150000"/>
              </a:lnSpc>
            </a:pPr>
            <a:r>
              <a:rPr lang="en-US" sz="2200" dirty="0">
                <a:solidFill>
                  <a:srgbClr val="51565E"/>
                </a:solidFill>
                <a:latin typeface="Roboto" panose="02000000000000000000" pitchFamily="2" charset="0"/>
              </a:rPr>
              <a:t>A chi-square test or comparable nonparametric test is required to test a hypothesis regarding the distribution of a categorical </a:t>
            </a:r>
            <a:r>
              <a:rPr lang="en-US" sz="2200" dirty="0" err="1">
                <a:solidFill>
                  <a:srgbClr val="51565E"/>
                </a:solidFill>
                <a:latin typeface="Roboto" panose="02000000000000000000" pitchFamily="2" charset="0"/>
              </a:rPr>
              <a:t>variable.two</a:t>
            </a:r>
            <a:r>
              <a:rPr lang="en-US" sz="2200" dirty="0">
                <a:solidFill>
                  <a:srgbClr val="51565E"/>
                </a:solidFill>
                <a:latin typeface="Roboto" panose="02000000000000000000" pitchFamily="2" charset="0"/>
              </a:rPr>
              <a:t> categorical variables.</a:t>
            </a:r>
          </a:p>
        </p:txBody>
      </p:sp>
    </p:spTree>
    <p:extLst>
      <p:ext uri="{BB962C8B-B14F-4D97-AF65-F5344CB8AC3E}">
        <p14:creationId xmlns:p14="http://schemas.microsoft.com/office/powerpoint/2010/main" val="395883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065A6-D1F4-245A-BDB9-F8A821C03033}"/>
              </a:ext>
            </a:extLst>
          </p:cNvPr>
          <p:cNvSpPr>
            <a:spLocks noGrp="1"/>
          </p:cNvSpPr>
          <p:nvPr>
            <p:ph idx="1"/>
          </p:nvPr>
        </p:nvSpPr>
        <p:spPr>
          <a:xfrm>
            <a:off x="944526" y="879327"/>
            <a:ext cx="10515600" cy="5266291"/>
          </a:xfrm>
        </p:spPr>
        <p:txBody>
          <a:bodyPr>
            <a:normAutofit/>
          </a:bodyPr>
          <a:lstStyle/>
          <a:p>
            <a:pPr algn="just">
              <a:lnSpc>
                <a:spcPct val="150000"/>
              </a:lnSpc>
            </a:pPr>
            <a:r>
              <a:rPr lang="en-US" sz="2000" dirty="0">
                <a:solidFill>
                  <a:srgbClr val="51565E"/>
                </a:solidFill>
                <a:latin typeface="Roboto" panose="02000000000000000000" pitchFamily="2" charset="0"/>
              </a:rPr>
              <a:t>There are two main types of Chi-Square tests namely -</a:t>
            </a:r>
          </a:p>
          <a:p>
            <a:pPr algn="just">
              <a:lnSpc>
                <a:spcPct val="150000"/>
              </a:lnSpc>
              <a:buFont typeface="Wingdings" panose="05000000000000000000" pitchFamily="2" charset="2"/>
              <a:buChar char="Ø"/>
            </a:pPr>
            <a:r>
              <a:rPr lang="en-US" sz="2000" dirty="0">
                <a:solidFill>
                  <a:srgbClr val="51565E"/>
                </a:solidFill>
                <a:latin typeface="Roboto" panose="02000000000000000000" pitchFamily="2" charset="0"/>
              </a:rPr>
              <a:t>Independence </a:t>
            </a:r>
          </a:p>
          <a:p>
            <a:pPr algn="just">
              <a:lnSpc>
                <a:spcPct val="150000"/>
              </a:lnSpc>
              <a:buFont typeface="Wingdings" panose="05000000000000000000" pitchFamily="2" charset="2"/>
              <a:buChar char="Ø"/>
            </a:pPr>
            <a:r>
              <a:rPr lang="en-US" sz="2000" dirty="0">
                <a:solidFill>
                  <a:srgbClr val="51565E"/>
                </a:solidFill>
                <a:latin typeface="Roboto" panose="02000000000000000000" pitchFamily="2" charset="0"/>
              </a:rPr>
              <a:t>Goodness-of-Fit </a:t>
            </a:r>
          </a:p>
          <a:p>
            <a:pPr marL="0" indent="0" algn="just">
              <a:lnSpc>
                <a:spcPct val="150000"/>
              </a:lnSpc>
              <a:buNone/>
            </a:pPr>
            <a:r>
              <a:rPr lang="en-US" sz="2000" dirty="0">
                <a:solidFill>
                  <a:srgbClr val="51565E"/>
                </a:solidFill>
                <a:latin typeface="Roboto" panose="02000000000000000000" pitchFamily="2" charset="0"/>
              </a:rPr>
              <a:t>The Chi-Square Test gives a "p" value to help you decide!</a:t>
            </a:r>
          </a:p>
          <a:p>
            <a:pPr algn="l"/>
            <a:r>
              <a:rPr lang="en-US" sz="2000" dirty="0">
                <a:solidFill>
                  <a:srgbClr val="51565E"/>
                </a:solidFill>
                <a:latin typeface="Roboto" panose="02000000000000000000" pitchFamily="2" charset="0"/>
              </a:rPr>
              <a:t>Now, p &lt; 0.05 is the usual test for dependence.</a:t>
            </a:r>
          </a:p>
          <a:p>
            <a:pPr algn="just">
              <a:lnSpc>
                <a:spcPct val="150000"/>
              </a:lnSpc>
              <a:buFont typeface="Wingdings" panose="05000000000000000000" pitchFamily="2" charset="2"/>
              <a:buChar char="Ø"/>
            </a:pPr>
            <a:r>
              <a:rPr lang="en-US" sz="2000" dirty="0">
                <a:solidFill>
                  <a:srgbClr val="51565E"/>
                </a:solidFill>
                <a:latin typeface="Roboto" panose="02000000000000000000" pitchFamily="2" charset="0"/>
              </a:rPr>
              <a:t>p is greater than 0.05, so we believe the variables are independent (i.e. not linked together).</a:t>
            </a:r>
          </a:p>
          <a:p>
            <a:pPr algn="just">
              <a:lnSpc>
                <a:spcPct val="150000"/>
              </a:lnSpc>
              <a:buFont typeface="Wingdings" panose="05000000000000000000" pitchFamily="2" charset="2"/>
              <a:buChar char="Ø"/>
            </a:pPr>
            <a:r>
              <a:rPr lang="en-US" sz="2000" dirty="0">
                <a:solidFill>
                  <a:srgbClr val="51565E"/>
                </a:solidFill>
                <a:latin typeface="Roboto" panose="02000000000000000000" pitchFamily="2" charset="0"/>
              </a:rPr>
              <a:t>p  is less than 0.05, so this result is thought of as being "significant" meaning we think the variables are not independent.</a:t>
            </a:r>
          </a:p>
          <a:p>
            <a:pPr algn="just">
              <a:lnSpc>
                <a:spcPct val="150000"/>
              </a:lnSpc>
              <a:buFont typeface="Wingdings" panose="05000000000000000000" pitchFamily="2" charset="2"/>
              <a:buChar char="Ø"/>
            </a:pPr>
            <a:endParaRPr lang="en-US" sz="2000" dirty="0">
              <a:solidFill>
                <a:srgbClr val="51565E"/>
              </a:solidFill>
              <a:latin typeface="Roboto" panose="02000000000000000000" pitchFamily="2" charset="0"/>
            </a:endParaRPr>
          </a:p>
          <a:p>
            <a:pPr algn="just">
              <a:lnSpc>
                <a:spcPct val="150000"/>
              </a:lnSpc>
              <a:buFont typeface="Wingdings" panose="05000000000000000000" pitchFamily="2" charset="2"/>
              <a:buChar char="Ø"/>
            </a:pPr>
            <a:endParaRPr lang="en-US" sz="2000" dirty="0">
              <a:solidFill>
                <a:srgbClr val="51565E"/>
              </a:solidFill>
              <a:latin typeface="Roboto" panose="02000000000000000000" pitchFamily="2" charset="0"/>
            </a:endParaRPr>
          </a:p>
          <a:p>
            <a:endParaRPr lang="en-US" dirty="0"/>
          </a:p>
        </p:txBody>
      </p:sp>
    </p:spTree>
    <p:extLst>
      <p:ext uri="{BB962C8B-B14F-4D97-AF65-F5344CB8AC3E}">
        <p14:creationId xmlns:p14="http://schemas.microsoft.com/office/powerpoint/2010/main" val="335163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7E4B-5789-92D3-D369-C23C5BFB550A}"/>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Chi-square test formula</a:t>
            </a:r>
          </a:p>
        </p:txBody>
      </p:sp>
      <p:pic>
        <p:nvPicPr>
          <p:cNvPr id="5" name="Picture 4">
            <a:extLst>
              <a:ext uri="{FF2B5EF4-FFF2-40B4-BE49-F238E27FC236}">
                <a16:creationId xmlns:a16="http://schemas.microsoft.com/office/drawing/2014/main" id="{A6624E4D-AFEB-B8B8-8DAB-487BDF69167B}"/>
              </a:ext>
            </a:extLst>
          </p:cNvPr>
          <p:cNvPicPr>
            <a:picLocks noChangeAspect="1"/>
          </p:cNvPicPr>
          <p:nvPr/>
        </p:nvPicPr>
        <p:blipFill>
          <a:blip r:embed="rId2"/>
          <a:stretch>
            <a:fillRect/>
          </a:stretch>
        </p:blipFill>
        <p:spPr>
          <a:xfrm>
            <a:off x="2040454" y="1809750"/>
            <a:ext cx="8283760" cy="4218910"/>
          </a:xfrm>
          <a:prstGeom prst="rect">
            <a:avLst/>
          </a:prstGeom>
        </p:spPr>
      </p:pic>
    </p:spTree>
    <p:extLst>
      <p:ext uri="{BB962C8B-B14F-4D97-AF65-F5344CB8AC3E}">
        <p14:creationId xmlns:p14="http://schemas.microsoft.com/office/powerpoint/2010/main" val="162514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B1C1-849D-6F4D-F7B4-1F839B61BD15}"/>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Chi-square test</a:t>
            </a:r>
          </a:p>
        </p:txBody>
      </p:sp>
      <p:sp>
        <p:nvSpPr>
          <p:cNvPr id="3" name="Content Placeholder 2">
            <a:extLst>
              <a:ext uri="{FF2B5EF4-FFF2-40B4-BE49-F238E27FC236}">
                <a16:creationId xmlns:a16="http://schemas.microsoft.com/office/drawing/2014/main" id="{41085BF1-6EE4-722C-C7F9-02CF541DAC9D}"/>
              </a:ext>
            </a:extLst>
          </p:cNvPr>
          <p:cNvSpPr>
            <a:spLocks noGrp="1"/>
          </p:cNvSpPr>
          <p:nvPr>
            <p:ph idx="1"/>
          </p:nvPr>
        </p:nvSpPr>
        <p:spPr>
          <a:xfrm>
            <a:off x="838200" y="1825625"/>
            <a:ext cx="10515600" cy="4667250"/>
          </a:xfrm>
        </p:spPr>
        <p:txBody>
          <a:bodyPr>
            <a:normAutofit fontScale="85000" lnSpcReduction="10000"/>
          </a:bodyPr>
          <a:lstStyle/>
          <a:p>
            <a:pPr algn="l">
              <a:lnSpc>
                <a:spcPct val="150000"/>
              </a:lnSpc>
            </a:pPr>
            <a:r>
              <a:rPr lang="en-US" sz="2000" dirty="0">
                <a:solidFill>
                  <a:srgbClr val="51565E"/>
                </a:solidFill>
                <a:latin typeface="Roboto" panose="02000000000000000000" pitchFamily="2" charset="0"/>
              </a:rPr>
              <a:t>There are two main types of Chi-Square tests namely -</a:t>
            </a:r>
          </a:p>
          <a:p>
            <a:pPr marL="0" indent="0" algn="l">
              <a:lnSpc>
                <a:spcPct val="150000"/>
              </a:lnSpc>
              <a:buNone/>
            </a:pPr>
            <a:r>
              <a:rPr lang="en-US" sz="2000" b="1" u="sng" dirty="0">
                <a:solidFill>
                  <a:srgbClr val="51565E"/>
                </a:solidFill>
                <a:latin typeface="Roboto" panose="02000000000000000000" pitchFamily="2" charset="0"/>
              </a:rPr>
              <a:t>1.Independence </a:t>
            </a:r>
          </a:p>
          <a:p>
            <a:pPr algn="just">
              <a:lnSpc>
                <a:spcPct val="150000"/>
              </a:lnSpc>
            </a:pPr>
            <a:r>
              <a:rPr lang="en-US" sz="2000" dirty="0">
                <a:solidFill>
                  <a:srgbClr val="51565E"/>
                </a:solidFill>
                <a:latin typeface="Roboto" panose="02000000000000000000" pitchFamily="2" charset="0"/>
              </a:rPr>
              <a:t>The Chi-Square Test of Independence is a derivable ( also known as inferential ) statistical test which examines whether the two sets of variables are likely to be related with each other or not. This test is used when we have counts of values for two nominal or categorical variables and is considered as non-parametric test.</a:t>
            </a:r>
          </a:p>
          <a:p>
            <a:pPr marL="0" indent="0" algn="just">
              <a:lnSpc>
                <a:spcPct val="150000"/>
              </a:lnSpc>
              <a:buNone/>
            </a:pPr>
            <a:r>
              <a:rPr lang="en-US" sz="2000" dirty="0">
                <a:solidFill>
                  <a:srgbClr val="51565E"/>
                </a:solidFill>
                <a:latin typeface="Roboto" panose="02000000000000000000" pitchFamily="2" charset="0"/>
              </a:rPr>
              <a:t>Example:</a:t>
            </a:r>
          </a:p>
          <a:p>
            <a:pPr algn="just">
              <a:lnSpc>
                <a:spcPct val="150000"/>
              </a:lnSpc>
            </a:pPr>
            <a:r>
              <a:rPr lang="en-US" sz="2000" dirty="0">
                <a:solidFill>
                  <a:srgbClr val="51565E"/>
                </a:solidFill>
                <a:latin typeface="Roboto" panose="02000000000000000000" pitchFamily="2" charset="0"/>
              </a:rPr>
              <a:t>In a movie theatre, suppose we made a list of movie genres. Let us consider this as the first variable. The second variable is whether or not the people who came to watch those genres of movies have bought snacks at the theatre. Here the null hypothesis is that </a:t>
            </a:r>
            <a:r>
              <a:rPr lang="en-US" sz="2000" dirty="0" err="1">
                <a:solidFill>
                  <a:srgbClr val="51565E"/>
                </a:solidFill>
                <a:latin typeface="Roboto" panose="02000000000000000000" pitchFamily="2" charset="0"/>
              </a:rPr>
              <a:t>th</a:t>
            </a:r>
            <a:r>
              <a:rPr lang="en-US" sz="2000" dirty="0">
                <a:solidFill>
                  <a:srgbClr val="51565E"/>
                </a:solidFill>
                <a:latin typeface="Roboto" panose="02000000000000000000" pitchFamily="2" charset="0"/>
              </a:rPr>
              <a:t> genre of the film and whether people bought snacks or not are unrelatable. If this is true, the movie genres don’t impact snack sales. </a:t>
            </a:r>
          </a:p>
        </p:txBody>
      </p:sp>
    </p:spTree>
    <p:extLst>
      <p:ext uri="{BB962C8B-B14F-4D97-AF65-F5344CB8AC3E}">
        <p14:creationId xmlns:p14="http://schemas.microsoft.com/office/powerpoint/2010/main" val="335292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B1C1-849D-6F4D-F7B4-1F839B61BD15}"/>
              </a:ext>
            </a:extLst>
          </p:cNvPr>
          <p:cNvSpPr>
            <a:spLocks noGrp="1"/>
          </p:cNvSpPr>
          <p:nvPr>
            <p:ph type="title"/>
          </p:nvPr>
        </p:nvSpPr>
        <p:spPr/>
        <p:txBody>
          <a:bodyPr/>
          <a:lstStyle/>
          <a:p>
            <a:r>
              <a:rPr lang="en-US" sz="3200" b="1" u="sng" dirty="0">
                <a:solidFill>
                  <a:srgbClr val="51565E"/>
                </a:solidFill>
                <a:latin typeface="Roboto" panose="02000000000000000000" pitchFamily="2" charset="0"/>
                <a:ea typeface="+mn-ea"/>
                <a:cs typeface="+mn-cs"/>
              </a:rPr>
              <a:t>Chi-square test</a:t>
            </a:r>
          </a:p>
        </p:txBody>
      </p:sp>
      <p:sp>
        <p:nvSpPr>
          <p:cNvPr id="3" name="Content Placeholder 2">
            <a:extLst>
              <a:ext uri="{FF2B5EF4-FFF2-40B4-BE49-F238E27FC236}">
                <a16:creationId xmlns:a16="http://schemas.microsoft.com/office/drawing/2014/main" id="{41085BF1-6EE4-722C-C7F9-02CF541DAC9D}"/>
              </a:ext>
            </a:extLst>
          </p:cNvPr>
          <p:cNvSpPr>
            <a:spLocks noGrp="1"/>
          </p:cNvSpPr>
          <p:nvPr>
            <p:ph idx="1"/>
          </p:nvPr>
        </p:nvSpPr>
        <p:spPr>
          <a:xfrm>
            <a:off x="838200" y="1616149"/>
            <a:ext cx="10515600" cy="4529470"/>
          </a:xfrm>
        </p:spPr>
        <p:txBody>
          <a:bodyPr>
            <a:normAutofit lnSpcReduction="10000"/>
          </a:bodyPr>
          <a:lstStyle/>
          <a:p>
            <a:pPr algn="l">
              <a:lnSpc>
                <a:spcPct val="150000"/>
              </a:lnSpc>
            </a:pPr>
            <a:r>
              <a:rPr lang="en-US" sz="2000" dirty="0">
                <a:solidFill>
                  <a:srgbClr val="51565E"/>
                </a:solidFill>
                <a:latin typeface="Roboto" panose="02000000000000000000" pitchFamily="2" charset="0"/>
              </a:rPr>
              <a:t>There are two main types of Chi-Square tests namely -</a:t>
            </a:r>
          </a:p>
          <a:p>
            <a:pPr marL="0" indent="0" algn="l">
              <a:lnSpc>
                <a:spcPct val="150000"/>
              </a:lnSpc>
              <a:buNone/>
            </a:pPr>
            <a:r>
              <a:rPr lang="en-US" sz="2000" b="1" u="sng" dirty="0">
                <a:solidFill>
                  <a:srgbClr val="51565E"/>
                </a:solidFill>
                <a:latin typeface="Roboto" panose="02000000000000000000" pitchFamily="2" charset="0"/>
              </a:rPr>
              <a:t>2.Goodness-of-Fit</a:t>
            </a:r>
          </a:p>
          <a:p>
            <a:pPr marL="0" indent="0" algn="just">
              <a:lnSpc>
                <a:spcPct val="150000"/>
              </a:lnSpc>
              <a:buNone/>
            </a:pPr>
            <a:r>
              <a:rPr lang="en-US" sz="2000" dirty="0">
                <a:solidFill>
                  <a:srgbClr val="51565E"/>
                </a:solidFill>
                <a:latin typeface="Roboto" panose="02000000000000000000" pitchFamily="2" charset="0"/>
              </a:rPr>
              <a:t>In statistical hypothesis testing, the Chi-Square Goodness-of-Fit test determines whether a variable is likely to come from a given distribution or not. We must have a set of data values and the idea of the distribution of this data.  </a:t>
            </a:r>
          </a:p>
          <a:p>
            <a:pPr marL="0" indent="0" algn="just">
              <a:lnSpc>
                <a:spcPct val="150000"/>
              </a:lnSpc>
              <a:buNone/>
            </a:pPr>
            <a:r>
              <a:rPr lang="en-US" sz="2000" dirty="0">
                <a:solidFill>
                  <a:srgbClr val="51565E"/>
                </a:solidFill>
                <a:latin typeface="Roboto" panose="02000000000000000000" pitchFamily="2" charset="0"/>
              </a:rPr>
              <a:t>Suppose we have bags of balls with five different </a:t>
            </a:r>
            <a:r>
              <a:rPr lang="en-US" sz="2000" dirty="0" err="1">
                <a:solidFill>
                  <a:srgbClr val="51565E"/>
                </a:solidFill>
                <a:latin typeface="Roboto" panose="02000000000000000000" pitchFamily="2" charset="0"/>
              </a:rPr>
              <a:t>colours</a:t>
            </a:r>
            <a:r>
              <a:rPr lang="en-US" sz="2000" dirty="0">
                <a:solidFill>
                  <a:srgbClr val="51565E"/>
                </a:solidFill>
                <a:latin typeface="Roboto" panose="02000000000000000000" pitchFamily="2" charset="0"/>
              </a:rPr>
              <a:t> in each bag. The given condition is that the bag should contain an equal number of balls of each </a:t>
            </a:r>
            <a:r>
              <a:rPr lang="en-US" sz="2000" dirty="0" err="1">
                <a:solidFill>
                  <a:srgbClr val="51565E"/>
                </a:solidFill>
                <a:latin typeface="Roboto" panose="02000000000000000000" pitchFamily="2" charset="0"/>
              </a:rPr>
              <a:t>colour</a:t>
            </a:r>
            <a:r>
              <a:rPr lang="en-US" sz="2000" dirty="0">
                <a:solidFill>
                  <a:srgbClr val="51565E"/>
                </a:solidFill>
                <a:latin typeface="Roboto" panose="02000000000000000000" pitchFamily="2" charset="0"/>
              </a:rPr>
              <a:t>. The idea we would like to test here is that the proportions of the five </a:t>
            </a:r>
            <a:r>
              <a:rPr lang="en-US" sz="2000" dirty="0" err="1">
                <a:solidFill>
                  <a:srgbClr val="51565E"/>
                </a:solidFill>
                <a:latin typeface="Roboto" panose="02000000000000000000" pitchFamily="2" charset="0"/>
              </a:rPr>
              <a:t>colours</a:t>
            </a:r>
            <a:r>
              <a:rPr lang="en-US" sz="2000" dirty="0">
                <a:solidFill>
                  <a:srgbClr val="51565E"/>
                </a:solidFill>
                <a:latin typeface="Roboto" panose="02000000000000000000" pitchFamily="2" charset="0"/>
              </a:rPr>
              <a:t> of balls in each bag must be exact. </a:t>
            </a:r>
          </a:p>
        </p:txBody>
      </p:sp>
    </p:spTree>
    <p:extLst>
      <p:ext uri="{BB962C8B-B14F-4D97-AF65-F5344CB8AC3E}">
        <p14:creationId xmlns:p14="http://schemas.microsoft.com/office/powerpoint/2010/main" val="40182778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1151</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Roboto</vt:lpstr>
      <vt:lpstr>Wingdings</vt:lpstr>
      <vt:lpstr>Office Theme</vt:lpstr>
      <vt:lpstr>Hypothesis Testing</vt:lpstr>
      <vt:lpstr>Hypothesis Testing</vt:lpstr>
      <vt:lpstr>Types of Hypothesis Testing</vt:lpstr>
      <vt:lpstr>What Are Categorical Variables? </vt:lpstr>
      <vt:lpstr>Chi-square test</vt:lpstr>
      <vt:lpstr>PowerPoint Presentation</vt:lpstr>
      <vt:lpstr>Chi-square test formula</vt:lpstr>
      <vt:lpstr>Chi-square test</vt:lpstr>
      <vt:lpstr>Chi-square test</vt:lpstr>
      <vt:lpstr>Question</vt:lpstr>
      <vt:lpstr>PowerPoint Presentation</vt:lpstr>
      <vt:lpstr>PowerPoint Presentation</vt:lpstr>
      <vt:lpstr>PowerPoint Presentation</vt:lpstr>
      <vt:lpstr>PowerPoint Presentation</vt:lpstr>
      <vt:lpstr>PowerPoint Presentation</vt:lpstr>
      <vt:lpstr>Question</vt:lpstr>
      <vt:lpstr>Solution</vt:lpstr>
      <vt:lpstr>Solution</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Administrator</dc:creator>
  <cp:lastModifiedBy>Administrator</cp:lastModifiedBy>
  <cp:revision>8</cp:revision>
  <dcterms:created xsi:type="dcterms:W3CDTF">2023-04-19T06:37:09Z</dcterms:created>
  <dcterms:modified xsi:type="dcterms:W3CDTF">2023-06-05T07:16:25Z</dcterms:modified>
</cp:coreProperties>
</file>