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9" r:id="rId5"/>
    <p:sldId id="273" r:id="rId6"/>
    <p:sldId id="265" r:id="rId7"/>
    <p:sldId id="266" r:id="rId8"/>
    <p:sldId id="267" r:id="rId9"/>
    <p:sldId id="268" r:id="rId10"/>
    <p:sldId id="269" r:id="rId11"/>
    <p:sldId id="260" r:id="rId12"/>
    <p:sldId id="274" r:id="rId13"/>
    <p:sldId id="261" r:id="rId14"/>
    <p:sldId id="277" r:id="rId15"/>
    <p:sldId id="258" r:id="rId16"/>
    <p:sldId id="270" r:id="rId17"/>
    <p:sldId id="271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1A4D-D52D-7CA4-6ED9-14BB0872E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58004-5FBF-B266-6DF6-BAF6CC984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4D3A-1115-89E4-47C2-B5E00DBD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729A-DB9C-4E28-9D7F-38450F4D2B3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29A8B-D221-E10F-691C-25B739DA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DC305-804F-D2F2-1979-5B98DFEF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7FA7-E90D-484E-AB79-CEDC708EB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9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43A9-39A5-54A0-8A3E-189484B4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7BD63-11B6-94FE-C1E3-97E095214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E48F7-14D4-DD11-1088-95777ABA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729A-DB9C-4E28-9D7F-38450F4D2B3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E41C-58F4-581C-D1E3-712858AE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FAAE6-5B82-3A0D-8995-B51F5CD3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7FA7-E90D-484E-AB79-CEDC708EB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78EDF-1298-3641-8915-190626E99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729AA-41F4-C73B-59E2-B3DFD7CC3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7ED3D-B97C-284C-5F8D-288AFE9A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729A-DB9C-4E28-9D7F-38450F4D2B3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FF6E3-53E4-2300-1E9A-153634F7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85C0B-F686-D1D9-9ADB-16EBEE02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7FA7-E90D-484E-AB79-CEDC708EB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9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4764-E9CE-3899-B683-AB8F7D96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F6AC3-F139-F6A1-F7DC-A7EC4BDF6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898DE-C3AD-A3AB-CD7C-DAC4F55B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729A-DB9C-4E28-9D7F-38450F4D2B3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B5ED8-E8EC-A2CA-626E-2A226494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2D031-319A-5D58-57FB-51652AA8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7FA7-E90D-484E-AB79-CEDC708EB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9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1508-2526-58F2-900D-5E9BC31B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32EFF-B2B5-12FF-28E9-45DB46253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55EAC-09C5-47CD-3336-E84B35B1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729A-DB9C-4E28-9D7F-38450F4D2B3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81F55-B81F-C7AE-2D14-F7449559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3E114-A2F9-DA4E-0FC1-5EF3EA2B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7FA7-E90D-484E-AB79-CEDC708EB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8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90D8-7E42-07BA-9EA6-0F43EAC2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5E2A-EF34-A80C-E73F-93A2B1C2B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D0B13-2EF8-0DC5-668B-3CAC90E44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3DE26-6280-069C-7A5E-D24212D0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729A-DB9C-4E28-9D7F-38450F4D2B3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86C96-168B-0171-ADD6-F4D44AB2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ADCFE-B914-39F6-A087-6CAA92DC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7FA7-E90D-484E-AB79-CEDC708EB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5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F420-55B0-7DD0-964E-56CA8972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2348F-5180-A5E0-00AD-25B653C6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C43A2-E202-0B95-34EC-A8417C00D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8DD46-4C58-3A5C-5EFC-E454DB90D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3C3A1-3756-A3FB-D246-87A4634AA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2D8B3-E340-739A-A570-8707A288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729A-DB9C-4E28-9D7F-38450F4D2B3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B9589-D92D-C23F-1813-37A40696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B9F9F-3BC1-E620-9BB1-124B44D2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7FA7-E90D-484E-AB79-CEDC708EB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6DB0-CB78-3673-C598-54155EA2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E1D30-9054-0C59-4812-EC71D5C3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729A-DB9C-4E28-9D7F-38450F4D2B3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48B28-B7D5-BD76-4A0E-9227EE05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1FD31-5178-8AA2-E9A9-08FEC4A2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7FA7-E90D-484E-AB79-CEDC708EB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6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3FC035-FA55-9CE6-0421-DF619193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729A-DB9C-4E28-9D7F-38450F4D2B3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9B964-DE43-96A4-6FAE-FD2C83DB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2D979-F78A-1503-B9C6-2FFBB27A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7FA7-E90D-484E-AB79-CEDC708EB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9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7BF2-8728-E11B-73BB-95A59792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DD3B1-E07F-3987-B281-C8B9A170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A594F-FE12-2E17-40A4-3C1029749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A88D8-CB48-98B2-2629-D6381F1D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729A-DB9C-4E28-9D7F-38450F4D2B3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7FB99-DC29-72F2-163B-5232A80F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7B61E-047E-B253-87FB-E8E296FF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7FA7-E90D-484E-AB79-CEDC708EB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0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F9F0-735F-CBC7-BB64-1AAA2A5C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9B741-EDFC-05EC-ADE5-8B86EB2F9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0D118-153A-E962-D44E-CFD9788A7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A6A2E-23D8-1E5C-764E-8ABD791C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729A-DB9C-4E28-9D7F-38450F4D2B3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4C73F-83DD-FFF8-4FFD-AE2D368B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57FBF-CD85-C9DB-3A27-8781599C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7FA7-E90D-484E-AB79-CEDC708EB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0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4C75F-D90E-D9DA-CF18-5693AD1D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D5666-AC73-DBB3-536B-19BF742C0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698CA-7C45-4117-1DF3-7F77E861D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729A-DB9C-4E28-9D7F-38450F4D2B3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3B023-F8B8-2D39-88FC-00781822C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755C0-81FF-4BCC-C8B5-31497C31B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7FA7-E90D-484E-AB79-CEDC708EB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2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75D-D8CE-9897-BEC9-C65491E3E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u="sng" dirty="0"/>
              <a:t>Introduction to Statistics</a:t>
            </a:r>
          </a:p>
        </p:txBody>
      </p:sp>
    </p:spTree>
    <p:extLst>
      <p:ext uri="{BB962C8B-B14F-4D97-AF65-F5344CB8AC3E}">
        <p14:creationId xmlns:p14="http://schemas.microsoft.com/office/powerpoint/2010/main" val="127165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1AF1A-DD43-C260-7603-28F109262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58" y="1089837"/>
            <a:ext cx="8122495" cy="467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7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65BD-0F73-1BA3-2D72-4B9B088A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What is Data in Statistics?</a:t>
            </a:r>
            <a:br>
              <a:rPr lang="en-US" b="1" u="sng" dirty="0"/>
            </a:b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F3E88-F850-4C89-181E-A7B11F012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93" y="1690688"/>
            <a:ext cx="9867014" cy="39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5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AE2F77-110E-61F0-173C-FCE9AC16B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95" y="691117"/>
            <a:ext cx="8899452" cy="531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6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252F-A5F6-9EAF-0C12-30E1D246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4187"/>
          </a:xfrm>
        </p:spPr>
        <p:txBody>
          <a:bodyPr/>
          <a:lstStyle/>
          <a:p>
            <a:r>
              <a:rPr lang="en-US" b="1" u="sng" dirty="0"/>
              <a:t>Types of Data</a:t>
            </a:r>
            <a:b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71BBE-C1CA-37EB-10B9-99FED380D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3300" b="1" u="sng" dirty="0">
                <a:latin typeface="+mj-lt"/>
                <a:ea typeface="+mj-ea"/>
                <a:cs typeface="+mj-cs"/>
              </a:rPr>
              <a:t>Qualitative data</a:t>
            </a:r>
            <a:r>
              <a:rPr lang="en-US" sz="3300" b="1" dirty="0">
                <a:latin typeface="+mj-lt"/>
                <a:ea typeface="+mj-ea"/>
                <a:cs typeface="+mj-cs"/>
              </a:rPr>
              <a:t>- It is descriptive data.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300" b="1" dirty="0">
                <a:latin typeface="+mj-lt"/>
                <a:ea typeface="+mj-ea"/>
                <a:cs typeface="+mj-cs"/>
              </a:rPr>
              <a:t>Qualitative data deals with characteristics and descriptors that can’t be easily </a:t>
            </a:r>
            <a:r>
              <a:rPr lang="en-US" sz="3300" b="1" dirty="0" err="1">
                <a:latin typeface="+mj-lt"/>
                <a:ea typeface="+mj-ea"/>
                <a:cs typeface="+mj-cs"/>
              </a:rPr>
              <a:t>measured,but</a:t>
            </a:r>
            <a:r>
              <a:rPr lang="en-US" sz="3300" b="1" dirty="0">
                <a:latin typeface="+mj-lt"/>
                <a:ea typeface="+mj-ea"/>
                <a:cs typeface="+mj-cs"/>
              </a:rPr>
              <a:t> can be observed subjectively.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300" b="1" dirty="0">
                <a:latin typeface="+mj-lt"/>
                <a:ea typeface="+mj-ea"/>
                <a:cs typeface="+mj-cs"/>
              </a:rPr>
              <a:t>2.</a:t>
            </a:r>
            <a:r>
              <a:rPr lang="en-US" sz="3300" b="1" u="sng" dirty="0">
                <a:latin typeface="+mj-lt"/>
                <a:ea typeface="+mj-ea"/>
                <a:cs typeface="+mj-cs"/>
              </a:rPr>
              <a:t>Quantitative data</a:t>
            </a:r>
            <a:r>
              <a:rPr lang="en-US" sz="3300" b="1" dirty="0">
                <a:latin typeface="+mj-lt"/>
                <a:ea typeface="+mj-ea"/>
                <a:cs typeface="+mj-cs"/>
              </a:rPr>
              <a:t>- It is numerical information.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300" b="1" dirty="0">
                <a:latin typeface="+mj-lt"/>
                <a:ea typeface="+mj-ea"/>
                <a:cs typeface="+mj-cs"/>
              </a:rPr>
              <a:t>Quantitative data deals with numbers and things you can measure objectively.</a:t>
            </a:r>
          </a:p>
          <a:p>
            <a:pPr marL="0" indent="0"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2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AD7C-1345-09AE-2555-9A0571FD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6AB606-9F01-29AE-DB5C-FCE59A906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6044"/>
            <a:ext cx="6582547" cy="342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389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F0B8-043A-BD02-D571-49364584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Basics of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4D324-4650-C574-7EA9-91CADA4BE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basics of statistics include the measure of central tendency and the measure of dispersion. 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central tendencies are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mean,median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and mode and dispersions comprise variance and standard deviation.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40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3833-6555-BD42-3FF1-4A4ECACD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US" b="1" u="sng" dirty="0"/>
              <a:t>Sampling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4ECCE-420A-5E25-5462-0DABB94E0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4388"/>
            <a:ext cx="10515600" cy="5542738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210000"/>
              </a:lnSpc>
            </a:pPr>
            <a:r>
              <a:rPr lang="en-US" sz="9600" b="1" dirty="0">
                <a:latin typeface="+mj-lt"/>
                <a:ea typeface="+mj-ea"/>
                <a:cs typeface="+mj-cs"/>
              </a:rPr>
              <a:t>The goal of sampling is to create a sample that is representation of the entire population.</a:t>
            </a:r>
          </a:p>
          <a:p>
            <a:pPr algn="just">
              <a:lnSpc>
                <a:spcPct val="210000"/>
              </a:lnSpc>
            </a:pPr>
            <a:r>
              <a:rPr lang="en-US" sz="9600" b="1" dirty="0">
                <a:latin typeface="+mj-lt"/>
                <a:ea typeface="+mj-ea"/>
                <a:cs typeface="+mj-cs"/>
              </a:rPr>
              <a:t>Types of Sampling:</a:t>
            </a:r>
          </a:p>
          <a:p>
            <a:pPr algn="just"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US" sz="9600" b="1" dirty="0">
                <a:latin typeface="+mj-lt"/>
                <a:ea typeface="+mj-ea"/>
                <a:cs typeface="+mj-cs"/>
              </a:rPr>
              <a:t>Simple Random Sampling</a:t>
            </a:r>
          </a:p>
          <a:p>
            <a:pPr algn="just"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US" sz="9600" b="1" dirty="0">
                <a:latin typeface="+mj-lt"/>
                <a:ea typeface="+mj-ea"/>
                <a:cs typeface="+mj-cs"/>
              </a:rPr>
              <a:t>Stratified Sampling</a:t>
            </a:r>
          </a:p>
          <a:p>
            <a:pPr algn="just"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US" sz="9600" b="1" dirty="0">
                <a:latin typeface="+mj-lt"/>
                <a:ea typeface="+mj-ea"/>
                <a:cs typeface="+mj-cs"/>
              </a:rPr>
              <a:t>Systematic Sampling</a:t>
            </a:r>
          </a:p>
          <a:p>
            <a:pPr algn="just"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US" sz="9600" b="1" dirty="0">
                <a:latin typeface="+mj-lt"/>
                <a:ea typeface="+mj-ea"/>
                <a:cs typeface="+mj-cs"/>
              </a:rPr>
              <a:t>Convenience Sampling(</a:t>
            </a:r>
            <a:r>
              <a:rPr lang="en-US" sz="9600" b="1" dirty="0" err="1">
                <a:latin typeface="+mj-lt"/>
                <a:ea typeface="+mj-ea"/>
                <a:cs typeface="+mj-cs"/>
              </a:rPr>
              <a:t>Volentary</a:t>
            </a:r>
            <a:r>
              <a:rPr lang="en-US" sz="9600" b="1" dirty="0">
                <a:latin typeface="+mj-lt"/>
                <a:ea typeface="+mj-ea"/>
                <a:cs typeface="+mj-cs"/>
              </a:rPr>
              <a:t> Response Sampling)</a:t>
            </a:r>
          </a:p>
          <a:p>
            <a:pPr algn="just">
              <a:lnSpc>
                <a:spcPct val="210000"/>
              </a:lnSpc>
            </a:pPr>
            <a:endParaRPr lang="en-US" sz="4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52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3D94-D2C0-D157-F3AD-C6FACDC9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Simple Random Sampling</a:t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8CCC2-AAD2-17D2-B1E9-3ACB45DB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When performing simple random sampling every member of the population(N) has an equal chance of being selected for your sample(n).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E9C484-372F-C5EB-181D-D48593627FA7}"/>
              </a:ext>
            </a:extLst>
          </p:cNvPr>
          <p:cNvSpPr txBox="1">
            <a:spLocks/>
          </p:cNvSpPr>
          <p:nvPr/>
        </p:nvSpPr>
        <p:spPr>
          <a:xfrm>
            <a:off x="937437" y="3001962"/>
            <a:ext cx="628207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b="1" u="sng" dirty="0"/>
              <a:t>Stratified Sampling</a:t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AA989A-5EB3-7174-F15C-D8DA8C223788}"/>
              </a:ext>
            </a:extLst>
          </p:cNvPr>
          <p:cNvSpPr txBox="1">
            <a:spLocks/>
          </p:cNvSpPr>
          <p:nvPr/>
        </p:nvSpPr>
        <p:spPr>
          <a:xfrm>
            <a:off x="838200" y="3909606"/>
            <a:ext cx="10515600" cy="2065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Stratified sampling is layering where non overlapping groups are generated.</a:t>
            </a:r>
          </a:p>
          <a:p>
            <a:pPr algn="just"/>
            <a:r>
              <a:rPr lang="en-US" dirty="0"/>
              <a:t>Example:</a:t>
            </a:r>
          </a:p>
          <a:p>
            <a:pPr algn="just"/>
            <a:r>
              <a:rPr lang="en-US" dirty="0"/>
              <a:t>Population is divided into Male group and Female Group</a:t>
            </a:r>
          </a:p>
        </p:txBody>
      </p:sp>
    </p:spTree>
    <p:extLst>
      <p:ext uri="{BB962C8B-B14F-4D97-AF65-F5344CB8AC3E}">
        <p14:creationId xmlns:p14="http://schemas.microsoft.com/office/powerpoint/2010/main" val="4121625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3D94-D2C0-D157-F3AD-C6FACDC9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609" y="265814"/>
            <a:ext cx="10515600" cy="880380"/>
          </a:xfrm>
        </p:spPr>
        <p:txBody>
          <a:bodyPr>
            <a:noAutofit/>
          </a:bodyPr>
          <a:lstStyle/>
          <a:p>
            <a:pPr>
              <a:lnSpc>
                <a:spcPct val="210000"/>
              </a:lnSpc>
            </a:pPr>
            <a:r>
              <a:rPr lang="en-US" b="1" u="sng" dirty="0"/>
              <a:t>Systematic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8CCC2-AAD2-17D2-B1E9-3ACB45DB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159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In Systematic sampling, every nth record is chosen from the population to be a part of the sample.</a:t>
            </a:r>
          </a:p>
        </p:txBody>
      </p:sp>
    </p:spTree>
    <p:extLst>
      <p:ext uri="{BB962C8B-B14F-4D97-AF65-F5344CB8AC3E}">
        <p14:creationId xmlns:p14="http://schemas.microsoft.com/office/powerpoint/2010/main" val="3726175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2CB1BF-382F-E6D4-9161-B6D5D5B2D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54" y="676164"/>
            <a:ext cx="2838450" cy="15716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526158-4D80-DBDC-C649-1A30AAD1B762}"/>
              </a:ext>
            </a:extLst>
          </p:cNvPr>
          <p:cNvSpPr/>
          <p:nvPr/>
        </p:nvSpPr>
        <p:spPr>
          <a:xfrm>
            <a:off x="935665" y="2541181"/>
            <a:ext cx="2700670" cy="616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Sampling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DEB3E7-AC81-1D3F-4F18-4685B0244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48" y="552894"/>
            <a:ext cx="6371008" cy="179690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5FE006-1FCB-1931-4837-9E6FF1DE8E1D}"/>
              </a:ext>
            </a:extLst>
          </p:cNvPr>
          <p:cNvSpPr/>
          <p:nvPr/>
        </p:nvSpPr>
        <p:spPr>
          <a:xfrm>
            <a:off x="6213677" y="2463596"/>
            <a:ext cx="2700670" cy="616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Systematic Sampling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3B1910-0A18-BB13-A515-D69375F6F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575" y="3810776"/>
            <a:ext cx="6047932" cy="179690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21B3046-5A21-0BBB-57F5-13F32419D372}"/>
              </a:ext>
            </a:extLst>
          </p:cNvPr>
          <p:cNvSpPr/>
          <p:nvPr/>
        </p:nvSpPr>
        <p:spPr>
          <a:xfrm>
            <a:off x="5131205" y="5869559"/>
            <a:ext cx="2896375" cy="552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10000"/>
              </a:lnSpc>
            </a:pPr>
            <a:r>
              <a:rPr lang="en-US" sz="1800" b="1" dirty="0">
                <a:latin typeface="+mj-lt"/>
                <a:ea typeface="+mj-ea"/>
                <a:cs typeface="+mj-cs"/>
              </a:rPr>
              <a:t>Stratified Sampling</a:t>
            </a:r>
          </a:p>
        </p:txBody>
      </p:sp>
    </p:spTree>
    <p:extLst>
      <p:ext uri="{BB962C8B-B14F-4D97-AF65-F5344CB8AC3E}">
        <p14:creationId xmlns:p14="http://schemas.microsoft.com/office/powerpoint/2010/main" val="99527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D325-4756-7ABF-4ADF-3120590D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Roadmap to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C5697-B74D-D8E5-B2F5-6E5D5D25C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3905324"/>
          </a:xfrm>
        </p:spPr>
        <p:txBody>
          <a:bodyPr/>
          <a:lstStyle/>
          <a:p>
            <a:r>
              <a:rPr lang="en-US" dirty="0"/>
              <a:t>If you want to make career in following courses: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Data Analyst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Data Scientist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Power </a:t>
            </a:r>
            <a:r>
              <a:rPr lang="en-US" dirty="0" err="1"/>
              <a:t>BI,Tableu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Business Analyst</a:t>
            </a:r>
          </a:p>
        </p:txBody>
      </p:sp>
    </p:spTree>
    <p:extLst>
      <p:ext uri="{BB962C8B-B14F-4D97-AF65-F5344CB8AC3E}">
        <p14:creationId xmlns:p14="http://schemas.microsoft.com/office/powerpoint/2010/main" val="208973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17EB-E906-72C3-6066-0A274EBC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E47D2-233F-D592-C000-AF763F205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3600" b="1" dirty="0">
                <a:latin typeface="+mj-lt"/>
                <a:ea typeface="+mj-ea"/>
                <a:cs typeface="+mj-cs"/>
              </a:rPr>
              <a:t>Statistics is a mathematical body of science that pertains to the collection, analysis, interpretation or explanation, and presentation of data, or as a branch of mathematics. </a:t>
            </a:r>
          </a:p>
          <a:p>
            <a:pPr algn="just">
              <a:lnSpc>
                <a:spcPct val="170000"/>
              </a:lnSpc>
            </a:pPr>
            <a:r>
              <a:rPr lang="en-US" sz="3600" b="1" dirty="0">
                <a:latin typeface="+mj-lt"/>
                <a:ea typeface="+mj-ea"/>
                <a:cs typeface="+mj-cs"/>
              </a:rPr>
              <a:t>In other words, it is a mathematical discipline to collect, summarize data. </a:t>
            </a:r>
          </a:p>
          <a:p>
            <a:pPr algn="just">
              <a:lnSpc>
                <a:spcPct val="170000"/>
              </a:lnSpc>
            </a:pPr>
            <a:r>
              <a:rPr lang="en-US" sz="2400" b="0" i="0" dirty="0">
                <a:solidFill>
                  <a:srgbClr val="241D1D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sz="3600" b="1" dirty="0">
                <a:latin typeface="+mj-lt"/>
                <a:ea typeface="+mj-ea"/>
                <a:cs typeface="+mj-cs"/>
              </a:rPr>
              <a:t>Statistics is all about is converting data into useful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37084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BA7E-4FDE-5AC8-E597-2A791DFB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Types of Statistics</a:t>
            </a:r>
            <a:b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20DA4-E5CC-1E26-6E59-AA7B2F320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Basically, there are two types of statistics.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Descriptive Statistics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Inferential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90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0F4E-684C-E91A-6CC3-6E8C06EE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708"/>
            <a:ext cx="10515600" cy="1325563"/>
          </a:xfrm>
        </p:spPr>
        <p:txBody>
          <a:bodyPr/>
          <a:lstStyle/>
          <a:p>
            <a:r>
              <a:rPr lang="en-US" b="1" u="sng" dirty="0"/>
              <a:t>Types of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2039-71EA-192F-ABE4-95D22431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85653"/>
            <a:ext cx="10515599" cy="547894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220000"/>
              </a:lnSpc>
            </a:pPr>
            <a:r>
              <a:rPr lang="en-US" sz="8800" b="1" u="sng" dirty="0">
                <a:latin typeface="+mj-lt"/>
                <a:ea typeface="+mj-ea"/>
                <a:cs typeface="+mj-cs"/>
              </a:rPr>
              <a:t>Descriptive Statistics(</a:t>
            </a:r>
            <a:r>
              <a:rPr lang="en-US" sz="8800" b="1" u="sng" dirty="0" err="1">
                <a:latin typeface="+mj-lt"/>
                <a:ea typeface="+mj-ea"/>
                <a:cs typeface="+mj-cs"/>
              </a:rPr>
              <a:t>Summarizing,analyzing</a:t>
            </a:r>
            <a:r>
              <a:rPr lang="en-US" sz="8800" b="1" u="sng" dirty="0">
                <a:latin typeface="+mj-lt"/>
                <a:ea typeface="+mj-ea"/>
                <a:cs typeface="+mj-cs"/>
              </a:rPr>
              <a:t> and visualizing data)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ü"/>
            </a:pPr>
            <a:r>
              <a:rPr lang="en-US" sz="7100" dirty="0">
                <a:latin typeface="+mj-lt"/>
                <a:ea typeface="+mj-ea"/>
                <a:cs typeface="+mj-cs"/>
              </a:rPr>
              <a:t>Measure of Central Tendency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ü"/>
            </a:pPr>
            <a:r>
              <a:rPr lang="en-US" sz="7100" dirty="0">
                <a:latin typeface="+mj-lt"/>
                <a:ea typeface="+mj-ea"/>
                <a:cs typeface="+mj-cs"/>
              </a:rPr>
              <a:t>Measure of Dispersion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ü"/>
            </a:pPr>
            <a:r>
              <a:rPr lang="en-US" sz="7100" dirty="0">
                <a:latin typeface="+mj-lt"/>
                <a:ea typeface="+mj-ea"/>
                <a:cs typeface="+mj-cs"/>
              </a:rPr>
              <a:t>Correlation-variance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ü"/>
            </a:pPr>
            <a:r>
              <a:rPr lang="en-US" sz="7100" dirty="0">
                <a:latin typeface="+mj-lt"/>
                <a:ea typeface="+mj-ea"/>
                <a:cs typeface="+mj-cs"/>
              </a:rPr>
              <a:t>Univariant, bivariate analysis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ü"/>
            </a:pPr>
            <a:r>
              <a:rPr lang="en-US" sz="7100" dirty="0">
                <a:latin typeface="+mj-lt"/>
                <a:ea typeface="+mj-ea"/>
                <a:cs typeface="+mj-cs"/>
              </a:rPr>
              <a:t>Graphs:Boxplot,histogram etc.</a:t>
            </a:r>
          </a:p>
          <a:p>
            <a:pPr>
              <a:lnSpc>
                <a:spcPct val="220000"/>
              </a:lnSpc>
            </a:pPr>
            <a:r>
              <a:rPr lang="en-US" sz="7200" b="1" u="sng" dirty="0">
                <a:latin typeface="+mj-lt"/>
                <a:ea typeface="+mj-ea"/>
                <a:cs typeface="+mj-cs"/>
              </a:rPr>
              <a:t>Inferential Statistics(Using data you have measure to form conclusion)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ü"/>
            </a:pPr>
            <a:r>
              <a:rPr lang="en-US" sz="7200" dirty="0">
                <a:latin typeface="+mj-lt"/>
                <a:ea typeface="+mj-ea"/>
                <a:cs typeface="+mj-cs"/>
              </a:rPr>
              <a:t>Hypothesis Testing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ü"/>
            </a:pPr>
            <a:endParaRPr lang="en-US" sz="7100" b="1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B1C2-779B-623A-F1BA-A8A32C212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856" y="375758"/>
            <a:ext cx="10515600" cy="1325563"/>
          </a:xfrm>
        </p:spPr>
        <p:txBody>
          <a:bodyPr/>
          <a:lstStyle/>
          <a:p>
            <a:r>
              <a:rPr lang="en-US" b="1" u="sng" dirty="0"/>
              <a:t>What is population?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9DAA-A6DC-2B1C-BCE4-FFBF8F75D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9074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210000"/>
              </a:lnSpc>
            </a:pPr>
            <a:r>
              <a:rPr lang="en-US" b="1" dirty="0">
                <a:latin typeface="+mj-lt"/>
                <a:ea typeface="+mj-ea"/>
                <a:cs typeface="+mj-cs"/>
              </a:rPr>
              <a:t>In statistics, </a:t>
            </a:r>
            <a:r>
              <a:rPr lang="en-US" b="1" u="sng" dirty="0">
                <a:latin typeface="+mj-lt"/>
                <a:ea typeface="+mj-ea"/>
                <a:cs typeface="+mj-cs"/>
              </a:rPr>
              <a:t>population</a:t>
            </a:r>
            <a:r>
              <a:rPr lang="en-US" b="1" dirty="0">
                <a:latin typeface="+mj-lt"/>
                <a:ea typeface="+mj-ea"/>
                <a:cs typeface="+mj-cs"/>
              </a:rPr>
              <a:t> is the entire set of items from which data is drawn for a statistical study.</a:t>
            </a:r>
          </a:p>
          <a:p>
            <a:pPr algn="just">
              <a:lnSpc>
                <a:spcPct val="210000"/>
              </a:lnSpc>
            </a:pPr>
            <a:r>
              <a:rPr lang="en-US" b="1" dirty="0">
                <a:latin typeface="+mj-lt"/>
                <a:ea typeface="+mj-ea"/>
                <a:cs typeface="+mj-cs"/>
              </a:rPr>
              <a:t>It can be a group of individuals, a set of items etc. It constitutes the pool for a study.</a:t>
            </a:r>
          </a:p>
          <a:p>
            <a:pPr algn="just">
              <a:lnSpc>
                <a:spcPct val="210000"/>
              </a:lnSpc>
            </a:pPr>
            <a:r>
              <a:rPr lang="en-US" b="1" dirty="0">
                <a:latin typeface="+mj-lt"/>
                <a:ea typeface="+mj-ea"/>
                <a:cs typeface="+mj-cs"/>
              </a:rPr>
              <a:t>The process of statistics starts when we identify what group we want to study or learn something about. We call this group the </a:t>
            </a:r>
            <a:r>
              <a:rPr lang="en-US" b="1" u="sng" dirty="0">
                <a:latin typeface="+mj-lt"/>
                <a:ea typeface="+mj-ea"/>
                <a:cs typeface="+mj-cs"/>
              </a:rPr>
              <a:t>population.</a:t>
            </a:r>
          </a:p>
        </p:txBody>
      </p:sp>
    </p:spTree>
    <p:extLst>
      <p:ext uri="{BB962C8B-B14F-4D97-AF65-F5344CB8AC3E}">
        <p14:creationId xmlns:p14="http://schemas.microsoft.com/office/powerpoint/2010/main" val="378629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A886-E417-E759-9A79-D2D3B902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What is Sample?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2289-FA61-5C51-ABE0-863FC2C50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32915"/>
          </a:xfrm>
        </p:spPr>
        <p:txBody>
          <a:bodyPr>
            <a:normAutofit/>
          </a:bodyPr>
          <a:lstStyle/>
          <a:p>
            <a:pPr algn="just">
              <a:lnSpc>
                <a:spcPct val="220000"/>
              </a:lnSpc>
            </a:pPr>
            <a:r>
              <a:rPr lang="en-US" dirty="0"/>
              <a:t>A sample represents the group of interest from the population which we will use to represent our data.</a:t>
            </a:r>
          </a:p>
          <a:p>
            <a:pPr algn="just">
              <a:lnSpc>
                <a:spcPct val="220000"/>
              </a:lnSpc>
            </a:pPr>
            <a:r>
              <a:rPr lang="en-US" dirty="0"/>
              <a:t>The sample is subset of the population which best represents the whole data.</a:t>
            </a:r>
          </a:p>
        </p:txBody>
      </p:sp>
    </p:spTree>
    <p:extLst>
      <p:ext uri="{BB962C8B-B14F-4D97-AF65-F5344CB8AC3E}">
        <p14:creationId xmlns:p14="http://schemas.microsoft.com/office/powerpoint/2010/main" val="292996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F6B7-7D5A-5BED-3F61-6928616F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Population and Sample</a:t>
            </a:r>
          </a:p>
        </p:txBody>
      </p:sp>
      <p:pic>
        <p:nvPicPr>
          <p:cNvPr id="1026" name="Picture 2" descr="Online Sample Size Calculators - Users Beware | Blogs | Sigma Magic">
            <a:extLst>
              <a:ext uri="{FF2B5EF4-FFF2-40B4-BE49-F238E27FC236}">
                <a16:creationId xmlns:a16="http://schemas.microsoft.com/office/drawing/2014/main" id="{3A2032E3-F9E3-96A0-60BD-F1D33109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754" y="1690688"/>
            <a:ext cx="6932428" cy="398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3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866AAD-3EEF-386F-DCCE-5A8C37C75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77" y="964704"/>
            <a:ext cx="8984511" cy="49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2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475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Georgia</vt:lpstr>
      <vt:lpstr>Roboto</vt:lpstr>
      <vt:lpstr>Wingdings</vt:lpstr>
      <vt:lpstr>Office Theme</vt:lpstr>
      <vt:lpstr>Introduction to Statistics</vt:lpstr>
      <vt:lpstr>Roadmap to Statistics</vt:lpstr>
      <vt:lpstr>Statistics</vt:lpstr>
      <vt:lpstr>Types of Statistics </vt:lpstr>
      <vt:lpstr>Types of Statistics</vt:lpstr>
      <vt:lpstr>What is population?</vt:lpstr>
      <vt:lpstr>What is Sample?</vt:lpstr>
      <vt:lpstr>Population and Sample</vt:lpstr>
      <vt:lpstr>PowerPoint Presentation</vt:lpstr>
      <vt:lpstr>PowerPoint Presentation</vt:lpstr>
      <vt:lpstr>What is Data in Statistics? </vt:lpstr>
      <vt:lpstr>PowerPoint Presentation</vt:lpstr>
      <vt:lpstr>Types of Data </vt:lpstr>
      <vt:lpstr>Example</vt:lpstr>
      <vt:lpstr>Basics of Statistics</vt:lpstr>
      <vt:lpstr>Sampling technique</vt:lpstr>
      <vt:lpstr>Simple Random Sampling </vt:lpstr>
      <vt:lpstr>Systematic Sampling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dc:creator>Administrator</dc:creator>
  <cp:lastModifiedBy>Administrator</cp:lastModifiedBy>
  <cp:revision>14</cp:revision>
  <dcterms:created xsi:type="dcterms:W3CDTF">2023-03-25T09:20:45Z</dcterms:created>
  <dcterms:modified xsi:type="dcterms:W3CDTF">2023-10-23T11:25:42Z</dcterms:modified>
</cp:coreProperties>
</file>