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7"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8" r:id="rId20"/>
    <p:sldId id="277" r:id="rId21"/>
    <p:sldId id="275" r:id="rId22"/>
    <p:sldId id="276" r:id="rId23"/>
    <p:sldId id="279" r:id="rId24"/>
    <p:sldId id="280" r:id="rId25"/>
    <p:sldId id="281" r:id="rId26"/>
    <p:sldId id="274"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87" d="100"/>
          <a:sy n="87" d="100"/>
        </p:scale>
        <p:origin x="69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FEB80-79DA-43CF-A9DC-A4E683BA81AD}" type="datetimeFigureOut">
              <a:rPr lang="en-US" smtClean="0"/>
              <a:t>9/6/2023</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88CC4470-9086-4CAA-9F19-9EB1C7CB7F18}" type="slidenum">
              <a:rPr lang="en-US" smtClean="0"/>
              <a:t>‹#›</a:t>
            </a:fld>
            <a:endParaRPr lang="en-US"/>
          </a:p>
        </p:txBody>
      </p:sp>
    </p:spTree>
    <p:extLst>
      <p:ext uri="{BB962C8B-B14F-4D97-AF65-F5344CB8AC3E}">
        <p14:creationId xmlns:p14="http://schemas.microsoft.com/office/powerpoint/2010/main" val="23717779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FEB80-79DA-43CF-A9DC-A4E683BA81AD}" type="datetimeFigureOut">
              <a:rPr lang="en-US" smtClean="0"/>
              <a:t>9/6/2023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8CC4470-9086-4CAA-9F19-9EB1C7CB7F18}" type="slidenum">
              <a:rPr lang="en-US" smtClean="0"/>
              <a:t>‹#›</a:t>
            </a:fld>
            <a:endParaRPr lang="en-US"/>
          </a:p>
        </p:txBody>
      </p:sp>
    </p:spTree>
    <p:extLst>
      <p:ext uri="{BB962C8B-B14F-4D97-AF65-F5344CB8AC3E}">
        <p14:creationId xmlns:p14="http://schemas.microsoft.com/office/powerpoint/2010/main" val="7091767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FEB80-79DA-43CF-A9DC-A4E683BA81AD}" type="datetimeFigureOut">
              <a:rPr lang="en-US" smtClean="0"/>
              <a:t>9/6/2023</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8CC4470-9086-4CAA-9F19-9EB1C7CB7F18}"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0215749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FEB80-79DA-43CF-A9DC-A4E683BA81AD}" type="datetimeFigureOut">
              <a:rPr lang="en-US" smtClean="0"/>
              <a:t>9/6/2023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8CC4470-9086-4CAA-9F19-9EB1C7CB7F18}" type="slidenum">
              <a:rPr lang="en-US" smtClean="0"/>
              <a:t>‹#›</a:t>
            </a:fld>
            <a:endParaRPr lang="en-US"/>
          </a:p>
        </p:txBody>
      </p:sp>
    </p:spTree>
    <p:extLst>
      <p:ext uri="{BB962C8B-B14F-4D97-AF65-F5344CB8AC3E}">
        <p14:creationId xmlns:p14="http://schemas.microsoft.com/office/powerpoint/2010/main" val="3806049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FEB80-79DA-43CF-A9DC-A4E683BA81AD}" type="datetimeFigureOut">
              <a:rPr lang="en-US" smtClean="0"/>
              <a:t>9/6/2023</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8CC4470-9086-4CAA-9F19-9EB1C7CB7F18}"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900575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FEB80-79DA-43CF-A9DC-A4E683BA81AD}" type="datetimeFigureOut">
              <a:rPr lang="en-US" smtClean="0"/>
              <a:t>9/6/2023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8CC4470-9086-4CAA-9F19-9EB1C7CB7F18}" type="slidenum">
              <a:rPr lang="en-US" smtClean="0"/>
              <a:t>‹#›</a:t>
            </a:fld>
            <a:endParaRPr lang="en-US"/>
          </a:p>
        </p:txBody>
      </p:sp>
    </p:spTree>
    <p:extLst>
      <p:ext uri="{BB962C8B-B14F-4D97-AF65-F5344CB8AC3E}">
        <p14:creationId xmlns:p14="http://schemas.microsoft.com/office/powerpoint/2010/main" val="6643677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FEB80-79DA-43CF-A9DC-A4E683BA81AD}" type="datetimeFigureOut">
              <a:rPr lang="en-US" smtClean="0"/>
              <a:t>9/6/2023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8CC4470-9086-4CAA-9F19-9EB1C7CB7F18}" type="slidenum">
              <a:rPr lang="en-US" smtClean="0"/>
              <a:t>‹#›</a:t>
            </a:fld>
            <a:endParaRPr lang="en-US"/>
          </a:p>
        </p:txBody>
      </p:sp>
    </p:spTree>
    <p:extLst>
      <p:ext uri="{BB962C8B-B14F-4D97-AF65-F5344CB8AC3E}">
        <p14:creationId xmlns:p14="http://schemas.microsoft.com/office/powerpoint/2010/main" val="27057055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FEB80-79DA-43CF-A9DC-A4E683BA81AD}" type="datetimeFigureOut">
              <a:rPr lang="en-US" smtClean="0"/>
              <a:t>9/6/2023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8CC4470-9086-4CAA-9F19-9EB1C7CB7F18}" type="slidenum">
              <a:rPr lang="en-US" smtClean="0"/>
              <a:t>‹#›</a:t>
            </a:fld>
            <a:endParaRPr lang="en-US"/>
          </a:p>
        </p:txBody>
      </p:sp>
    </p:spTree>
    <p:extLst>
      <p:ext uri="{BB962C8B-B14F-4D97-AF65-F5344CB8AC3E}">
        <p14:creationId xmlns:p14="http://schemas.microsoft.com/office/powerpoint/2010/main" val="10165828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FEB80-79DA-43CF-A9DC-A4E683BA81AD}" type="datetimeFigureOut">
              <a:rPr lang="en-US" smtClean="0"/>
              <a:t>9/6/2023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8CC4470-9086-4CAA-9F19-9EB1C7CB7F18}" type="slidenum">
              <a:rPr lang="en-US" smtClean="0"/>
              <a:t>‹#›</a:t>
            </a:fld>
            <a:endParaRPr lang="en-US"/>
          </a:p>
        </p:txBody>
      </p:sp>
    </p:spTree>
    <p:extLst>
      <p:ext uri="{BB962C8B-B14F-4D97-AF65-F5344CB8AC3E}">
        <p14:creationId xmlns:p14="http://schemas.microsoft.com/office/powerpoint/2010/main" val="37417104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FEB80-79DA-43CF-A9DC-A4E683BA81AD}" type="datetimeFigureOut">
              <a:rPr lang="en-US" smtClean="0"/>
              <a:t>9/6/2023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8CC4470-9086-4CAA-9F19-9EB1C7CB7F18}" type="slidenum">
              <a:rPr lang="en-US" smtClean="0"/>
              <a:t>‹#›</a:t>
            </a:fld>
            <a:endParaRPr lang="en-US"/>
          </a:p>
        </p:txBody>
      </p:sp>
    </p:spTree>
    <p:extLst>
      <p:ext uri="{BB962C8B-B14F-4D97-AF65-F5344CB8AC3E}">
        <p14:creationId xmlns:p14="http://schemas.microsoft.com/office/powerpoint/2010/main" val="2518832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FEB80-79DA-43CF-A9DC-A4E683BA81AD}" type="datetimeFigureOut">
              <a:rPr lang="en-US" smtClean="0"/>
              <a:t>9/6/2023</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88CC4470-9086-4CAA-9F19-9EB1C7CB7F18}" type="slidenum">
              <a:rPr lang="en-US" smtClean="0"/>
              <a:t>‹#›</a:t>
            </a:fld>
            <a:endParaRPr lang="en-US"/>
          </a:p>
        </p:txBody>
      </p:sp>
    </p:spTree>
    <p:extLst>
      <p:ext uri="{BB962C8B-B14F-4D97-AF65-F5344CB8AC3E}">
        <p14:creationId xmlns:p14="http://schemas.microsoft.com/office/powerpoint/2010/main" val="14681116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FEB80-79DA-43CF-A9DC-A4E683BA81AD}" type="datetimeFigureOut">
              <a:rPr lang="en-US" smtClean="0"/>
              <a:t>9/6/2023</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88CC4470-9086-4CAA-9F19-9EB1C7CB7F18}" type="slidenum">
              <a:rPr lang="en-US" smtClean="0"/>
              <a:t>‹#›</a:t>
            </a:fld>
            <a:endParaRPr lang="en-US"/>
          </a:p>
        </p:txBody>
      </p:sp>
    </p:spTree>
    <p:extLst>
      <p:ext uri="{BB962C8B-B14F-4D97-AF65-F5344CB8AC3E}">
        <p14:creationId xmlns:p14="http://schemas.microsoft.com/office/powerpoint/2010/main" val="5644469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FEB80-79DA-43CF-A9DC-A4E683BA81AD}" type="datetimeFigureOut">
              <a:rPr lang="en-US" smtClean="0"/>
              <a:t>9/6/2023</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88CC4470-9086-4CAA-9F19-9EB1C7CB7F18}" type="slidenum">
              <a:rPr lang="en-US" smtClean="0"/>
              <a:t>‹#›</a:t>
            </a:fld>
            <a:endParaRPr lang="en-US"/>
          </a:p>
        </p:txBody>
      </p:sp>
    </p:spTree>
    <p:extLst>
      <p:ext uri="{BB962C8B-B14F-4D97-AF65-F5344CB8AC3E}">
        <p14:creationId xmlns:p14="http://schemas.microsoft.com/office/powerpoint/2010/main" val="31697320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FEB80-79DA-43CF-A9DC-A4E683BA81AD}" type="datetimeFigureOut">
              <a:rPr lang="en-US" smtClean="0"/>
              <a:t>9/6/2023</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88CC4470-9086-4CAA-9F19-9EB1C7CB7F18}" type="slidenum">
              <a:rPr lang="en-US" smtClean="0"/>
              <a:t>‹#›</a:t>
            </a:fld>
            <a:endParaRPr lang="en-US"/>
          </a:p>
        </p:txBody>
      </p:sp>
    </p:spTree>
    <p:extLst>
      <p:ext uri="{BB962C8B-B14F-4D97-AF65-F5344CB8AC3E}">
        <p14:creationId xmlns:p14="http://schemas.microsoft.com/office/powerpoint/2010/main" val="20532956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FEB80-79DA-43CF-A9DC-A4E683BA81AD}" type="datetimeFigureOut">
              <a:rPr lang="en-US" smtClean="0"/>
              <a:t>9/6/2023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88CC4470-9086-4CAA-9F19-9EB1C7CB7F18}" type="slidenum">
              <a:rPr lang="en-US" smtClean="0"/>
              <a:t>‹#›</a:t>
            </a:fld>
            <a:endParaRPr lang="en-US"/>
          </a:p>
        </p:txBody>
      </p:sp>
    </p:spTree>
    <p:extLst>
      <p:ext uri="{BB962C8B-B14F-4D97-AF65-F5344CB8AC3E}">
        <p14:creationId xmlns:p14="http://schemas.microsoft.com/office/powerpoint/2010/main" val="29364916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FEB80-79DA-43CF-A9DC-A4E683BA81AD}" type="datetimeFigureOut">
              <a:rPr lang="en-US" smtClean="0"/>
              <a:t>9/6/2023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8CC4470-9086-4CAA-9F19-9EB1C7CB7F18}" type="slidenum">
              <a:rPr lang="en-US" smtClean="0"/>
              <a:t>‹#›</a:t>
            </a:fld>
            <a:endParaRPr lang="en-US"/>
          </a:p>
        </p:txBody>
      </p:sp>
    </p:spTree>
    <p:extLst>
      <p:ext uri="{BB962C8B-B14F-4D97-AF65-F5344CB8AC3E}">
        <p14:creationId xmlns:p14="http://schemas.microsoft.com/office/powerpoint/2010/main" val="22089996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FEB80-79DA-43CF-A9DC-A4E683BA81AD}" type="datetimeFigureOut">
              <a:rPr lang="en-US" smtClean="0"/>
              <a:t>9/6/2023</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88CC4470-9086-4CAA-9F19-9EB1C7CB7F18}" type="slidenum">
              <a:rPr lang="en-US" smtClean="0"/>
              <a:t>‹#›</a:t>
            </a:fld>
            <a:endParaRPr lang="en-US"/>
          </a:p>
        </p:txBody>
      </p:sp>
    </p:spTree>
    <p:extLst>
      <p:ext uri="{BB962C8B-B14F-4D97-AF65-F5344CB8AC3E}">
        <p14:creationId xmlns:p14="http://schemas.microsoft.com/office/powerpoint/2010/main" val="166239508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www.cuemath.com/data/arithmetic-mean/"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www.cuemath.com/numbers/harmonic-progression/"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www.wallstreetmojo.com/geometric-mean/"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s://www.cuemath.com/data/average/"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geeksforgeeks.org/data-analytics-and-its-type/"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2E2CA7-0C56-D9EF-128C-63C27520EFE1}"/>
              </a:ext>
            </a:extLst>
          </p:cNvPr>
          <p:cNvSpPr>
            <a:spLocks noGrp="1"/>
          </p:cNvSpPr>
          <p:nvPr>
            <p:ph type="ctrTitle"/>
          </p:nvPr>
        </p:nvSpPr>
        <p:spPr/>
        <p:txBody>
          <a:bodyPr/>
          <a:lstStyle/>
          <a:p>
            <a:r>
              <a:rPr lang="en-US" dirty="0"/>
              <a:t>Probability and statistics</a:t>
            </a:r>
          </a:p>
        </p:txBody>
      </p:sp>
      <p:sp>
        <p:nvSpPr>
          <p:cNvPr id="3" name="Subtitle 2">
            <a:extLst>
              <a:ext uri="{FF2B5EF4-FFF2-40B4-BE49-F238E27FC236}">
                <a16:creationId xmlns:a16="http://schemas.microsoft.com/office/drawing/2014/main" id="{F55A1CD0-20D3-D90E-D5B6-CFECEB07A190}"/>
              </a:ext>
            </a:extLst>
          </p:cNvPr>
          <p:cNvSpPr>
            <a:spLocks noGrp="1"/>
          </p:cNvSpPr>
          <p:nvPr>
            <p:ph type="subTitle" idx="1"/>
          </p:nvPr>
        </p:nvSpPr>
        <p:spPr>
          <a:xfrm>
            <a:off x="2589213" y="4777380"/>
            <a:ext cx="8915399" cy="488684"/>
          </a:xfrm>
        </p:spPr>
        <p:txBody>
          <a:bodyPr/>
          <a:lstStyle/>
          <a:p>
            <a:r>
              <a:rPr lang="en-US" dirty="0"/>
              <a:t>Course Name</a:t>
            </a:r>
          </a:p>
        </p:txBody>
      </p:sp>
    </p:spTree>
    <p:extLst>
      <p:ext uri="{BB962C8B-B14F-4D97-AF65-F5344CB8AC3E}">
        <p14:creationId xmlns:p14="http://schemas.microsoft.com/office/powerpoint/2010/main" val="807392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F3CA3E-D067-5AB1-3CBA-1A5D1B1074EF}"/>
              </a:ext>
            </a:extLst>
          </p:cNvPr>
          <p:cNvSpPr>
            <a:spLocks noGrp="1"/>
          </p:cNvSpPr>
          <p:nvPr>
            <p:ph type="title"/>
          </p:nvPr>
        </p:nvSpPr>
        <p:spPr>
          <a:xfrm>
            <a:off x="1942930" y="150385"/>
            <a:ext cx="8911687" cy="797066"/>
          </a:xfrm>
        </p:spPr>
        <p:txBody>
          <a:bodyPr>
            <a:normAutofit fontScale="90000"/>
          </a:bodyPr>
          <a:lstStyle/>
          <a:p>
            <a:r>
              <a:rPr lang="en-US" b="1" dirty="0">
                <a:solidFill>
                  <a:srgbClr val="000000"/>
                </a:solidFill>
                <a:latin typeface="Open Sans" panose="020B0606030504020204" pitchFamily="34" charset="0"/>
              </a:rPr>
              <a:t>Negative (left) skew</a:t>
            </a:r>
            <a:br>
              <a:rPr lang="en-US" b="1" dirty="0">
                <a:solidFill>
                  <a:srgbClr val="000000"/>
                </a:solidFill>
                <a:latin typeface="Open Sans" panose="020B0606030504020204" pitchFamily="34" charset="0"/>
              </a:rPr>
            </a:br>
            <a:endParaRPr lang="en-US" b="1" dirty="0">
              <a:solidFill>
                <a:srgbClr val="000000"/>
              </a:solidFill>
              <a:latin typeface="Open Sans" panose="020B0606030504020204" pitchFamily="34" charset="0"/>
            </a:endParaRPr>
          </a:p>
        </p:txBody>
      </p:sp>
      <p:sp>
        <p:nvSpPr>
          <p:cNvPr id="3" name="Content Placeholder 2">
            <a:extLst>
              <a:ext uri="{FF2B5EF4-FFF2-40B4-BE49-F238E27FC236}">
                <a16:creationId xmlns:a16="http://schemas.microsoft.com/office/drawing/2014/main" id="{3D881FB0-4FA7-BFE0-E5EF-64DA2560BFF5}"/>
              </a:ext>
            </a:extLst>
          </p:cNvPr>
          <p:cNvSpPr>
            <a:spLocks noGrp="1"/>
          </p:cNvSpPr>
          <p:nvPr>
            <p:ph idx="1"/>
          </p:nvPr>
        </p:nvSpPr>
        <p:spPr>
          <a:xfrm>
            <a:off x="1715417" y="822593"/>
            <a:ext cx="10204833" cy="2151961"/>
          </a:xfrm>
        </p:spPr>
        <p:txBody>
          <a:bodyPr/>
          <a:lstStyle/>
          <a:p>
            <a:pPr algn="just">
              <a:lnSpc>
                <a:spcPct val="150000"/>
              </a:lnSpc>
            </a:pPr>
            <a:r>
              <a:rPr lang="en-US" dirty="0"/>
              <a:t>A distribution is said to be negatively or left skewed when the tail on the left side of the distribution is longer than the right side. In a negatively skewed distribution, it is common for the mean to be ‘pulled’ toward the left tail of the distribution.   Although there are exceptions to this rule, generally, most of the values, including the median value, tend to be greater than the mean value. </a:t>
            </a:r>
          </a:p>
        </p:txBody>
      </p:sp>
      <p:pic>
        <p:nvPicPr>
          <p:cNvPr id="5122" name="Picture 2" descr="Histogram graph of negatively skewed distribution">
            <a:extLst>
              <a:ext uri="{FF2B5EF4-FFF2-40B4-BE49-F238E27FC236}">
                <a16:creationId xmlns:a16="http://schemas.microsoft.com/office/drawing/2014/main" id="{E8C389A3-7438-19CB-D37B-1F9D74D0614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34578" y="3139807"/>
            <a:ext cx="5122844" cy="32224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18866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E211CF-CB5A-0CE6-949C-4C816262338D}"/>
              </a:ext>
            </a:extLst>
          </p:cNvPr>
          <p:cNvSpPr>
            <a:spLocks noGrp="1"/>
          </p:cNvSpPr>
          <p:nvPr>
            <p:ph type="title"/>
          </p:nvPr>
        </p:nvSpPr>
        <p:spPr/>
        <p:txBody>
          <a:bodyPr/>
          <a:lstStyle/>
          <a:p>
            <a:r>
              <a:rPr lang="en-US" dirty="0"/>
              <a:t>Types of mean</a:t>
            </a:r>
          </a:p>
        </p:txBody>
      </p:sp>
      <p:sp>
        <p:nvSpPr>
          <p:cNvPr id="3" name="Content Placeholder 2">
            <a:extLst>
              <a:ext uri="{FF2B5EF4-FFF2-40B4-BE49-F238E27FC236}">
                <a16:creationId xmlns:a16="http://schemas.microsoft.com/office/drawing/2014/main" id="{C8F97A2A-B1EF-F770-85DD-2AB6944E99C6}"/>
              </a:ext>
            </a:extLst>
          </p:cNvPr>
          <p:cNvSpPr>
            <a:spLocks noGrp="1"/>
          </p:cNvSpPr>
          <p:nvPr>
            <p:ph idx="1"/>
          </p:nvPr>
        </p:nvSpPr>
        <p:spPr>
          <a:xfrm>
            <a:off x="2589212" y="2133600"/>
            <a:ext cx="4274296" cy="2317214"/>
          </a:xfrm>
        </p:spPr>
        <p:txBody>
          <a:bodyPr/>
          <a:lstStyle/>
          <a:p>
            <a:pPr algn="l" fontAlgn="base">
              <a:lnSpc>
                <a:spcPct val="150000"/>
              </a:lnSpc>
              <a:buFont typeface="Arial" panose="020B0604020202020204" pitchFamily="34" charset="0"/>
              <a:buChar char="•"/>
            </a:pPr>
            <a:r>
              <a:rPr lang="en-US" dirty="0"/>
              <a:t>Arithmetic Mean</a:t>
            </a:r>
          </a:p>
          <a:p>
            <a:pPr algn="l" fontAlgn="base">
              <a:lnSpc>
                <a:spcPct val="150000"/>
              </a:lnSpc>
              <a:buFont typeface="Arial" panose="020B0604020202020204" pitchFamily="34" charset="0"/>
              <a:buChar char="•"/>
            </a:pPr>
            <a:r>
              <a:rPr lang="en-US" dirty="0"/>
              <a:t>Weighted Mean</a:t>
            </a:r>
          </a:p>
          <a:p>
            <a:pPr algn="l" fontAlgn="base">
              <a:lnSpc>
                <a:spcPct val="150000"/>
              </a:lnSpc>
              <a:buFont typeface="Arial" panose="020B0604020202020204" pitchFamily="34" charset="0"/>
              <a:buChar char="•"/>
            </a:pPr>
            <a:r>
              <a:rPr lang="en-US" dirty="0"/>
              <a:t>Geometric Mean</a:t>
            </a:r>
          </a:p>
          <a:p>
            <a:pPr algn="l" fontAlgn="base">
              <a:lnSpc>
                <a:spcPct val="150000"/>
              </a:lnSpc>
              <a:buFont typeface="Arial" panose="020B0604020202020204" pitchFamily="34" charset="0"/>
              <a:buChar char="•"/>
            </a:pPr>
            <a:r>
              <a:rPr lang="en-US" dirty="0"/>
              <a:t>Harmonic Mean</a:t>
            </a:r>
          </a:p>
          <a:p>
            <a:pPr marL="0" indent="0">
              <a:buNone/>
            </a:pPr>
            <a:endParaRPr lang="en-US" dirty="0"/>
          </a:p>
        </p:txBody>
      </p:sp>
    </p:spTree>
    <p:extLst>
      <p:ext uri="{BB962C8B-B14F-4D97-AF65-F5344CB8AC3E}">
        <p14:creationId xmlns:p14="http://schemas.microsoft.com/office/powerpoint/2010/main" val="16670248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4755C3-A61D-7726-4585-3F79C8B5B1AE}"/>
              </a:ext>
            </a:extLst>
          </p:cNvPr>
          <p:cNvSpPr>
            <a:spLocks noGrp="1"/>
          </p:cNvSpPr>
          <p:nvPr>
            <p:ph type="title"/>
          </p:nvPr>
        </p:nvSpPr>
        <p:spPr>
          <a:xfrm>
            <a:off x="1942930" y="282587"/>
            <a:ext cx="8911687" cy="1280890"/>
          </a:xfrm>
        </p:spPr>
        <p:txBody>
          <a:bodyPr/>
          <a:lstStyle/>
          <a:p>
            <a:r>
              <a:rPr lang="en-US" sz="3200" b="1" dirty="0">
                <a:solidFill>
                  <a:srgbClr val="000000"/>
                </a:solidFill>
                <a:latin typeface="Open Sans" panose="020B0606030504020204" pitchFamily="34" charset="0"/>
              </a:rPr>
              <a:t>Arithmetic Mean</a:t>
            </a:r>
            <a:br>
              <a:rPr lang="en-US" sz="3200" b="1" dirty="0">
                <a:solidFill>
                  <a:srgbClr val="000000"/>
                </a:solidFill>
                <a:latin typeface="Open Sans" panose="020B0606030504020204" pitchFamily="34" charset="0"/>
              </a:rPr>
            </a:br>
            <a:endParaRPr lang="en-US" sz="3200" b="1" dirty="0">
              <a:solidFill>
                <a:srgbClr val="000000"/>
              </a:solidFill>
              <a:latin typeface="Open Sans" panose="020B0606030504020204" pitchFamily="34" charset="0"/>
            </a:endParaRPr>
          </a:p>
        </p:txBody>
      </p:sp>
      <p:sp>
        <p:nvSpPr>
          <p:cNvPr id="3" name="Content Placeholder 2">
            <a:extLst>
              <a:ext uri="{FF2B5EF4-FFF2-40B4-BE49-F238E27FC236}">
                <a16:creationId xmlns:a16="http://schemas.microsoft.com/office/drawing/2014/main" id="{A58B469D-81D1-4F70-90A2-92ECD885B40F}"/>
              </a:ext>
            </a:extLst>
          </p:cNvPr>
          <p:cNvSpPr>
            <a:spLocks noGrp="1"/>
          </p:cNvSpPr>
          <p:nvPr>
            <p:ph idx="1"/>
          </p:nvPr>
        </p:nvSpPr>
        <p:spPr>
          <a:xfrm>
            <a:off x="1421176" y="1659873"/>
            <a:ext cx="10135517" cy="3914661"/>
          </a:xfrm>
        </p:spPr>
        <p:txBody>
          <a:bodyPr>
            <a:normAutofit/>
          </a:bodyPr>
          <a:lstStyle/>
          <a:p>
            <a:pPr algn="just" fontAlgn="base">
              <a:lnSpc>
                <a:spcPct val="150000"/>
              </a:lnSpc>
            </a:pPr>
            <a:r>
              <a:rPr lang="en-US" dirty="0">
                <a:hlinkClick r:id="rId2">
                  <a:extLst>
                    <a:ext uri="{A12FA001-AC4F-418D-AE19-62706E023703}">
                      <ahyp:hlinkClr xmlns:ahyp="http://schemas.microsoft.com/office/drawing/2018/hyperlinkcolor" val="tx"/>
                    </a:ext>
                  </a:extLst>
                </a:hlinkClick>
              </a:rPr>
              <a:t>Arithmetic mean</a:t>
            </a:r>
            <a:r>
              <a:rPr lang="en-US" dirty="0"/>
              <a:t> is often referred to as the mean or arithmetic average, which is calculated by adding all the numbers in a given data set and then dividing it by the total number of items within that set.</a:t>
            </a:r>
          </a:p>
          <a:p>
            <a:pPr algn="just" fontAlgn="base">
              <a:lnSpc>
                <a:spcPct val="150000"/>
              </a:lnSpc>
            </a:pPr>
            <a:r>
              <a:rPr lang="en-US" dirty="0"/>
              <a:t>For example, in the early morning while reading a newspaper, have you observed the daily temperature reports. Well, the temperature varies all day still how a single temperature can indicate the condition for the entire day? Or when you get your scorecard in exams, instead of analyzing your performance based on the percentage in all subjects, the performance is based upon the aggregate percentage.</a:t>
            </a:r>
          </a:p>
          <a:p>
            <a:endParaRPr lang="en-US" dirty="0"/>
          </a:p>
        </p:txBody>
      </p:sp>
    </p:spTree>
    <p:extLst>
      <p:ext uri="{BB962C8B-B14F-4D97-AF65-F5344CB8AC3E}">
        <p14:creationId xmlns:p14="http://schemas.microsoft.com/office/powerpoint/2010/main" val="21289860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BE4AD-621C-21EF-76CD-F8AF19161A51}"/>
              </a:ext>
            </a:extLst>
          </p:cNvPr>
          <p:cNvSpPr>
            <a:spLocks noGrp="1"/>
          </p:cNvSpPr>
          <p:nvPr>
            <p:ph type="title"/>
          </p:nvPr>
        </p:nvSpPr>
        <p:spPr/>
        <p:txBody>
          <a:bodyPr/>
          <a:lstStyle/>
          <a:p>
            <a:r>
              <a:rPr lang="en-US" dirty="0"/>
              <a:t>Mean for ungrouped data</a:t>
            </a:r>
          </a:p>
        </p:txBody>
      </p:sp>
      <p:pic>
        <p:nvPicPr>
          <p:cNvPr id="1029" name="Picture 5" descr="Arithmetic Mean using Frequency">
            <a:extLst>
              <a:ext uri="{FF2B5EF4-FFF2-40B4-BE49-F238E27FC236}">
                <a16:creationId xmlns:a16="http://schemas.microsoft.com/office/drawing/2014/main" id="{D46AF997-4EED-D15E-1151-0A745B90B37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29640" y="3910988"/>
            <a:ext cx="4913521" cy="1703779"/>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7" descr="Arithmetic Mean using Frequency Summation Formula">
            <a:extLst>
              <a:ext uri="{FF2B5EF4-FFF2-40B4-BE49-F238E27FC236}">
                <a16:creationId xmlns:a16="http://schemas.microsoft.com/office/drawing/2014/main" id="{129F7859-7EBD-E4DB-009E-2F4E037AACD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71650" y="1766030"/>
            <a:ext cx="2872841" cy="1180982"/>
          </a:xfrm>
          <a:prstGeom prst="rect">
            <a:avLst/>
          </a:prstGeom>
          <a:noFill/>
          <a:extLst>
            <a:ext uri="{909E8E84-426E-40DD-AFC4-6F175D3DCCD1}">
              <a14:hiddenFill xmlns:a14="http://schemas.microsoft.com/office/drawing/2010/main">
                <a:solidFill>
                  <a:srgbClr val="FFFFFF"/>
                </a:solidFill>
              </a14:hiddenFill>
            </a:ext>
          </a:extLst>
        </p:spPr>
      </p:pic>
      <p:pic>
        <p:nvPicPr>
          <p:cNvPr id="1035" name="Picture 11" descr="Midpoints for class Intervals Formula">
            <a:extLst>
              <a:ext uri="{FF2B5EF4-FFF2-40B4-BE49-F238E27FC236}">
                <a16:creationId xmlns:a16="http://schemas.microsoft.com/office/drawing/2014/main" id="{3BA3A371-455F-27F7-F4DE-B99FD364FEB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70391" y="1766030"/>
            <a:ext cx="3825609" cy="12808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11227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875B4-6117-0697-92A6-A3990B19D274}"/>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26D422CD-05AE-C41C-EFD5-7B4866C59A7F}"/>
              </a:ext>
            </a:extLst>
          </p:cNvPr>
          <p:cNvSpPr>
            <a:spLocks noGrp="1"/>
          </p:cNvSpPr>
          <p:nvPr>
            <p:ph idx="1"/>
          </p:nvPr>
        </p:nvSpPr>
        <p:spPr>
          <a:xfrm>
            <a:off x="1829049" y="1291727"/>
            <a:ext cx="8915400" cy="631634"/>
          </a:xfrm>
        </p:spPr>
        <p:txBody>
          <a:bodyPr>
            <a:normAutofit lnSpcReduction="10000"/>
          </a:bodyPr>
          <a:lstStyle/>
          <a:p>
            <a:r>
              <a:rPr lang="en-US" b="0" i="0" dirty="0">
                <a:solidFill>
                  <a:srgbClr val="444444"/>
                </a:solidFill>
                <a:effectLst/>
                <a:latin typeface="Roboto" panose="02000000000000000000" pitchFamily="2" charset="0"/>
              </a:rPr>
              <a:t>In a class of 30 students, marks obtained by students in mathematics out of 50 is tabulated below. Calculate the mean of the data.</a:t>
            </a:r>
            <a:endParaRPr lang="en-US" dirty="0"/>
          </a:p>
        </p:txBody>
      </p:sp>
      <p:pic>
        <p:nvPicPr>
          <p:cNvPr id="2052" name="Picture 4" descr="Arithmetic Mean Example">
            <a:extLst>
              <a:ext uri="{FF2B5EF4-FFF2-40B4-BE49-F238E27FC236}">
                <a16:creationId xmlns:a16="http://schemas.microsoft.com/office/drawing/2014/main" id="{5B98E0C7-9C57-A18C-4010-415D0BFCB3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74393" y="2090451"/>
            <a:ext cx="7443213" cy="2173077"/>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Arithmetic Mean Solution">
            <a:extLst>
              <a:ext uri="{FF2B5EF4-FFF2-40B4-BE49-F238E27FC236}">
                <a16:creationId xmlns:a16="http://schemas.microsoft.com/office/drawing/2014/main" id="{978EDE7D-06A0-C5B1-3FB4-1D724276649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66920" y="4430618"/>
            <a:ext cx="3866921" cy="12146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24243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C997B-526F-B268-1A98-110DAC17EC37}"/>
              </a:ext>
            </a:extLst>
          </p:cNvPr>
          <p:cNvSpPr>
            <a:spLocks noGrp="1"/>
          </p:cNvSpPr>
          <p:nvPr>
            <p:ph type="title"/>
          </p:nvPr>
        </p:nvSpPr>
        <p:spPr/>
        <p:txBody>
          <a:bodyPr/>
          <a:lstStyle/>
          <a:p>
            <a:r>
              <a:rPr lang="en-US" sz="3200" b="1" dirty="0">
                <a:solidFill>
                  <a:srgbClr val="000000"/>
                </a:solidFill>
                <a:latin typeface="Open Sans" panose="020B0606030504020204" pitchFamily="34" charset="0"/>
              </a:rPr>
              <a:t>Weighted Mean</a:t>
            </a:r>
            <a:br>
              <a:rPr lang="en-US" sz="3200" b="1" dirty="0">
                <a:solidFill>
                  <a:srgbClr val="000000"/>
                </a:solidFill>
                <a:latin typeface="Open Sans" panose="020B0606030504020204" pitchFamily="34" charset="0"/>
              </a:rPr>
            </a:br>
            <a:endParaRPr lang="en-US" sz="3200" b="1" dirty="0">
              <a:solidFill>
                <a:srgbClr val="000000"/>
              </a:solidFill>
              <a:latin typeface="Open Sans" panose="020B0606030504020204" pitchFamily="34" charset="0"/>
            </a:endParaRPr>
          </a:p>
        </p:txBody>
      </p:sp>
      <p:sp>
        <p:nvSpPr>
          <p:cNvPr id="3" name="Content Placeholder 2">
            <a:extLst>
              <a:ext uri="{FF2B5EF4-FFF2-40B4-BE49-F238E27FC236}">
                <a16:creationId xmlns:a16="http://schemas.microsoft.com/office/drawing/2014/main" id="{41122779-B188-A0F2-4F63-1B1C0927DAF4}"/>
              </a:ext>
            </a:extLst>
          </p:cNvPr>
          <p:cNvSpPr>
            <a:spLocks noGrp="1"/>
          </p:cNvSpPr>
          <p:nvPr>
            <p:ph idx="1"/>
          </p:nvPr>
        </p:nvSpPr>
        <p:spPr>
          <a:xfrm>
            <a:off x="1638300" y="1540189"/>
            <a:ext cx="8915400" cy="927589"/>
          </a:xfrm>
        </p:spPr>
        <p:txBody>
          <a:bodyPr/>
          <a:lstStyle/>
          <a:p>
            <a:r>
              <a:rPr lang="en-US" b="0" i="0" dirty="0">
                <a:solidFill>
                  <a:srgbClr val="444444"/>
                </a:solidFill>
                <a:effectLst/>
                <a:latin typeface="Roboto" panose="02000000000000000000" pitchFamily="2" charset="0"/>
              </a:rPr>
              <a:t>Weighted Mean is an average computed by giving different weights to some of the individual values. If all the weights are equal, then the weighted mean is the same as the arithmetic mean.</a:t>
            </a:r>
            <a:endParaRPr lang="en-US" dirty="0"/>
          </a:p>
        </p:txBody>
      </p:sp>
      <p:pic>
        <p:nvPicPr>
          <p:cNvPr id="5" name="Picture 4">
            <a:extLst>
              <a:ext uri="{FF2B5EF4-FFF2-40B4-BE49-F238E27FC236}">
                <a16:creationId xmlns:a16="http://schemas.microsoft.com/office/drawing/2014/main" id="{DB39438C-AD18-9FAB-18E6-925540972B26}"/>
              </a:ext>
            </a:extLst>
          </p:cNvPr>
          <p:cNvPicPr>
            <a:picLocks noChangeAspect="1"/>
          </p:cNvPicPr>
          <p:nvPr/>
        </p:nvPicPr>
        <p:blipFill>
          <a:blip r:embed="rId2"/>
          <a:stretch>
            <a:fillRect/>
          </a:stretch>
        </p:blipFill>
        <p:spPr>
          <a:xfrm>
            <a:off x="2346594" y="2625113"/>
            <a:ext cx="7348250" cy="4040092"/>
          </a:xfrm>
          <a:prstGeom prst="rect">
            <a:avLst/>
          </a:prstGeom>
        </p:spPr>
      </p:pic>
    </p:spTree>
    <p:extLst>
      <p:ext uri="{BB962C8B-B14F-4D97-AF65-F5344CB8AC3E}">
        <p14:creationId xmlns:p14="http://schemas.microsoft.com/office/powerpoint/2010/main" val="17831264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5426CF-96B5-2833-E9DD-1DF00A390C1F}"/>
              </a:ext>
            </a:extLst>
          </p:cNvPr>
          <p:cNvSpPr>
            <a:spLocks noGrp="1"/>
          </p:cNvSpPr>
          <p:nvPr>
            <p:ph type="title"/>
          </p:nvPr>
        </p:nvSpPr>
        <p:spPr>
          <a:xfrm>
            <a:off x="1781520" y="445087"/>
            <a:ext cx="8911687" cy="1280890"/>
          </a:xfrm>
        </p:spPr>
        <p:txBody>
          <a:bodyPr/>
          <a:lstStyle/>
          <a:p>
            <a:r>
              <a:rPr lang="en-US" dirty="0"/>
              <a:t>Example</a:t>
            </a:r>
          </a:p>
        </p:txBody>
      </p:sp>
      <p:sp>
        <p:nvSpPr>
          <p:cNvPr id="3" name="Content Placeholder 2">
            <a:extLst>
              <a:ext uri="{FF2B5EF4-FFF2-40B4-BE49-F238E27FC236}">
                <a16:creationId xmlns:a16="http://schemas.microsoft.com/office/drawing/2014/main" id="{795CCCC1-E205-6EC4-36D8-4D6CFD9E6A77}"/>
              </a:ext>
            </a:extLst>
          </p:cNvPr>
          <p:cNvSpPr>
            <a:spLocks noGrp="1"/>
          </p:cNvSpPr>
          <p:nvPr>
            <p:ph idx="1"/>
          </p:nvPr>
        </p:nvSpPr>
        <p:spPr>
          <a:xfrm>
            <a:off x="1638300" y="1439538"/>
            <a:ext cx="9665006" cy="1457898"/>
          </a:xfrm>
        </p:spPr>
        <p:txBody>
          <a:bodyPr>
            <a:normAutofit lnSpcReduction="10000"/>
          </a:bodyPr>
          <a:lstStyle/>
          <a:p>
            <a:pPr algn="just"/>
            <a:r>
              <a:rPr lang="en-US" b="0" i="0" dirty="0">
                <a:solidFill>
                  <a:srgbClr val="444444"/>
                </a:solidFill>
                <a:effectLst/>
                <a:latin typeface="Roboto" panose="02000000000000000000" pitchFamily="2" charset="0"/>
              </a:rPr>
              <a:t>Suppose that a marketing firm conducts a survey of 1,000 households to determine the average number of TVs each household owns. The data show a large number of households with two or three TVs and a smaller number with one or four. Every household in the sample has at least one TV and no household has more than four. Find the mean number of TVs per household.</a:t>
            </a:r>
            <a:endParaRPr lang="en-US" dirty="0"/>
          </a:p>
        </p:txBody>
      </p:sp>
      <p:pic>
        <p:nvPicPr>
          <p:cNvPr id="5" name="Picture 4">
            <a:extLst>
              <a:ext uri="{FF2B5EF4-FFF2-40B4-BE49-F238E27FC236}">
                <a16:creationId xmlns:a16="http://schemas.microsoft.com/office/drawing/2014/main" id="{2214563E-807B-6D82-4CF6-DCCA6AACC107}"/>
              </a:ext>
            </a:extLst>
          </p:cNvPr>
          <p:cNvPicPr>
            <a:picLocks noChangeAspect="1"/>
          </p:cNvPicPr>
          <p:nvPr/>
        </p:nvPicPr>
        <p:blipFill>
          <a:blip r:embed="rId2"/>
          <a:stretch>
            <a:fillRect/>
          </a:stretch>
        </p:blipFill>
        <p:spPr>
          <a:xfrm>
            <a:off x="2625571" y="3116288"/>
            <a:ext cx="6915035" cy="2480281"/>
          </a:xfrm>
          <a:prstGeom prst="rect">
            <a:avLst/>
          </a:prstGeom>
        </p:spPr>
      </p:pic>
    </p:spTree>
    <p:extLst>
      <p:ext uri="{BB962C8B-B14F-4D97-AF65-F5344CB8AC3E}">
        <p14:creationId xmlns:p14="http://schemas.microsoft.com/office/powerpoint/2010/main" val="36353762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F036F-B59E-9D29-19F2-A71A8B49E967}"/>
              </a:ext>
            </a:extLst>
          </p:cNvPr>
          <p:cNvSpPr>
            <a:spLocks noGrp="1"/>
          </p:cNvSpPr>
          <p:nvPr>
            <p:ph type="title"/>
          </p:nvPr>
        </p:nvSpPr>
        <p:spPr/>
        <p:txBody>
          <a:bodyPr/>
          <a:lstStyle/>
          <a:p>
            <a:r>
              <a:rPr lang="en-US" sz="3600" b="1" dirty="0">
                <a:solidFill>
                  <a:srgbClr val="000000"/>
                </a:solidFill>
                <a:latin typeface="Open Sans" panose="020B0606030504020204" pitchFamily="34" charset="0"/>
              </a:rPr>
              <a:t>Weighted </a:t>
            </a:r>
            <a:r>
              <a:rPr lang="en-US" sz="3600" b="1" dirty="0" err="1">
                <a:solidFill>
                  <a:srgbClr val="000000"/>
                </a:solidFill>
                <a:latin typeface="Open Sans" panose="020B0606030504020204" pitchFamily="34" charset="0"/>
              </a:rPr>
              <a:t>Mean:Example</a:t>
            </a:r>
            <a:endParaRPr lang="en-US" dirty="0"/>
          </a:p>
        </p:txBody>
      </p:sp>
      <p:sp>
        <p:nvSpPr>
          <p:cNvPr id="3" name="Content Placeholder 2">
            <a:extLst>
              <a:ext uri="{FF2B5EF4-FFF2-40B4-BE49-F238E27FC236}">
                <a16:creationId xmlns:a16="http://schemas.microsoft.com/office/drawing/2014/main" id="{0FEE83B3-F862-3DC6-402D-917057BE8ED0}"/>
              </a:ext>
            </a:extLst>
          </p:cNvPr>
          <p:cNvSpPr>
            <a:spLocks noGrp="1"/>
          </p:cNvSpPr>
          <p:nvPr>
            <p:ph idx="1"/>
          </p:nvPr>
        </p:nvSpPr>
        <p:spPr>
          <a:xfrm>
            <a:off x="1531593" y="1540189"/>
            <a:ext cx="8915400" cy="949623"/>
          </a:xfrm>
        </p:spPr>
        <p:txBody>
          <a:bodyPr/>
          <a:lstStyle/>
          <a:p>
            <a:r>
              <a:rPr lang="en-US" b="1" i="0" dirty="0">
                <a:solidFill>
                  <a:srgbClr val="212121"/>
                </a:solidFill>
                <a:effectLst/>
                <a:latin typeface="-apple-system"/>
              </a:rPr>
              <a:t>Jay is a rice merchant who sells various types of rice in Maharashtra. Some rice grades are of higher quality and sold at a higher price. He wants you to calculate the weighted mean from the following data:</a:t>
            </a:r>
            <a:endParaRPr lang="en-US" dirty="0"/>
          </a:p>
        </p:txBody>
      </p:sp>
      <p:graphicFrame>
        <p:nvGraphicFramePr>
          <p:cNvPr id="5" name="Table 5">
            <a:extLst>
              <a:ext uri="{FF2B5EF4-FFF2-40B4-BE49-F238E27FC236}">
                <a16:creationId xmlns:a16="http://schemas.microsoft.com/office/drawing/2014/main" id="{B12DD169-3111-CCE8-3B98-F9B6ABEC460E}"/>
              </a:ext>
            </a:extLst>
          </p:cNvPr>
          <p:cNvGraphicFramePr>
            <a:graphicFrameLocks noGrp="1"/>
          </p:cNvGraphicFramePr>
          <p:nvPr>
            <p:extLst>
              <p:ext uri="{D42A27DB-BD31-4B8C-83A1-F6EECF244321}">
                <p14:modId xmlns:p14="http://schemas.microsoft.com/office/powerpoint/2010/main" val="2622175846"/>
              </p:ext>
            </p:extLst>
          </p:nvPr>
        </p:nvGraphicFramePr>
        <p:xfrm>
          <a:off x="1925294" y="2821079"/>
          <a:ext cx="7262775" cy="2323800"/>
        </p:xfrm>
        <a:graphic>
          <a:graphicData uri="http://schemas.openxmlformats.org/drawingml/2006/table">
            <a:tbl>
              <a:tblPr firstRow="1" bandRow="1">
                <a:tableStyleId>{5C22544A-7EE6-4342-B048-85BDC9FD1C3A}</a:tableStyleId>
              </a:tblPr>
              <a:tblGrid>
                <a:gridCol w="2420925">
                  <a:extLst>
                    <a:ext uri="{9D8B030D-6E8A-4147-A177-3AD203B41FA5}">
                      <a16:colId xmlns:a16="http://schemas.microsoft.com/office/drawing/2014/main" val="1217479748"/>
                    </a:ext>
                  </a:extLst>
                </a:gridCol>
                <a:gridCol w="2420925">
                  <a:extLst>
                    <a:ext uri="{9D8B030D-6E8A-4147-A177-3AD203B41FA5}">
                      <a16:colId xmlns:a16="http://schemas.microsoft.com/office/drawing/2014/main" val="2182338105"/>
                    </a:ext>
                  </a:extLst>
                </a:gridCol>
                <a:gridCol w="2420925">
                  <a:extLst>
                    <a:ext uri="{9D8B030D-6E8A-4147-A177-3AD203B41FA5}">
                      <a16:colId xmlns:a16="http://schemas.microsoft.com/office/drawing/2014/main" val="45059142"/>
                    </a:ext>
                  </a:extLst>
                </a:gridCol>
              </a:tblGrid>
              <a:tr h="464760">
                <a:tc>
                  <a:txBody>
                    <a:bodyPr/>
                    <a:lstStyle/>
                    <a:p>
                      <a:r>
                        <a:rPr lang="en-US" dirty="0"/>
                        <a:t>Grade of A</a:t>
                      </a:r>
                    </a:p>
                  </a:txBody>
                  <a:tcPr/>
                </a:tc>
                <a:tc>
                  <a:txBody>
                    <a:bodyPr/>
                    <a:lstStyle/>
                    <a:p>
                      <a:r>
                        <a:rPr lang="en-US" dirty="0"/>
                        <a:t>Units Sold</a:t>
                      </a:r>
                    </a:p>
                  </a:txBody>
                  <a:tcPr/>
                </a:tc>
                <a:tc>
                  <a:txBody>
                    <a:bodyPr/>
                    <a:lstStyle/>
                    <a:p>
                      <a:r>
                        <a:rPr lang="en-US" dirty="0"/>
                        <a:t>Unit Price</a:t>
                      </a:r>
                    </a:p>
                  </a:txBody>
                  <a:tcPr/>
                </a:tc>
                <a:extLst>
                  <a:ext uri="{0D108BD9-81ED-4DB2-BD59-A6C34878D82A}">
                    <a16:rowId xmlns:a16="http://schemas.microsoft.com/office/drawing/2014/main" val="1552301603"/>
                  </a:ext>
                </a:extLst>
              </a:tr>
              <a:tr h="464760">
                <a:tc>
                  <a:txBody>
                    <a:bodyPr/>
                    <a:lstStyle/>
                    <a:p>
                      <a:pPr algn="ctr"/>
                      <a:r>
                        <a:rPr lang="en-US" dirty="0"/>
                        <a:t>A</a:t>
                      </a:r>
                    </a:p>
                  </a:txBody>
                  <a:tcPr/>
                </a:tc>
                <a:tc>
                  <a:txBody>
                    <a:bodyPr/>
                    <a:lstStyle/>
                    <a:p>
                      <a:pPr algn="ctr"/>
                      <a:r>
                        <a:rPr lang="en-US" dirty="0"/>
                        <a:t>100</a:t>
                      </a:r>
                    </a:p>
                  </a:txBody>
                  <a:tcPr/>
                </a:tc>
                <a:tc>
                  <a:txBody>
                    <a:bodyPr/>
                    <a:lstStyle/>
                    <a:p>
                      <a:pPr algn="ctr"/>
                      <a:r>
                        <a:rPr lang="en-US" dirty="0"/>
                        <a:t>60</a:t>
                      </a:r>
                    </a:p>
                  </a:txBody>
                  <a:tcPr/>
                </a:tc>
                <a:extLst>
                  <a:ext uri="{0D108BD9-81ED-4DB2-BD59-A6C34878D82A}">
                    <a16:rowId xmlns:a16="http://schemas.microsoft.com/office/drawing/2014/main" val="3211863103"/>
                  </a:ext>
                </a:extLst>
              </a:tr>
              <a:tr h="464760">
                <a:tc>
                  <a:txBody>
                    <a:bodyPr/>
                    <a:lstStyle/>
                    <a:p>
                      <a:pPr algn="ctr"/>
                      <a:r>
                        <a:rPr lang="en-US" dirty="0"/>
                        <a:t>B</a:t>
                      </a:r>
                    </a:p>
                  </a:txBody>
                  <a:tcPr/>
                </a:tc>
                <a:tc>
                  <a:txBody>
                    <a:bodyPr/>
                    <a:lstStyle/>
                    <a:p>
                      <a:pPr algn="ctr"/>
                      <a:r>
                        <a:rPr lang="en-US" dirty="0"/>
                        <a:t>60</a:t>
                      </a:r>
                    </a:p>
                  </a:txBody>
                  <a:tcPr/>
                </a:tc>
                <a:tc>
                  <a:txBody>
                    <a:bodyPr/>
                    <a:lstStyle/>
                    <a:p>
                      <a:pPr algn="ctr"/>
                      <a:r>
                        <a:rPr lang="en-US" dirty="0"/>
                        <a:t>50</a:t>
                      </a:r>
                    </a:p>
                  </a:txBody>
                  <a:tcPr/>
                </a:tc>
                <a:extLst>
                  <a:ext uri="{0D108BD9-81ED-4DB2-BD59-A6C34878D82A}">
                    <a16:rowId xmlns:a16="http://schemas.microsoft.com/office/drawing/2014/main" val="1769645022"/>
                  </a:ext>
                </a:extLst>
              </a:tr>
              <a:tr h="464760">
                <a:tc>
                  <a:txBody>
                    <a:bodyPr/>
                    <a:lstStyle/>
                    <a:p>
                      <a:pPr algn="ctr"/>
                      <a:r>
                        <a:rPr lang="en-US" dirty="0"/>
                        <a:t>C</a:t>
                      </a:r>
                    </a:p>
                  </a:txBody>
                  <a:tcPr/>
                </a:tc>
                <a:tc>
                  <a:txBody>
                    <a:bodyPr/>
                    <a:lstStyle/>
                    <a:p>
                      <a:pPr algn="ctr"/>
                      <a:r>
                        <a:rPr lang="en-US" dirty="0"/>
                        <a:t>50</a:t>
                      </a:r>
                    </a:p>
                  </a:txBody>
                  <a:tcPr/>
                </a:tc>
                <a:tc>
                  <a:txBody>
                    <a:bodyPr/>
                    <a:lstStyle/>
                    <a:p>
                      <a:pPr algn="ctr"/>
                      <a:r>
                        <a:rPr lang="en-US" dirty="0"/>
                        <a:t>40</a:t>
                      </a:r>
                    </a:p>
                  </a:txBody>
                  <a:tcPr/>
                </a:tc>
                <a:extLst>
                  <a:ext uri="{0D108BD9-81ED-4DB2-BD59-A6C34878D82A}">
                    <a16:rowId xmlns:a16="http://schemas.microsoft.com/office/drawing/2014/main" val="2024040406"/>
                  </a:ext>
                </a:extLst>
              </a:tr>
              <a:tr h="464760">
                <a:tc>
                  <a:txBody>
                    <a:bodyPr/>
                    <a:lstStyle/>
                    <a:p>
                      <a:pPr algn="ctr"/>
                      <a:r>
                        <a:rPr lang="en-US" dirty="0"/>
                        <a:t>D</a:t>
                      </a:r>
                    </a:p>
                  </a:txBody>
                  <a:tcPr/>
                </a:tc>
                <a:tc>
                  <a:txBody>
                    <a:bodyPr/>
                    <a:lstStyle/>
                    <a:p>
                      <a:pPr algn="ctr"/>
                      <a:r>
                        <a:rPr lang="en-US" dirty="0"/>
                        <a:t>10</a:t>
                      </a:r>
                    </a:p>
                  </a:txBody>
                  <a:tcPr/>
                </a:tc>
                <a:tc>
                  <a:txBody>
                    <a:bodyPr/>
                    <a:lstStyle/>
                    <a:p>
                      <a:pPr algn="ctr"/>
                      <a:r>
                        <a:rPr lang="en-US" dirty="0"/>
                        <a:t>30</a:t>
                      </a:r>
                    </a:p>
                  </a:txBody>
                  <a:tcPr/>
                </a:tc>
                <a:extLst>
                  <a:ext uri="{0D108BD9-81ED-4DB2-BD59-A6C34878D82A}">
                    <a16:rowId xmlns:a16="http://schemas.microsoft.com/office/drawing/2014/main" val="2910682762"/>
                  </a:ext>
                </a:extLst>
              </a:tr>
            </a:tbl>
          </a:graphicData>
        </a:graphic>
      </p:graphicFrame>
    </p:spTree>
    <p:extLst>
      <p:ext uri="{BB962C8B-B14F-4D97-AF65-F5344CB8AC3E}">
        <p14:creationId xmlns:p14="http://schemas.microsoft.com/office/powerpoint/2010/main" val="11341067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8C60C-E9C8-6233-D9D5-5A42DB1E43FA}"/>
              </a:ext>
            </a:extLst>
          </p:cNvPr>
          <p:cNvSpPr>
            <a:spLocks noGrp="1"/>
          </p:cNvSpPr>
          <p:nvPr>
            <p:ph type="title"/>
          </p:nvPr>
        </p:nvSpPr>
        <p:spPr>
          <a:xfrm>
            <a:off x="1652777" y="301034"/>
            <a:ext cx="8911687" cy="855737"/>
          </a:xfrm>
        </p:spPr>
        <p:txBody>
          <a:bodyPr/>
          <a:lstStyle/>
          <a:p>
            <a:r>
              <a:rPr lang="en-US" sz="3600" b="1" dirty="0">
                <a:solidFill>
                  <a:srgbClr val="000000"/>
                </a:solidFill>
                <a:latin typeface="Open Sans" panose="020B0606030504020204" pitchFamily="34" charset="0"/>
              </a:rPr>
              <a:t>Harmonic Mean</a:t>
            </a:r>
            <a:endParaRPr lang="en-US" dirty="0"/>
          </a:p>
        </p:txBody>
      </p:sp>
      <p:sp>
        <p:nvSpPr>
          <p:cNvPr id="3" name="Content Placeholder 2">
            <a:extLst>
              <a:ext uri="{FF2B5EF4-FFF2-40B4-BE49-F238E27FC236}">
                <a16:creationId xmlns:a16="http://schemas.microsoft.com/office/drawing/2014/main" id="{AF409D28-B268-8587-F382-B073CBA42EEC}"/>
              </a:ext>
            </a:extLst>
          </p:cNvPr>
          <p:cNvSpPr>
            <a:spLocks noGrp="1"/>
          </p:cNvSpPr>
          <p:nvPr>
            <p:ph idx="1"/>
          </p:nvPr>
        </p:nvSpPr>
        <p:spPr>
          <a:xfrm>
            <a:off x="1652777" y="1391796"/>
            <a:ext cx="9650529" cy="3059017"/>
          </a:xfrm>
        </p:spPr>
        <p:txBody>
          <a:bodyPr>
            <a:normAutofit fontScale="92500" lnSpcReduction="10000"/>
          </a:bodyPr>
          <a:lstStyle/>
          <a:p>
            <a:pPr algn="just">
              <a:buFont typeface="Wingdings" panose="05000000000000000000" pitchFamily="2" charset="2"/>
              <a:buChar char="Ø"/>
            </a:pPr>
            <a:r>
              <a:rPr lang="en-US" sz="2300" dirty="0">
                <a:solidFill>
                  <a:srgbClr val="444444"/>
                </a:solidFill>
                <a:latin typeface="Roboto" panose="02000000000000000000" pitchFamily="2" charset="0"/>
              </a:rPr>
              <a:t>Harmonic mean is a type of numerical average that is usually used in situations when the average rate or rate of change needs to be calculated. </a:t>
            </a:r>
          </a:p>
          <a:p>
            <a:pPr algn="just">
              <a:buFont typeface="Wingdings" panose="05000000000000000000" pitchFamily="2" charset="2"/>
              <a:buChar char="Ø"/>
            </a:pPr>
            <a:r>
              <a:rPr lang="en-US" sz="2300" dirty="0">
                <a:solidFill>
                  <a:srgbClr val="444444"/>
                </a:solidFill>
                <a:latin typeface="Roboto" panose="02000000000000000000" pitchFamily="2" charset="0"/>
              </a:rPr>
              <a:t>When the values are expressed in rates we use harmonic mean.</a:t>
            </a:r>
          </a:p>
          <a:p>
            <a:pPr algn="just">
              <a:buFont typeface="Wingdings" panose="05000000000000000000" pitchFamily="2" charset="2"/>
              <a:buChar char="Ø"/>
            </a:pPr>
            <a:r>
              <a:rPr lang="en-US" sz="2300" dirty="0">
                <a:solidFill>
                  <a:srgbClr val="444444"/>
                </a:solidFill>
                <a:latin typeface="Roboto" panose="02000000000000000000" pitchFamily="2" charset="0"/>
              </a:rPr>
              <a:t>The harmonic mean is a measure of central tendency. </a:t>
            </a:r>
          </a:p>
          <a:p>
            <a:pPr algn="just">
              <a:buFont typeface="Wingdings" panose="05000000000000000000" pitchFamily="2" charset="2"/>
              <a:buChar char="Ø"/>
            </a:pPr>
            <a:r>
              <a:rPr lang="en-US" sz="2300" dirty="0">
                <a:solidFill>
                  <a:srgbClr val="444444"/>
                </a:solidFill>
                <a:latin typeface="Roboto" panose="02000000000000000000" pitchFamily="2" charset="0"/>
              </a:rPr>
              <a:t>The harmonic mean is a type of Pythagorean mean. To find it, we divide the number of terms in a data series by the sum of all the reciprocal terms.</a:t>
            </a:r>
          </a:p>
          <a:p>
            <a:pPr algn="just">
              <a:buFont typeface="Wingdings" panose="05000000000000000000" pitchFamily="2" charset="2"/>
              <a:buChar char="Ø"/>
            </a:pPr>
            <a:r>
              <a:rPr lang="en-US" sz="2300" dirty="0">
                <a:solidFill>
                  <a:srgbClr val="444444"/>
                </a:solidFill>
                <a:latin typeface="Roboto" panose="02000000000000000000" pitchFamily="2" charset="0"/>
              </a:rPr>
              <a:t>Formula:</a:t>
            </a:r>
          </a:p>
          <a:p>
            <a:pPr marL="0" indent="0">
              <a:buNone/>
            </a:pPr>
            <a:r>
              <a:rPr lang="en-US" dirty="0">
                <a:solidFill>
                  <a:srgbClr val="444444"/>
                </a:solidFill>
                <a:latin typeface="Roboto" panose="02000000000000000000" pitchFamily="2" charset="0"/>
              </a:rPr>
              <a:t> </a:t>
            </a:r>
          </a:p>
        </p:txBody>
      </p:sp>
      <p:pic>
        <p:nvPicPr>
          <p:cNvPr id="5" name="Picture 4">
            <a:extLst>
              <a:ext uri="{FF2B5EF4-FFF2-40B4-BE49-F238E27FC236}">
                <a16:creationId xmlns:a16="http://schemas.microsoft.com/office/drawing/2014/main" id="{051FDA98-9A38-1E2F-EC81-4F80782464E4}"/>
              </a:ext>
            </a:extLst>
          </p:cNvPr>
          <p:cNvPicPr>
            <a:picLocks noChangeAspect="1"/>
          </p:cNvPicPr>
          <p:nvPr/>
        </p:nvPicPr>
        <p:blipFill>
          <a:blip r:embed="rId2"/>
          <a:stretch>
            <a:fillRect/>
          </a:stretch>
        </p:blipFill>
        <p:spPr>
          <a:xfrm>
            <a:off x="2306196" y="4901130"/>
            <a:ext cx="7579607" cy="1130148"/>
          </a:xfrm>
          <a:prstGeom prst="rect">
            <a:avLst/>
          </a:prstGeom>
        </p:spPr>
      </p:pic>
    </p:spTree>
    <p:extLst>
      <p:ext uri="{BB962C8B-B14F-4D97-AF65-F5344CB8AC3E}">
        <p14:creationId xmlns:p14="http://schemas.microsoft.com/office/powerpoint/2010/main" val="7811195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8C60C-E9C8-6233-D9D5-5A42DB1E43FA}"/>
              </a:ext>
            </a:extLst>
          </p:cNvPr>
          <p:cNvSpPr>
            <a:spLocks noGrp="1"/>
          </p:cNvSpPr>
          <p:nvPr>
            <p:ph type="title"/>
          </p:nvPr>
        </p:nvSpPr>
        <p:spPr>
          <a:xfrm>
            <a:off x="1652777" y="301034"/>
            <a:ext cx="8911687" cy="1280890"/>
          </a:xfrm>
        </p:spPr>
        <p:txBody>
          <a:bodyPr/>
          <a:lstStyle/>
          <a:p>
            <a:r>
              <a:rPr lang="en-US" sz="3600" b="1" dirty="0">
                <a:solidFill>
                  <a:srgbClr val="000000"/>
                </a:solidFill>
                <a:latin typeface="Open Sans" panose="020B0606030504020204" pitchFamily="34" charset="0"/>
              </a:rPr>
              <a:t>Mean for two numbers</a:t>
            </a:r>
            <a:endParaRPr lang="en-US" dirty="0"/>
          </a:p>
        </p:txBody>
      </p:sp>
      <p:sp>
        <p:nvSpPr>
          <p:cNvPr id="3" name="Content Placeholder 2">
            <a:extLst>
              <a:ext uri="{FF2B5EF4-FFF2-40B4-BE49-F238E27FC236}">
                <a16:creationId xmlns:a16="http://schemas.microsoft.com/office/drawing/2014/main" id="{AF409D28-B268-8587-F382-B073CBA42EEC}"/>
              </a:ext>
            </a:extLst>
          </p:cNvPr>
          <p:cNvSpPr>
            <a:spLocks noGrp="1"/>
          </p:cNvSpPr>
          <p:nvPr>
            <p:ph idx="1"/>
          </p:nvPr>
        </p:nvSpPr>
        <p:spPr>
          <a:xfrm>
            <a:off x="1627536" y="1381698"/>
            <a:ext cx="9650529" cy="4094604"/>
          </a:xfrm>
        </p:spPr>
        <p:txBody>
          <a:bodyPr>
            <a:normAutofit/>
          </a:bodyPr>
          <a:lstStyle/>
          <a:p>
            <a:pPr>
              <a:buFont typeface="Wingdings" panose="05000000000000000000" pitchFamily="2" charset="2"/>
              <a:buChar char="Ø"/>
            </a:pPr>
            <a:endParaRPr lang="en-US" sz="2300" dirty="0">
              <a:solidFill>
                <a:srgbClr val="444444"/>
              </a:solidFill>
              <a:latin typeface="Roboto" panose="02000000000000000000" pitchFamily="2" charset="0"/>
            </a:endParaRPr>
          </a:p>
          <a:p>
            <a:pPr algn="l" fontAlgn="base"/>
            <a:r>
              <a:rPr lang="en-US" sz="2100" dirty="0">
                <a:solidFill>
                  <a:srgbClr val="444444"/>
                </a:solidFill>
                <a:latin typeface="Roboto" panose="02000000000000000000" pitchFamily="2" charset="0"/>
              </a:rPr>
              <a:t>We have 2 numbers a and b.</a:t>
            </a:r>
          </a:p>
          <a:p>
            <a:pPr algn="l" fontAlgn="base"/>
            <a:r>
              <a:rPr lang="en-US" sz="2100" dirty="0">
                <a:solidFill>
                  <a:srgbClr val="444444"/>
                </a:solidFill>
                <a:latin typeface="Roboto" panose="02000000000000000000" pitchFamily="2" charset="0"/>
              </a:rPr>
              <a:t>n = 2</a:t>
            </a:r>
          </a:p>
          <a:p>
            <a:pPr algn="l" fontAlgn="base"/>
            <a:r>
              <a:rPr lang="en-US" sz="2100" dirty="0">
                <a:solidFill>
                  <a:srgbClr val="444444"/>
                </a:solidFill>
                <a:latin typeface="Roboto" panose="02000000000000000000" pitchFamily="2" charset="0"/>
              </a:rPr>
              <a:t>According to definition</a:t>
            </a:r>
          </a:p>
          <a:p>
            <a:pPr algn="l" fontAlgn="base"/>
            <a:r>
              <a:rPr lang="en-US" sz="2100" dirty="0">
                <a:solidFill>
                  <a:srgbClr val="444444"/>
                </a:solidFill>
                <a:latin typeface="Roboto" panose="02000000000000000000" pitchFamily="2" charset="0"/>
              </a:rPr>
              <a:t>AM = (a + b) / 2.</a:t>
            </a:r>
          </a:p>
          <a:p>
            <a:pPr algn="l" fontAlgn="base"/>
            <a:r>
              <a:rPr lang="en-US" sz="2100" dirty="0">
                <a:solidFill>
                  <a:srgbClr val="444444"/>
                </a:solidFill>
                <a:latin typeface="Roboto" panose="02000000000000000000" pitchFamily="2" charset="0"/>
              </a:rPr>
              <a:t>HM = 2ab / (a + b) or (ab) [2 / (a + b)]</a:t>
            </a:r>
          </a:p>
          <a:p>
            <a:pPr algn="l" fontAlgn="base"/>
            <a:r>
              <a:rPr lang="en-US" sz="2100" dirty="0">
                <a:solidFill>
                  <a:srgbClr val="444444"/>
                </a:solidFill>
                <a:latin typeface="Roboto" panose="02000000000000000000" pitchFamily="2" charset="0"/>
              </a:rPr>
              <a:t>GM = √(ab).</a:t>
            </a:r>
          </a:p>
        </p:txBody>
      </p:sp>
    </p:spTree>
    <p:extLst>
      <p:ext uri="{BB962C8B-B14F-4D97-AF65-F5344CB8AC3E}">
        <p14:creationId xmlns:p14="http://schemas.microsoft.com/office/powerpoint/2010/main" val="9578854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9DD2D-EABD-26AB-4F59-9D9199AEB022}"/>
              </a:ext>
            </a:extLst>
          </p:cNvPr>
          <p:cNvSpPr>
            <a:spLocks noGrp="1"/>
          </p:cNvSpPr>
          <p:nvPr>
            <p:ph type="title"/>
          </p:nvPr>
        </p:nvSpPr>
        <p:spPr/>
        <p:txBody>
          <a:bodyPr/>
          <a:lstStyle/>
          <a:p>
            <a:r>
              <a:rPr lang="en-US" dirty="0"/>
              <a:t>Why do we need probability and statistics ?</a:t>
            </a:r>
          </a:p>
        </p:txBody>
      </p:sp>
      <p:sp>
        <p:nvSpPr>
          <p:cNvPr id="3" name="Content Placeholder 2">
            <a:extLst>
              <a:ext uri="{FF2B5EF4-FFF2-40B4-BE49-F238E27FC236}">
                <a16:creationId xmlns:a16="http://schemas.microsoft.com/office/drawing/2014/main" id="{EB42A6F3-5BAD-643C-7AA3-09449E4A0E77}"/>
              </a:ext>
            </a:extLst>
          </p:cNvPr>
          <p:cNvSpPr>
            <a:spLocks noGrp="1"/>
          </p:cNvSpPr>
          <p:nvPr>
            <p:ph idx="1"/>
          </p:nvPr>
        </p:nvSpPr>
        <p:spPr>
          <a:xfrm>
            <a:off x="2592925" y="2207741"/>
            <a:ext cx="8915400" cy="3777622"/>
          </a:xfrm>
        </p:spPr>
        <p:txBody>
          <a:bodyPr/>
          <a:lstStyle/>
          <a:p>
            <a:r>
              <a:rPr lang="en-US" dirty="0"/>
              <a:t>Real world phenomenon are filled with uncertainly and randomness.</a:t>
            </a:r>
          </a:p>
          <a:p>
            <a:r>
              <a:rPr lang="en-US" dirty="0"/>
              <a:t>Data is often:</a:t>
            </a:r>
          </a:p>
          <a:p>
            <a:pPr marL="0" indent="0">
              <a:buNone/>
            </a:pPr>
            <a:r>
              <a:rPr lang="en-US" dirty="0"/>
              <a:t>Incomplete</a:t>
            </a:r>
          </a:p>
          <a:p>
            <a:pPr marL="0" indent="0">
              <a:buNone/>
            </a:pPr>
            <a:r>
              <a:rPr lang="en-US" dirty="0"/>
              <a:t>Buggy/Incorrectly recorded</a:t>
            </a:r>
          </a:p>
          <a:p>
            <a:pPr marL="0" indent="0">
              <a:buNone/>
            </a:pPr>
            <a:r>
              <a:rPr lang="en-US" dirty="0"/>
              <a:t>Biased</a:t>
            </a:r>
          </a:p>
          <a:p>
            <a:pPr marL="0" indent="0">
              <a:buNone/>
            </a:pPr>
            <a:r>
              <a:rPr lang="en-US" dirty="0"/>
              <a:t>How do we deal with this uncertainty in the real phenomenon.</a:t>
            </a:r>
          </a:p>
        </p:txBody>
      </p:sp>
    </p:spTree>
    <p:extLst>
      <p:ext uri="{BB962C8B-B14F-4D97-AF65-F5344CB8AC3E}">
        <p14:creationId xmlns:p14="http://schemas.microsoft.com/office/powerpoint/2010/main" val="3298469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F9435-B8DC-83ED-0AD9-2AD4452666A6}"/>
              </a:ext>
            </a:extLst>
          </p:cNvPr>
          <p:cNvSpPr>
            <a:spLocks noGrp="1"/>
          </p:cNvSpPr>
          <p:nvPr>
            <p:ph type="title"/>
          </p:nvPr>
        </p:nvSpPr>
        <p:spPr>
          <a:xfrm>
            <a:off x="1744626" y="359705"/>
            <a:ext cx="8911687" cy="1280890"/>
          </a:xfrm>
        </p:spPr>
        <p:txBody>
          <a:bodyPr/>
          <a:lstStyle/>
          <a:p>
            <a:r>
              <a:rPr lang="en-US" b="1" dirty="0">
                <a:solidFill>
                  <a:srgbClr val="000000"/>
                </a:solidFill>
                <a:latin typeface="Open Sans" panose="020B0606030504020204" pitchFamily="34" charset="0"/>
              </a:rPr>
              <a:t>Examples</a:t>
            </a:r>
          </a:p>
        </p:txBody>
      </p:sp>
      <p:sp>
        <p:nvSpPr>
          <p:cNvPr id="3" name="Content Placeholder 2">
            <a:extLst>
              <a:ext uri="{FF2B5EF4-FFF2-40B4-BE49-F238E27FC236}">
                <a16:creationId xmlns:a16="http://schemas.microsoft.com/office/drawing/2014/main" id="{EB3A0767-04BF-C067-CCCD-4885D59121D7}"/>
              </a:ext>
            </a:extLst>
          </p:cNvPr>
          <p:cNvSpPr>
            <a:spLocks noGrp="1"/>
          </p:cNvSpPr>
          <p:nvPr>
            <p:ph idx="1"/>
          </p:nvPr>
        </p:nvSpPr>
        <p:spPr>
          <a:xfrm>
            <a:off x="1638300" y="1736992"/>
            <a:ext cx="8915400" cy="3777622"/>
          </a:xfrm>
        </p:spPr>
        <p:txBody>
          <a:bodyPr/>
          <a:lstStyle/>
          <a:p>
            <a:r>
              <a:rPr lang="en-US" sz="2100" dirty="0">
                <a:solidFill>
                  <a:srgbClr val="444444"/>
                </a:solidFill>
                <a:latin typeface="Roboto" panose="02000000000000000000" pitchFamily="2" charset="0"/>
              </a:rPr>
              <a:t>Calculate the harmonic mean if the arithmetic mean = 9.4, and geometric mean = 8.1649.</a:t>
            </a:r>
          </a:p>
          <a:p>
            <a:pPr marL="0" indent="0">
              <a:buNone/>
            </a:pPr>
            <a:r>
              <a:rPr lang="en-US" sz="2100" b="1" u="sng" dirty="0">
                <a:solidFill>
                  <a:srgbClr val="444444"/>
                </a:solidFill>
                <a:latin typeface="Roboto" panose="02000000000000000000" pitchFamily="2" charset="0"/>
              </a:rPr>
              <a:t>Solution:</a:t>
            </a:r>
          </a:p>
          <a:p>
            <a:pPr marL="0" indent="0">
              <a:buNone/>
            </a:pPr>
            <a:r>
              <a:rPr lang="en-US" sz="2100" dirty="0">
                <a:solidFill>
                  <a:srgbClr val="444444"/>
                </a:solidFill>
                <a:latin typeface="Roboto" panose="02000000000000000000" pitchFamily="2" charset="0"/>
              </a:rPr>
              <a:t>We know that GM2 = HM × AM.</a:t>
            </a:r>
          </a:p>
          <a:p>
            <a:pPr marL="0" indent="0">
              <a:buNone/>
            </a:pPr>
            <a:r>
              <a:rPr lang="en-US" sz="2100" dirty="0">
                <a:solidFill>
                  <a:srgbClr val="444444"/>
                </a:solidFill>
                <a:latin typeface="Roboto" panose="02000000000000000000" pitchFamily="2" charset="0"/>
              </a:rPr>
              <a:t>Thus, HM = GM2 / AM = 8.16492/ 9.4 = 7.09.</a:t>
            </a:r>
            <a:br>
              <a:rPr lang="en-US" sz="2100" dirty="0">
                <a:solidFill>
                  <a:srgbClr val="444444"/>
                </a:solidFill>
                <a:latin typeface="Roboto" panose="02000000000000000000" pitchFamily="2" charset="0"/>
              </a:rPr>
            </a:br>
            <a:endParaRPr lang="en-US" sz="2100" dirty="0">
              <a:solidFill>
                <a:srgbClr val="444444"/>
              </a:solidFill>
              <a:latin typeface="Roboto" panose="02000000000000000000" pitchFamily="2" charset="0"/>
            </a:endParaRPr>
          </a:p>
          <a:p>
            <a:pPr marL="0" indent="0">
              <a:buNone/>
            </a:pPr>
            <a:r>
              <a:rPr lang="en-US" sz="2100" b="1" u="sng" dirty="0">
                <a:solidFill>
                  <a:srgbClr val="444444"/>
                </a:solidFill>
                <a:latin typeface="Roboto" panose="02000000000000000000" pitchFamily="2" charset="0"/>
              </a:rPr>
              <a:t>Answer:</a:t>
            </a:r>
            <a:r>
              <a:rPr lang="en-US" sz="2100" dirty="0">
                <a:solidFill>
                  <a:srgbClr val="444444"/>
                </a:solidFill>
                <a:latin typeface="Roboto" panose="02000000000000000000" pitchFamily="2" charset="0"/>
              </a:rPr>
              <a:t> Harmonic mean = 7.09.</a:t>
            </a:r>
          </a:p>
        </p:txBody>
      </p:sp>
    </p:spTree>
    <p:extLst>
      <p:ext uri="{BB962C8B-B14F-4D97-AF65-F5344CB8AC3E}">
        <p14:creationId xmlns:p14="http://schemas.microsoft.com/office/powerpoint/2010/main" val="18386146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8D33CE-2F0D-7465-C0A8-3FA07E72AA7D}"/>
              </a:ext>
            </a:extLst>
          </p:cNvPr>
          <p:cNvSpPr>
            <a:spLocks noGrp="1"/>
          </p:cNvSpPr>
          <p:nvPr>
            <p:ph type="title"/>
          </p:nvPr>
        </p:nvSpPr>
        <p:spPr>
          <a:xfrm>
            <a:off x="1986998" y="534933"/>
            <a:ext cx="8911687" cy="853192"/>
          </a:xfrm>
        </p:spPr>
        <p:txBody>
          <a:bodyPr/>
          <a:lstStyle/>
          <a:p>
            <a:r>
              <a:rPr lang="en-US" dirty="0"/>
              <a:t>Example</a:t>
            </a:r>
          </a:p>
        </p:txBody>
      </p:sp>
      <p:sp>
        <p:nvSpPr>
          <p:cNvPr id="3" name="Content Placeholder 2">
            <a:extLst>
              <a:ext uri="{FF2B5EF4-FFF2-40B4-BE49-F238E27FC236}">
                <a16:creationId xmlns:a16="http://schemas.microsoft.com/office/drawing/2014/main" id="{E94DB0F4-477E-CA32-E97B-E1CBF1C14E8F}"/>
              </a:ext>
            </a:extLst>
          </p:cNvPr>
          <p:cNvSpPr>
            <a:spLocks noGrp="1"/>
          </p:cNvSpPr>
          <p:nvPr>
            <p:ph idx="1"/>
          </p:nvPr>
        </p:nvSpPr>
        <p:spPr>
          <a:xfrm>
            <a:off x="2104469" y="1905000"/>
            <a:ext cx="8915400" cy="3777622"/>
          </a:xfrm>
        </p:spPr>
        <p:txBody>
          <a:bodyPr/>
          <a:lstStyle/>
          <a:p>
            <a:pPr algn="just">
              <a:lnSpc>
                <a:spcPct val="90000"/>
              </a:lnSpc>
              <a:buFont typeface="Wingdings" panose="05000000000000000000" pitchFamily="2" charset="2"/>
              <a:buChar char="Ø"/>
            </a:pPr>
            <a:r>
              <a:rPr lang="en-US" sz="2100" dirty="0">
                <a:solidFill>
                  <a:srgbClr val="444444"/>
                </a:solidFill>
                <a:latin typeface="Roboto" panose="02000000000000000000" pitchFamily="2" charset="0"/>
              </a:rPr>
              <a:t>Suppose we have a sequence given by 1, 3, 5, 7. The difference between each term is 2.</a:t>
            </a:r>
          </a:p>
          <a:p>
            <a:pPr algn="just">
              <a:lnSpc>
                <a:spcPct val="90000"/>
              </a:lnSpc>
              <a:buFont typeface="Wingdings" panose="05000000000000000000" pitchFamily="2" charset="2"/>
              <a:buChar char="Ø"/>
            </a:pPr>
            <a:r>
              <a:rPr lang="en-US" sz="2100" dirty="0">
                <a:solidFill>
                  <a:srgbClr val="444444"/>
                </a:solidFill>
                <a:latin typeface="Roboto" panose="02000000000000000000" pitchFamily="2" charset="0"/>
              </a:rPr>
              <a:t>To find the harmonic mean, we take the reciprocal of these terms. </a:t>
            </a:r>
          </a:p>
          <a:p>
            <a:pPr algn="just">
              <a:lnSpc>
                <a:spcPct val="90000"/>
              </a:lnSpc>
              <a:buFont typeface="Wingdings" panose="05000000000000000000" pitchFamily="2" charset="2"/>
              <a:buChar char="Ø"/>
            </a:pPr>
            <a:r>
              <a:rPr lang="en-US" sz="2100" dirty="0">
                <a:solidFill>
                  <a:srgbClr val="444444"/>
                </a:solidFill>
                <a:latin typeface="Roboto" panose="02000000000000000000" pitchFamily="2" charset="0"/>
              </a:rPr>
              <a:t>This is given as 1, 1/3, 1/5, 1/7 (the sequence forms a </a:t>
            </a:r>
            <a:r>
              <a:rPr lang="en-US" sz="2100" dirty="0">
                <a:solidFill>
                  <a:srgbClr val="444444"/>
                </a:solidFill>
                <a:latin typeface="Roboto" panose="02000000000000000000" pitchFamily="2" charset="0"/>
                <a:hlinkClick r:id="rId2">
                  <a:extLst>
                    <a:ext uri="{A12FA001-AC4F-418D-AE19-62706E023703}">
                      <ahyp:hlinkClr xmlns:ahyp="http://schemas.microsoft.com/office/drawing/2018/hyperlinkcolor" val="tx"/>
                    </a:ext>
                  </a:extLst>
                </a:hlinkClick>
              </a:rPr>
              <a:t>harmonic progression</a:t>
            </a:r>
            <a:r>
              <a:rPr lang="en-US" sz="2100" dirty="0">
                <a:solidFill>
                  <a:srgbClr val="444444"/>
                </a:solidFill>
                <a:latin typeface="Roboto" panose="02000000000000000000" pitchFamily="2" charset="0"/>
              </a:rPr>
              <a:t>).</a:t>
            </a:r>
          </a:p>
          <a:p>
            <a:pPr algn="just">
              <a:lnSpc>
                <a:spcPct val="90000"/>
              </a:lnSpc>
              <a:buFont typeface="Wingdings" panose="05000000000000000000" pitchFamily="2" charset="2"/>
              <a:buChar char="Ø"/>
            </a:pPr>
            <a:r>
              <a:rPr lang="en-US" sz="2100" dirty="0">
                <a:solidFill>
                  <a:srgbClr val="444444"/>
                </a:solidFill>
                <a:latin typeface="Roboto" panose="02000000000000000000" pitchFamily="2" charset="0"/>
              </a:rPr>
              <a:t> Next, we divide the total number of terms (4) by the sum of the terms </a:t>
            </a:r>
          </a:p>
          <a:p>
            <a:pPr algn="just">
              <a:lnSpc>
                <a:spcPct val="90000"/>
              </a:lnSpc>
              <a:buFont typeface="Wingdings" panose="05000000000000000000" pitchFamily="2" charset="2"/>
              <a:buChar char="Ø"/>
            </a:pPr>
            <a:r>
              <a:rPr lang="en-US" sz="2100" dirty="0">
                <a:solidFill>
                  <a:srgbClr val="444444"/>
                </a:solidFill>
                <a:latin typeface="Roboto" panose="02000000000000000000" pitchFamily="2" charset="0"/>
              </a:rPr>
              <a:t>(1 + 1/3 + 1/5 + 1/7). </a:t>
            </a:r>
          </a:p>
          <a:p>
            <a:pPr algn="just">
              <a:lnSpc>
                <a:spcPct val="90000"/>
              </a:lnSpc>
              <a:buFont typeface="Wingdings" panose="05000000000000000000" pitchFamily="2" charset="2"/>
              <a:buChar char="Ø"/>
            </a:pPr>
            <a:r>
              <a:rPr lang="en-US" sz="2100" dirty="0">
                <a:solidFill>
                  <a:srgbClr val="444444"/>
                </a:solidFill>
                <a:latin typeface="Roboto" panose="02000000000000000000" pitchFamily="2" charset="0"/>
              </a:rPr>
              <a:t>Thus, the harmonic mean = 4 / (1 + 1/3 + 1/5 + 1/7) = 2.3864.</a:t>
            </a:r>
          </a:p>
        </p:txBody>
      </p:sp>
    </p:spTree>
    <p:extLst>
      <p:ext uri="{BB962C8B-B14F-4D97-AF65-F5344CB8AC3E}">
        <p14:creationId xmlns:p14="http://schemas.microsoft.com/office/powerpoint/2010/main" val="5450967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C6D28A-A893-D44F-7C18-E42357EFAA8D}"/>
              </a:ext>
            </a:extLst>
          </p:cNvPr>
          <p:cNvSpPr>
            <a:spLocks noGrp="1"/>
          </p:cNvSpPr>
          <p:nvPr>
            <p:ph type="title"/>
          </p:nvPr>
        </p:nvSpPr>
        <p:spPr/>
        <p:txBody>
          <a:bodyPr/>
          <a:lstStyle/>
          <a:p>
            <a:r>
              <a:rPr lang="en-US" sz="3600" b="1" dirty="0">
                <a:solidFill>
                  <a:srgbClr val="000000"/>
                </a:solidFill>
                <a:latin typeface="Open Sans" panose="020B0606030504020204" pitchFamily="34" charset="0"/>
              </a:rPr>
              <a:t>Geometric  Mean</a:t>
            </a:r>
            <a:endParaRPr lang="en-US" dirty="0"/>
          </a:p>
        </p:txBody>
      </p:sp>
      <p:sp>
        <p:nvSpPr>
          <p:cNvPr id="3" name="Content Placeholder 2">
            <a:extLst>
              <a:ext uri="{FF2B5EF4-FFF2-40B4-BE49-F238E27FC236}">
                <a16:creationId xmlns:a16="http://schemas.microsoft.com/office/drawing/2014/main" id="{9B1475A0-9564-FF55-7952-629DEBB12E75}"/>
              </a:ext>
            </a:extLst>
          </p:cNvPr>
          <p:cNvSpPr>
            <a:spLocks noGrp="1"/>
          </p:cNvSpPr>
          <p:nvPr>
            <p:ph idx="1"/>
          </p:nvPr>
        </p:nvSpPr>
        <p:spPr/>
        <p:txBody>
          <a:bodyPr/>
          <a:lstStyle/>
          <a:p>
            <a:pPr algn="just"/>
            <a:r>
              <a:rPr lang="en-US" sz="2100" dirty="0">
                <a:solidFill>
                  <a:srgbClr val="444444"/>
                </a:solidFill>
                <a:latin typeface="Roboto" panose="02000000000000000000" pitchFamily="2" charset="0"/>
                <a:hlinkClick r:id="rId2">
                  <a:extLst>
                    <a:ext uri="{A12FA001-AC4F-418D-AE19-62706E023703}">
                      <ahyp:hlinkClr xmlns:ahyp="http://schemas.microsoft.com/office/drawing/2018/hyperlinkcolor" val="tx"/>
                    </a:ext>
                  </a:extLst>
                </a:hlinkClick>
              </a:rPr>
              <a:t>Geometric Mean</a:t>
            </a:r>
            <a:r>
              <a:rPr lang="en-US" sz="2100" dirty="0">
                <a:solidFill>
                  <a:srgbClr val="444444"/>
                </a:solidFill>
                <a:latin typeface="Roboto" panose="02000000000000000000" pitchFamily="2" charset="0"/>
              </a:rPr>
              <a:t> involves finding the product of all observations or values and calculating the nth root of the product of the observations. The value of n indicates the total number of observations. </a:t>
            </a:r>
          </a:p>
          <a:p>
            <a:pPr algn="just"/>
            <a:r>
              <a:rPr lang="en-US" sz="2100" dirty="0">
                <a:solidFill>
                  <a:srgbClr val="444444"/>
                </a:solidFill>
                <a:latin typeface="Roboto" panose="02000000000000000000" pitchFamily="2" charset="0"/>
              </a:rPr>
              <a:t>Formula:</a:t>
            </a:r>
          </a:p>
          <a:p>
            <a:endParaRPr lang="en-US" dirty="0"/>
          </a:p>
        </p:txBody>
      </p:sp>
      <p:pic>
        <p:nvPicPr>
          <p:cNvPr id="5" name="Picture 4">
            <a:extLst>
              <a:ext uri="{FF2B5EF4-FFF2-40B4-BE49-F238E27FC236}">
                <a16:creationId xmlns:a16="http://schemas.microsoft.com/office/drawing/2014/main" id="{3223A525-9923-6603-E8B9-DA335C323AE2}"/>
              </a:ext>
            </a:extLst>
          </p:cNvPr>
          <p:cNvPicPr>
            <a:picLocks noChangeAspect="1"/>
          </p:cNvPicPr>
          <p:nvPr/>
        </p:nvPicPr>
        <p:blipFill>
          <a:blip r:embed="rId3"/>
          <a:stretch>
            <a:fillRect/>
          </a:stretch>
        </p:blipFill>
        <p:spPr>
          <a:xfrm>
            <a:off x="3919652" y="4022410"/>
            <a:ext cx="5683136" cy="1232635"/>
          </a:xfrm>
          <a:prstGeom prst="rect">
            <a:avLst/>
          </a:prstGeom>
        </p:spPr>
      </p:pic>
    </p:spTree>
    <p:extLst>
      <p:ext uri="{BB962C8B-B14F-4D97-AF65-F5344CB8AC3E}">
        <p14:creationId xmlns:p14="http://schemas.microsoft.com/office/powerpoint/2010/main" val="22767312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B1E29-AEB1-48DD-E074-9A3BCCB9033A}"/>
              </a:ext>
            </a:extLst>
          </p:cNvPr>
          <p:cNvSpPr>
            <a:spLocks noGrp="1"/>
          </p:cNvSpPr>
          <p:nvPr>
            <p:ph type="title"/>
          </p:nvPr>
        </p:nvSpPr>
        <p:spPr>
          <a:xfrm>
            <a:off x="1640156" y="117580"/>
            <a:ext cx="8911687" cy="741736"/>
          </a:xfrm>
        </p:spPr>
        <p:txBody>
          <a:bodyPr/>
          <a:lstStyle/>
          <a:p>
            <a:r>
              <a:rPr lang="en-US" dirty="0"/>
              <a:t>Sample	Mean Example</a:t>
            </a:r>
          </a:p>
        </p:txBody>
      </p:sp>
      <p:sp>
        <p:nvSpPr>
          <p:cNvPr id="3" name="Content Placeholder 2">
            <a:extLst>
              <a:ext uri="{FF2B5EF4-FFF2-40B4-BE49-F238E27FC236}">
                <a16:creationId xmlns:a16="http://schemas.microsoft.com/office/drawing/2014/main" id="{AE67E40B-7F59-88B4-7253-C9BA065B98DD}"/>
              </a:ext>
            </a:extLst>
          </p:cNvPr>
          <p:cNvSpPr>
            <a:spLocks noGrp="1"/>
          </p:cNvSpPr>
          <p:nvPr>
            <p:ph idx="1"/>
          </p:nvPr>
        </p:nvSpPr>
        <p:spPr>
          <a:xfrm>
            <a:off x="1729895" y="1333040"/>
            <a:ext cx="9430192" cy="2831335"/>
          </a:xfrm>
        </p:spPr>
        <p:txBody>
          <a:bodyPr>
            <a:normAutofit/>
          </a:bodyPr>
          <a:lstStyle/>
          <a:p>
            <a:pPr algn="just"/>
            <a:r>
              <a:rPr lang="en-US" sz="2800" b="0" i="0" dirty="0">
                <a:solidFill>
                  <a:srgbClr val="212121"/>
                </a:solidFill>
                <a:effectLst/>
                <a:latin typeface="-apple-system"/>
              </a:rPr>
              <a:t>A preschool authority wants to know the approximate average weight of students. Out of 360 students, 40 students are randomly selected for weighing.</a:t>
            </a:r>
          </a:p>
          <a:p>
            <a:endParaRPr lang="en-US" dirty="0"/>
          </a:p>
        </p:txBody>
      </p:sp>
    </p:spTree>
    <p:extLst>
      <p:ext uri="{BB962C8B-B14F-4D97-AF65-F5344CB8AC3E}">
        <p14:creationId xmlns:p14="http://schemas.microsoft.com/office/powerpoint/2010/main" val="38514343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1EF507C4-09D6-C225-24A8-63ECF362EB45}"/>
              </a:ext>
            </a:extLst>
          </p:cNvPr>
          <p:cNvGraphicFramePr>
            <a:graphicFrameLocks noGrp="1"/>
          </p:cNvGraphicFramePr>
          <p:nvPr>
            <p:extLst>
              <p:ext uri="{D42A27DB-BD31-4B8C-83A1-F6EECF244321}">
                <p14:modId xmlns:p14="http://schemas.microsoft.com/office/powerpoint/2010/main" val="1085343261"/>
              </p:ext>
            </p:extLst>
          </p:nvPr>
        </p:nvGraphicFramePr>
        <p:xfrm>
          <a:off x="1751683" y="351550"/>
          <a:ext cx="4439797" cy="5973472"/>
        </p:xfrm>
        <a:graphic>
          <a:graphicData uri="http://schemas.openxmlformats.org/drawingml/2006/table">
            <a:tbl>
              <a:tblPr firstRow="1" bandRow="1">
                <a:tableStyleId>{9D7B26C5-4107-4FEC-AEDC-1716B250A1EF}</a:tableStyleId>
              </a:tblPr>
              <a:tblGrid>
                <a:gridCol w="1067454">
                  <a:extLst>
                    <a:ext uri="{9D8B030D-6E8A-4147-A177-3AD203B41FA5}">
                      <a16:colId xmlns:a16="http://schemas.microsoft.com/office/drawing/2014/main" val="2730298698"/>
                    </a:ext>
                  </a:extLst>
                </a:gridCol>
                <a:gridCol w="1176946">
                  <a:extLst>
                    <a:ext uri="{9D8B030D-6E8A-4147-A177-3AD203B41FA5}">
                      <a16:colId xmlns:a16="http://schemas.microsoft.com/office/drawing/2014/main" val="2329990494"/>
                    </a:ext>
                  </a:extLst>
                </a:gridCol>
                <a:gridCol w="2195397">
                  <a:extLst>
                    <a:ext uri="{9D8B030D-6E8A-4147-A177-3AD203B41FA5}">
                      <a16:colId xmlns:a16="http://schemas.microsoft.com/office/drawing/2014/main" val="2616475773"/>
                    </a:ext>
                  </a:extLst>
                </a:gridCol>
              </a:tblGrid>
              <a:tr h="375564">
                <a:tc>
                  <a:txBody>
                    <a:bodyPr/>
                    <a:lstStyle/>
                    <a:p>
                      <a:r>
                        <a:rPr lang="en-US" sz="1100" dirty="0" err="1"/>
                        <a:t>No.of</a:t>
                      </a:r>
                      <a:r>
                        <a:rPr lang="en-US" sz="1100" dirty="0"/>
                        <a:t> Students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100" dirty="0"/>
                        <a:t>Weight(Kg)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100" dirty="0" err="1"/>
                        <a:t>No.of</a:t>
                      </a:r>
                      <a:r>
                        <a:rPr lang="en-US" sz="1100" dirty="0"/>
                        <a:t> students x Weight(Kg)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4237287"/>
                  </a:ext>
                </a:extLst>
              </a:tr>
              <a:tr h="346672">
                <a:tc>
                  <a:txBody>
                    <a:bodyPr/>
                    <a:lstStyle/>
                    <a:p>
                      <a:pPr algn="ctr"/>
                      <a:r>
                        <a:rPr lang="en-US" sz="1100"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100" dirty="0"/>
                        <a:t>14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100" dirty="0"/>
                        <a:t>28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1130622"/>
                  </a:ext>
                </a:extLst>
              </a:tr>
              <a:tr h="346672">
                <a:tc>
                  <a:txBody>
                    <a:bodyPr/>
                    <a:lstStyle/>
                    <a:p>
                      <a:pPr algn="ctr"/>
                      <a:r>
                        <a:rPr lang="en-US" sz="1100"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100" dirty="0"/>
                        <a:t>14.5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100" dirty="0"/>
                        <a:t>43.5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6550025"/>
                  </a:ext>
                </a:extLst>
              </a:tr>
              <a:tr h="346672">
                <a:tc>
                  <a:txBody>
                    <a:bodyPr/>
                    <a:lstStyle/>
                    <a:p>
                      <a:pPr algn="ctr"/>
                      <a:r>
                        <a:rPr lang="en-US" sz="11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100" dirty="0"/>
                        <a:t>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100" dirty="0"/>
                        <a:t>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63454802"/>
                  </a:ext>
                </a:extLst>
              </a:tr>
              <a:tr h="346672">
                <a:tc>
                  <a:txBody>
                    <a:bodyPr/>
                    <a:lstStyle/>
                    <a:p>
                      <a:pPr algn="ctr"/>
                      <a:r>
                        <a:rPr lang="en-US" sz="11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100" dirty="0"/>
                        <a:t>15.5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100" dirty="0"/>
                        <a:t>15.5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7489770"/>
                  </a:ext>
                </a:extLst>
              </a:tr>
              <a:tr h="346672">
                <a:tc>
                  <a:txBody>
                    <a:bodyPr/>
                    <a:lstStyle/>
                    <a:p>
                      <a:pPr algn="ctr"/>
                      <a:r>
                        <a:rPr lang="en-US" sz="1100"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100" dirty="0"/>
                        <a:t>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100" dirty="0"/>
                        <a:t>48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14192062"/>
                  </a:ext>
                </a:extLst>
              </a:tr>
              <a:tr h="346672">
                <a:tc>
                  <a:txBody>
                    <a:bodyPr/>
                    <a:lstStyle/>
                    <a:p>
                      <a:pPr algn="ctr"/>
                      <a:r>
                        <a:rPr lang="en-US" sz="1100"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100" dirty="0"/>
                        <a:t>16.5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100" dirty="0"/>
                        <a:t>33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85532236"/>
                  </a:ext>
                </a:extLst>
              </a:tr>
              <a:tr h="346672">
                <a:tc>
                  <a:txBody>
                    <a:bodyPr/>
                    <a:lstStyle/>
                    <a:p>
                      <a:pPr algn="ctr"/>
                      <a:r>
                        <a:rPr lang="en-US" sz="1100"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100" dirty="0"/>
                        <a:t>17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100" dirty="0"/>
                        <a:t>68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58197630"/>
                  </a:ext>
                </a:extLst>
              </a:tr>
              <a:tr h="346672">
                <a:tc>
                  <a:txBody>
                    <a:bodyPr/>
                    <a:lstStyle/>
                    <a:p>
                      <a:pPr algn="ctr"/>
                      <a:r>
                        <a:rPr lang="en-US" sz="1100"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100" dirty="0"/>
                        <a:t>17.5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100" dirty="0"/>
                        <a:t>52.5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39588769"/>
                  </a:ext>
                </a:extLst>
              </a:tr>
              <a:tr h="346672">
                <a:tc>
                  <a:txBody>
                    <a:bodyPr/>
                    <a:lstStyle/>
                    <a:p>
                      <a:pPr algn="ctr"/>
                      <a:r>
                        <a:rPr lang="en-US" sz="1100"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100" dirty="0"/>
                        <a:t>18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100" dirty="0"/>
                        <a:t>36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37338502"/>
                  </a:ext>
                </a:extLst>
              </a:tr>
              <a:tr h="346672">
                <a:tc>
                  <a:txBody>
                    <a:bodyPr/>
                    <a:lstStyle/>
                    <a:p>
                      <a:pPr algn="ctr"/>
                      <a:r>
                        <a:rPr lang="en-US" sz="1100"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100" dirty="0"/>
                        <a:t>18.5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100" dirty="0"/>
                        <a:t>92.5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43782404"/>
                  </a:ext>
                </a:extLst>
              </a:tr>
              <a:tr h="346672">
                <a:tc>
                  <a:txBody>
                    <a:bodyPr/>
                    <a:lstStyle/>
                    <a:p>
                      <a:pPr algn="ctr"/>
                      <a:r>
                        <a:rPr lang="en-US" sz="11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100" dirty="0"/>
                        <a:t>19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100" dirty="0"/>
                        <a:t>19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95982415"/>
                  </a:ext>
                </a:extLst>
              </a:tr>
              <a:tr h="346672">
                <a:tc>
                  <a:txBody>
                    <a:bodyPr/>
                    <a:lstStyle/>
                    <a:p>
                      <a:pPr algn="ctr"/>
                      <a:r>
                        <a:rPr lang="en-US" sz="1100"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100" dirty="0"/>
                        <a:t>19.5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100" dirty="0"/>
                        <a:t>78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17803595"/>
                  </a:ext>
                </a:extLst>
              </a:tr>
              <a:tr h="346672">
                <a:tc>
                  <a:txBody>
                    <a:bodyPr/>
                    <a:lstStyle/>
                    <a:p>
                      <a:pPr algn="ctr"/>
                      <a:r>
                        <a:rPr lang="en-US" sz="1100"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100" dirty="0"/>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100" dirty="0"/>
                        <a:t>60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06129822"/>
                  </a:ext>
                </a:extLst>
              </a:tr>
              <a:tr h="346672">
                <a:tc>
                  <a:txBody>
                    <a:bodyPr/>
                    <a:lstStyle/>
                    <a:p>
                      <a:pPr algn="ctr"/>
                      <a:r>
                        <a:rPr lang="en-US" sz="11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100" dirty="0"/>
                        <a:t>20.5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100" dirty="0"/>
                        <a:t>20.5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79793817"/>
                  </a:ext>
                </a:extLst>
              </a:tr>
              <a:tr h="346672">
                <a:tc>
                  <a:txBody>
                    <a:bodyPr/>
                    <a:lstStyle/>
                    <a:p>
                      <a:pPr algn="ctr"/>
                      <a:r>
                        <a:rPr lang="en-US" sz="1100"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100" dirty="0"/>
                        <a:t>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100" dirty="0"/>
                        <a:t>105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07655277"/>
                  </a:ext>
                </a:extLst>
              </a:tr>
              <a:tr h="346672">
                <a:tc>
                  <a:txBody>
                    <a:bodyPr/>
                    <a:lstStyle/>
                    <a:p>
                      <a:pPr algn="ctr"/>
                      <a:r>
                        <a:rPr lang="en-US" sz="1100" dirty="0"/>
                        <a:t>40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100" dirty="0"/>
                        <a:t>714.5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22784416"/>
                  </a:ext>
                </a:extLst>
              </a:tr>
            </a:tbl>
          </a:graphicData>
        </a:graphic>
      </p:graphicFrame>
      <p:sp>
        <p:nvSpPr>
          <p:cNvPr id="6" name="TextBox 5">
            <a:extLst>
              <a:ext uri="{FF2B5EF4-FFF2-40B4-BE49-F238E27FC236}">
                <a16:creationId xmlns:a16="http://schemas.microsoft.com/office/drawing/2014/main" id="{E2EF5E67-0474-4CAE-8774-A371D3C1BE06}"/>
              </a:ext>
            </a:extLst>
          </p:cNvPr>
          <p:cNvSpPr txBox="1"/>
          <p:nvPr/>
        </p:nvSpPr>
        <p:spPr>
          <a:xfrm>
            <a:off x="6510969" y="936434"/>
            <a:ext cx="5387248" cy="2308324"/>
          </a:xfrm>
          <a:prstGeom prst="rect">
            <a:avLst/>
          </a:prstGeom>
          <a:noFill/>
        </p:spPr>
        <p:txBody>
          <a:bodyPr wrap="square" rtlCol="0">
            <a:spAutoFit/>
          </a:bodyPr>
          <a:lstStyle/>
          <a:p>
            <a:pPr algn="l"/>
            <a:r>
              <a:rPr lang="en-US" b="0" i="0" dirty="0">
                <a:solidFill>
                  <a:srgbClr val="212121"/>
                </a:solidFill>
                <a:effectLst/>
                <a:latin typeface="-apple-system"/>
              </a:rPr>
              <a:t>Clearly, ∑x</a:t>
            </a:r>
            <a:r>
              <a:rPr lang="en-US" b="0" i="0" baseline="-25000" dirty="0">
                <a:solidFill>
                  <a:srgbClr val="212121"/>
                </a:solidFill>
                <a:effectLst/>
                <a:latin typeface="-apple-system"/>
              </a:rPr>
              <a:t>i</a:t>
            </a:r>
            <a:r>
              <a:rPr lang="en-US" b="0" i="0" dirty="0">
                <a:solidFill>
                  <a:srgbClr val="212121"/>
                </a:solidFill>
                <a:effectLst/>
                <a:latin typeface="-apple-system"/>
              </a:rPr>
              <a:t> = 714.5 Kgs</a:t>
            </a:r>
          </a:p>
          <a:p>
            <a:pPr algn="l"/>
            <a:r>
              <a:rPr lang="en-US" b="0" i="0" dirty="0">
                <a:solidFill>
                  <a:srgbClr val="212121"/>
                </a:solidFill>
                <a:effectLst/>
                <a:latin typeface="-apple-system"/>
              </a:rPr>
              <a:t>And, n = 40</a:t>
            </a:r>
          </a:p>
          <a:p>
            <a:pPr algn="l"/>
            <a:r>
              <a:rPr lang="en-US" b="0" i="0" dirty="0">
                <a:solidFill>
                  <a:srgbClr val="212121"/>
                </a:solidFill>
                <a:effectLst/>
                <a:latin typeface="-apple-system"/>
              </a:rPr>
              <a:t>Now let us apply the values to the formula:</a:t>
            </a:r>
          </a:p>
          <a:p>
            <a:pPr algn="l"/>
            <a:r>
              <a:rPr lang="en-US" b="0" i="0" dirty="0">
                <a:solidFill>
                  <a:srgbClr val="212121"/>
                </a:solidFill>
                <a:effectLst/>
                <a:latin typeface="-apple-system"/>
              </a:rPr>
              <a:t>x̄ =∑x</a:t>
            </a:r>
            <a:r>
              <a:rPr lang="en-US" b="0" i="0" baseline="-25000" dirty="0">
                <a:solidFill>
                  <a:srgbClr val="212121"/>
                </a:solidFill>
                <a:effectLst/>
                <a:latin typeface="-apple-system"/>
              </a:rPr>
              <a:t>i</a:t>
            </a:r>
            <a:r>
              <a:rPr lang="en-US" b="0" i="0" dirty="0">
                <a:solidFill>
                  <a:srgbClr val="212121"/>
                </a:solidFill>
                <a:effectLst/>
                <a:latin typeface="-apple-system"/>
              </a:rPr>
              <a:t> /n</a:t>
            </a:r>
          </a:p>
          <a:p>
            <a:pPr algn="l"/>
            <a:r>
              <a:rPr lang="en-US" b="0" i="0" dirty="0">
                <a:solidFill>
                  <a:srgbClr val="212121"/>
                </a:solidFill>
                <a:effectLst/>
                <a:latin typeface="-apple-system"/>
              </a:rPr>
              <a:t>x̄ = 714.5 / 40 = 17.86 Kgs</a:t>
            </a:r>
          </a:p>
          <a:p>
            <a:pPr algn="l"/>
            <a:r>
              <a:rPr lang="en-US" b="0" i="0" dirty="0">
                <a:solidFill>
                  <a:srgbClr val="212121"/>
                </a:solidFill>
                <a:effectLst/>
                <a:latin typeface="-apple-system"/>
              </a:rPr>
              <a:t>Hence, the approximate average weight of preschool students is </a:t>
            </a:r>
            <a:r>
              <a:rPr lang="en-US" b="1" i="0" dirty="0">
                <a:solidFill>
                  <a:srgbClr val="212121"/>
                </a:solidFill>
                <a:effectLst/>
                <a:latin typeface="-apple-system"/>
              </a:rPr>
              <a:t>17.86 kgs</a:t>
            </a:r>
            <a:r>
              <a:rPr lang="en-US" b="0" i="0" dirty="0">
                <a:solidFill>
                  <a:srgbClr val="212121"/>
                </a:solidFill>
                <a:effectLst/>
                <a:latin typeface="-apple-system"/>
              </a:rPr>
              <a:t>.</a:t>
            </a:r>
          </a:p>
          <a:p>
            <a:endParaRPr lang="en-US" dirty="0"/>
          </a:p>
        </p:txBody>
      </p:sp>
    </p:spTree>
    <p:extLst>
      <p:ext uri="{BB962C8B-B14F-4D97-AF65-F5344CB8AC3E}">
        <p14:creationId xmlns:p14="http://schemas.microsoft.com/office/powerpoint/2010/main" val="18616072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C12BD-CDF7-976B-AF8B-0FE88E8A23D5}"/>
              </a:ext>
            </a:extLst>
          </p:cNvPr>
          <p:cNvSpPr>
            <a:spLocks noGrp="1"/>
          </p:cNvSpPr>
          <p:nvPr>
            <p:ph type="title"/>
          </p:nvPr>
        </p:nvSpPr>
        <p:spPr/>
        <p:txBody>
          <a:bodyPr/>
          <a:lstStyle/>
          <a:p>
            <a:pPr algn="l"/>
            <a:r>
              <a:rPr lang="en-US" b="1" i="0" dirty="0">
                <a:solidFill>
                  <a:srgbClr val="0C4E54"/>
                </a:solidFill>
                <a:effectLst/>
                <a:latin typeface="poppins" panose="00000500000000000000" pitchFamily="2" charset="0"/>
              </a:rPr>
              <a:t>Population Mean</a:t>
            </a:r>
          </a:p>
        </p:txBody>
      </p:sp>
      <p:sp>
        <p:nvSpPr>
          <p:cNvPr id="3" name="Content Placeholder 2">
            <a:extLst>
              <a:ext uri="{FF2B5EF4-FFF2-40B4-BE49-F238E27FC236}">
                <a16:creationId xmlns:a16="http://schemas.microsoft.com/office/drawing/2014/main" id="{C3E0E2F7-6483-9531-9718-FE8E39498F4C}"/>
              </a:ext>
            </a:extLst>
          </p:cNvPr>
          <p:cNvSpPr>
            <a:spLocks noGrp="1"/>
          </p:cNvSpPr>
          <p:nvPr>
            <p:ph idx="1"/>
          </p:nvPr>
        </p:nvSpPr>
        <p:spPr>
          <a:xfrm>
            <a:off x="1046602" y="1498295"/>
            <a:ext cx="10895682" cy="4825388"/>
          </a:xfrm>
        </p:spPr>
        <p:txBody>
          <a:bodyPr>
            <a:normAutofit fontScale="92500" lnSpcReduction="20000"/>
          </a:bodyPr>
          <a:lstStyle/>
          <a:p>
            <a:pPr algn="l"/>
            <a:r>
              <a:rPr lang="en-US" sz="2100" dirty="0">
                <a:solidFill>
                  <a:srgbClr val="444444"/>
                </a:solidFill>
                <a:latin typeface="Roboto" panose="02000000000000000000" pitchFamily="2" charset="0"/>
              </a:rPr>
              <a:t>Let us assume that the prices of ABC stock at the end of every trading day for 20 days of a month are as follows:</a:t>
            </a:r>
          </a:p>
          <a:p>
            <a:pPr marL="0" indent="0" algn="l">
              <a:buNone/>
            </a:pPr>
            <a:r>
              <a:rPr lang="en-US" sz="2100" dirty="0">
                <a:solidFill>
                  <a:srgbClr val="444444"/>
                </a:solidFill>
                <a:latin typeface="Roboto" panose="02000000000000000000" pitchFamily="2" charset="0"/>
              </a:rPr>
              <a:t>$15.15, $15.42,$14.91, $14.78, </a:t>
            </a:r>
          </a:p>
          <a:p>
            <a:pPr marL="0" indent="0" algn="l">
              <a:buNone/>
            </a:pPr>
            <a:r>
              <a:rPr lang="en-US" sz="2100" dirty="0">
                <a:solidFill>
                  <a:srgbClr val="444444"/>
                </a:solidFill>
                <a:latin typeface="Roboto" panose="02000000000000000000" pitchFamily="2" charset="0"/>
              </a:rPr>
              <a:t>$15.12, $15.56, $15.36, $15.13, </a:t>
            </a:r>
          </a:p>
          <a:p>
            <a:pPr marL="0" indent="0" algn="l">
              <a:buNone/>
            </a:pPr>
            <a:r>
              <a:rPr lang="en-US" sz="2100" dirty="0">
                <a:solidFill>
                  <a:srgbClr val="444444"/>
                </a:solidFill>
                <a:latin typeface="Roboto" panose="02000000000000000000" pitchFamily="2" charset="0"/>
              </a:rPr>
              <a:t>$15.31, $14.79, $15.11, $15.31, </a:t>
            </a:r>
          </a:p>
          <a:p>
            <a:pPr marL="0" indent="0" algn="l">
              <a:buNone/>
            </a:pPr>
            <a:r>
              <a:rPr lang="en-US" sz="2100" dirty="0">
                <a:solidFill>
                  <a:srgbClr val="444444"/>
                </a:solidFill>
                <a:latin typeface="Roboto" panose="02000000000000000000" pitchFamily="2" charset="0"/>
              </a:rPr>
              <a:t>$15.27, $14.49, $14.77, $14.35, </a:t>
            </a:r>
          </a:p>
          <a:p>
            <a:pPr marL="0" indent="0" algn="l">
              <a:buNone/>
            </a:pPr>
            <a:r>
              <a:rPr lang="en-US" sz="2100" dirty="0">
                <a:solidFill>
                  <a:srgbClr val="444444"/>
                </a:solidFill>
                <a:latin typeface="Roboto" panose="02000000000000000000" pitchFamily="2" charset="0"/>
              </a:rPr>
              <a:t>$14.64, $15.21, $15.38, and $15.44.</a:t>
            </a:r>
          </a:p>
          <a:p>
            <a:pPr algn="l"/>
            <a:r>
              <a:rPr lang="en-US" sz="2100" b="1" u="sng" dirty="0">
                <a:solidFill>
                  <a:srgbClr val="444444"/>
                </a:solidFill>
                <a:latin typeface="Roboto" panose="02000000000000000000" pitchFamily="2" charset="0"/>
              </a:rPr>
              <a:t>Solution:</a:t>
            </a:r>
            <a:br>
              <a:rPr lang="en-US" sz="2100" dirty="0">
                <a:solidFill>
                  <a:srgbClr val="444444"/>
                </a:solidFill>
                <a:latin typeface="Roboto" panose="02000000000000000000" pitchFamily="2" charset="0"/>
              </a:rPr>
            </a:br>
            <a:endParaRPr lang="en-US" sz="2100" dirty="0">
              <a:solidFill>
                <a:srgbClr val="444444"/>
              </a:solidFill>
              <a:latin typeface="Roboto" panose="02000000000000000000" pitchFamily="2" charset="0"/>
            </a:endParaRPr>
          </a:p>
          <a:p>
            <a:pPr algn="l"/>
            <a:r>
              <a:rPr lang="en-US" sz="2100" dirty="0">
                <a:solidFill>
                  <a:srgbClr val="444444"/>
                </a:solidFill>
                <a:latin typeface="Roboto" panose="02000000000000000000" pitchFamily="2" charset="0"/>
              </a:rPr>
              <a:t>μ=∑X / N</a:t>
            </a:r>
          </a:p>
          <a:p>
            <a:pPr marL="0" indent="0" algn="l">
              <a:buNone/>
            </a:pPr>
            <a:r>
              <a:rPr lang="en-US" sz="2100" dirty="0">
                <a:solidFill>
                  <a:srgbClr val="444444"/>
                </a:solidFill>
                <a:latin typeface="Roboto" panose="02000000000000000000" pitchFamily="2" charset="0"/>
              </a:rPr>
              <a:t>μ = ($15.15 + $15.42 + $14.91 + $14.78, $15.12 + $15.56, $15.36 + $15.13 + $15.31 + $14.79 + $15.11 + $15.31 + $15.27 + $14.49 + $14.77 + $14.35 + $14.64 + $15.21 + $15.38 + $15.44) / 20 = 301.5 / 20 = $15.07</a:t>
            </a:r>
          </a:p>
          <a:p>
            <a:pPr marL="0" indent="0" algn="l">
              <a:buNone/>
            </a:pPr>
            <a:r>
              <a:rPr lang="en-US" sz="2100" dirty="0">
                <a:solidFill>
                  <a:srgbClr val="444444"/>
                </a:solidFill>
                <a:latin typeface="Roboto" panose="02000000000000000000" pitchFamily="2" charset="0"/>
              </a:rPr>
              <a:t>Thus, the population mean of ABC stock prices is $15.07.</a:t>
            </a:r>
          </a:p>
          <a:p>
            <a:pPr marL="0" indent="0">
              <a:buNone/>
            </a:pPr>
            <a:endParaRPr lang="en-US" dirty="0"/>
          </a:p>
        </p:txBody>
      </p:sp>
    </p:spTree>
    <p:extLst>
      <p:ext uri="{BB962C8B-B14F-4D97-AF65-F5344CB8AC3E}">
        <p14:creationId xmlns:p14="http://schemas.microsoft.com/office/powerpoint/2010/main" val="25342400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380CC9-C2B3-B8B7-E31D-33BCABCB07BC}"/>
              </a:ext>
            </a:extLst>
          </p:cNvPr>
          <p:cNvSpPr>
            <a:spLocks noGrp="1"/>
          </p:cNvSpPr>
          <p:nvPr>
            <p:ph type="title"/>
          </p:nvPr>
        </p:nvSpPr>
        <p:spPr>
          <a:xfrm>
            <a:off x="2042082" y="381739"/>
            <a:ext cx="8911687" cy="797066"/>
          </a:xfrm>
        </p:spPr>
        <p:txBody>
          <a:bodyPr/>
          <a:lstStyle/>
          <a:p>
            <a:r>
              <a:rPr lang="en-US" b="1" dirty="0">
                <a:solidFill>
                  <a:srgbClr val="000000"/>
                </a:solidFill>
                <a:latin typeface="Open Sans" panose="020B0606030504020204" pitchFamily="34" charset="0"/>
              </a:rPr>
              <a:t>Summary</a:t>
            </a:r>
          </a:p>
        </p:txBody>
      </p:sp>
      <p:sp>
        <p:nvSpPr>
          <p:cNvPr id="3" name="Content Placeholder 2">
            <a:extLst>
              <a:ext uri="{FF2B5EF4-FFF2-40B4-BE49-F238E27FC236}">
                <a16:creationId xmlns:a16="http://schemas.microsoft.com/office/drawing/2014/main" id="{5F054215-EE19-9F29-0471-EA543732B120}"/>
              </a:ext>
            </a:extLst>
          </p:cNvPr>
          <p:cNvSpPr>
            <a:spLocks noGrp="1"/>
          </p:cNvSpPr>
          <p:nvPr>
            <p:ph idx="1"/>
          </p:nvPr>
        </p:nvSpPr>
        <p:spPr>
          <a:xfrm>
            <a:off x="1928200" y="1540188"/>
            <a:ext cx="8915400" cy="4838577"/>
          </a:xfrm>
        </p:spPr>
        <p:txBody>
          <a:bodyPr>
            <a:normAutofit fontScale="92500"/>
          </a:bodyPr>
          <a:lstStyle/>
          <a:p>
            <a:pPr algn="just"/>
            <a:r>
              <a:rPr lang="en-US" sz="2100" dirty="0">
                <a:solidFill>
                  <a:srgbClr val="444444"/>
                </a:solidFill>
                <a:latin typeface="Roboto" panose="02000000000000000000" pitchFamily="2" charset="0"/>
              </a:rPr>
              <a:t>Arithmetic mean is used when the data values have the same units.</a:t>
            </a:r>
          </a:p>
          <a:p>
            <a:pPr algn="just"/>
            <a:r>
              <a:rPr lang="en-US" sz="2100" dirty="0">
                <a:solidFill>
                  <a:srgbClr val="444444"/>
                </a:solidFill>
                <a:latin typeface="Roboto" panose="02000000000000000000" pitchFamily="2" charset="0"/>
              </a:rPr>
              <a:t>The geometric mean is used when the data set values have differing units.</a:t>
            </a:r>
          </a:p>
          <a:p>
            <a:pPr algn="just"/>
            <a:r>
              <a:rPr lang="en-US" sz="2100" dirty="0">
                <a:solidFill>
                  <a:srgbClr val="444444"/>
                </a:solidFill>
                <a:latin typeface="Roboto" panose="02000000000000000000" pitchFamily="2" charset="0"/>
              </a:rPr>
              <a:t>When the values are expressed in rates we use harmonic mean.</a:t>
            </a:r>
          </a:p>
          <a:p>
            <a:pPr algn="just"/>
            <a:r>
              <a:rPr lang="en-US" sz="2100" dirty="0">
                <a:solidFill>
                  <a:srgbClr val="444444"/>
                </a:solidFill>
                <a:latin typeface="Roboto" panose="02000000000000000000" pitchFamily="2" charset="0"/>
              </a:rPr>
              <a:t>Also, HM ≤ GM ≤ AM.</a:t>
            </a:r>
          </a:p>
          <a:p>
            <a:pPr algn="just"/>
            <a:r>
              <a:rPr lang="en-US" sz="2100" dirty="0">
                <a:solidFill>
                  <a:srgbClr val="444444"/>
                </a:solidFill>
                <a:latin typeface="Roboto" panose="02000000000000000000" pitchFamily="2" charset="0"/>
              </a:rPr>
              <a:t>The relation between AM, GM and HM is GM^2 = AM × HM. </a:t>
            </a:r>
          </a:p>
          <a:p>
            <a:pPr algn="just"/>
            <a:r>
              <a:rPr lang="en-US" sz="2100" dirty="0">
                <a:solidFill>
                  <a:srgbClr val="444444"/>
                </a:solidFill>
                <a:latin typeface="Roboto" panose="02000000000000000000" pitchFamily="2" charset="0"/>
              </a:rPr>
              <a:t>It can also be written as GM = √[ AM × HM]</a:t>
            </a:r>
          </a:p>
          <a:p>
            <a:pPr algn="just"/>
            <a:r>
              <a:rPr lang="en-US" sz="2100" dirty="0">
                <a:solidFill>
                  <a:srgbClr val="444444"/>
                </a:solidFill>
                <a:latin typeface="Roboto" panose="02000000000000000000" pitchFamily="2" charset="0"/>
              </a:rPr>
              <a:t>Harmonic mean sees widespread use in geometry and music. It is also used to calculate the </a:t>
            </a:r>
            <a:r>
              <a:rPr lang="en-US" sz="2100" dirty="0">
                <a:solidFill>
                  <a:srgbClr val="444444"/>
                </a:solidFill>
                <a:latin typeface="Roboto" panose="02000000000000000000" pitchFamily="2" charset="0"/>
                <a:hlinkClick r:id="rId2">
                  <a:extLst>
                    <a:ext uri="{A12FA001-AC4F-418D-AE19-62706E023703}">
                      <ahyp:hlinkClr xmlns:ahyp="http://schemas.microsoft.com/office/drawing/2018/hyperlinkcolor" val="tx"/>
                    </a:ext>
                  </a:extLst>
                </a:hlinkClick>
              </a:rPr>
              <a:t>average</a:t>
            </a:r>
            <a:r>
              <a:rPr lang="en-US" sz="2100" dirty="0">
                <a:solidFill>
                  <a:srgbClr val="444444"/>
                </a:solidFill>
                <a:latin typeface="Roboto" panose="02000000000000000000" pitchFamily="2" charset="0"/>
              </a:rPr>
              <a:t> of ratios as it equalizes all the data points.</a:t>
            </a:r>
          </a:p>
          <a:p>
            <a:pPr algn="just"/>
            <a:r>
              <a:rPr lang="en-US" sz="2100" dirty="0">
                <a:solidFill>
                  <a:srgbClr val="444444"/>
                </a:solidFill>
                <a:latin typeface="Roboto" panose="02000000000000000000" pitchFamily="2" charset="0"/>
              </a:rPr>
              <a:t>The sample mean sometimes lacks accuracy due to sampling errors and may not fairly depict the population mean. Even so, it is not always possible to determine the population mean when the population size is too large.</a:t>
            </a:r>
          </a:p>
          <a:p>
            <a:pPr algn="just"/>
            <a:endParaRPr lang="en-US" sz="2400" dirty="0"/>
          </a:p>
          <a:p>
            <a:endParaRPr lang="en-US" sz="2100" dirty="0">
              <a:solidFill>
                <a:srgbClr val="444444"/>
              </a:solidFill>
              <a:latin typeface="Roboto" panose="02000000000000000000" pitchFamily="2" charset="0"/>
            </a:endParaRPr>
          </a:p>
          <a:p>
            <a:pPr marL="0" indent="0">
              <a:buNone/>
            </a:pPr>
            <a:endParaRPr lang="en-US" sz="2100" dirty="0">
              <a:solidFill>
                <a:srgbClr val="444444"/>
              </a:solidFill>
              <a:latin typeface="Roboto" panose="02000000000000000000" pitchFamily="2" charset="0"/>
            </a:endParaRPr>
          </a:p>
        </p:txBody>
      </p:sp>
    </p:spTree>
    <p:extLst>
      <p:ext uri="{BB962C8B-B14F-4D97-AF65-F5344CB8AC3E}">
        <p14:creationId xmlns:p14="http://schemas.microsoft.com/office/powerpoint/2010/main" val="27445270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89F1A4-2C56-B004-245D-BF8A98A1227F}"/>
              </a:ext>
            </a:extLst>
          </p:cNvPr>
          <p:cNvSpPr>
            <a:spLocks noGrp="1"/>
          </p:cNvSpPr>
          <p:nvPr>
            <p:ph type="title"/>
          </p:nvPr>
        </p:nvSpPr>
        <p:spPr/>
        <p:txBody>
          <a:bodyPr/>
          <a:lstStyle/>
          <a:p>
            <a:r>
              <a:rPr lang="en-US" dirty="0"/>
              <a:t>Data analytics</a:t>
            </a:r>
          </a:p>
        </p:txBody>
      </p:sp>
      <p:sp>
        <p:nvSpPr>
          <p:cNvPr id="3" name="Content Placeholder 2">
            <a:extLst>
              <a:ext uri="{FF2B5EF4-FFF2-40B4-BE49-F238E27FC236}">
                <a16:creationId xmlns:a16="http://schemas.microsoft.com/office/drawing/2014/main" id="{A3CB15FE-4617-CB05-0EE8-C398D84D0172}"/>
              </a:ext>
            </a:extLst>
          </p:cNvPr>
          <p:cNvSpPr>
            <a:spLocks noGrp="1"/>
          </p:cNvSpPr>
          <p:nvPr>
            <p:ph idx="1"/>
          </p:nvPr>
        </p:nvSpPr>
        <p:spPr>
          <a:xfrm>
            <a:off x="1638299" y="1670890"/>
            <a:ext cx="9731107" cy="4322285"/>
          </a:xfrm>
        </p:spPr>
        <p:txBody>
          <a:bodyPr/>
          <a:lstStyle/>
          <a:p>
            <a:pPr algn="just">
              <a:lnSpc>
                <a:spcPct val="200000"/>
              </a:lnSpc>
            </a:pPr>
            <a:r>
              <a:rPr lang="en-US" dirty="0">
                <a:hlinkClick r:id="rId2">
                  <a:extLst>
                    <a:ext uri="{A12FA001-AC4F-418D-AE19-62706E023703}">
                      <ahyp:hlinkClr xmlns:ahyp="http://schemas.microsoft.com/office/drawing/2018/hyperlinkcolor" val="tx"/>
                    </a:ext>
                  </a:extLst>
                </a:hlinkClick>
              </a:rPr>
              <a:t>Data Analytics</a:t>
            </a:r>
            <a:r>
              <a:rPr lang="en-US" dirty="0"/>
              <a:t> is used to get conclusions by processing the raw data. It is helpful in various businesses as it helps the company to make decisions based on the conclusions from the data. Basically, data analytics helps to convert a Large number of figures in the form of data into Plain English i.e., conclusions which are further helpful in making in-depth decisions.</a:t>
            </a:r>
          </a:p>
          <a:p>
            <a:pPr algn="just">
              <a:lnSpc>
                <a:spcPct val="150000"/>
              </a:lnSpc>
            </a:pPr>
            <a:endParaRPr lang="en-US" dirty="0"/>
          </a:p>
        </p:txBody>
      </p:sp>
    </p:spTree>
    <p:extLst>
      <p:ext uri="{BB962C8B-B14F-4D97-AF65-F5344CB8AC3E}">
        <p14:creationId xmlns:p14="http://schemas.microsoft.com/office/powerpoint/2010/main" val="25356836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D5F7B6-BFAD-6377-6699-25E67B1E6249}"/>
              </a:ext>
            </a:extLst>
          </p:cNvPr>
          <p:cNvSpPr>
            <a:spLocks noGrp="1"/>
          </p:cNvSpPr>
          <p:nvPr>
            <p:ph type="title"/>
          </p:nvPr>
        </p:nvSpPr>
        <p:spPr/>
        <p:txBody>
          <a:bodyPr/>
          <a:lstStyle/>
          <a:p>
            <a:pPr algn="l"/>
            <a:r>
              <a:rPr lang="en-US" b="1" i="0" dirty="0">
                <a:solidFill>
                  <a:srgbClr val="000000"/>
                </a:solidFill>
                <a:effectLst/>
                <a:latin typeface="Open Sans" panose="020B0606030504020204" pitchFamily="34" charset="0"/>
              </a:rPr>
              <a:t>Measures of central tendency</a:t>
            </a:r>
          </a:p>
        </p:txBody>
      </p:sp>
      <p:sp>
        <p:nvSpPr>
          <p:cNvPr id="3" name="Content Placeholder 2">
            <a:extLst>
              <a:ext uri="{FF2B5EF4-FFF2-40B4-BE49-F238E27FC236}">
                <a16:creationId xmlns:a16="http://schemas.microsoft.com/office/drawing/2014/main" id="{888A0C4E-824A-8030-40B6-1B73239B9178}"/>
              </a:ext>
            </a:extLst>
          </p:cNvPr>
          <p:cNvSpPr>
            <a:spLocks noGrp="1"/>
          </p:cNvSpPr>
          <p:nvPr>
            <p:ph idx="1"/>
          </p:nvPr>
        </p:nvSpPr>
        <p:spPr>
          <a:xfrm>
            <a:off x="1432441" y="1264555"/>
            <a:ext cx="8915400" cy="1865523"/>
          </a:xfrm>
        </p:spPr>
        <p:txBody>
          <a:bodyPr>
            <a:normAutofit fontScale="85000" lnSpcReduction="10000"/>
          </a:bodyPr>
          <a:lstStyle/>
          <a:p>
            <a:pPr algn="just">
              <a:lnSpc>
                <a:spcPct val="200000"/>
              </a:lnSpc>
            </a:pPr>
            <a:r>
              <a:rPr lang="en-US" sz="1900" dirty="0"/>
              <a:t>A measure of central tendency (also referred to as measures of </a:t>
            </a:r>
            <a:r>
              <a:rPr lang="en-US" sz="1900" dirty="0" err="1"/>
              <a:t>centre</a:t>
            </a:r>
            <a:r>
              <a:rPr lang="en-US" sz="1900" dirty="0"/>
              <a:t> or central location) is a summary measure that attempts to describe a whole set of data with a single value that represents the middle or </a:t>
            </a:r>
            <a:r>
              <a:rPr lang="en-US" sz="1900" dirty="0" err="1"/>
              <a:t>centre</a:t>
            </a:r>
            <a:r>
              <a:rPr lang="en-US" sz="1900" dirty="0"/>
              <a:t> of its distribution.</a:t>
            </a:r>
          </a:p>
          <a:p>
            <a:pPr algn="just">
              <a:lnSpc>
                <a:spcPct val="150000"/>
              </a:lnSpc>
            </a:pPr>
            <a:endParaRPr lang="en-US" dirty="0"/>
          </a:p>
        </p:txBody>
      </p:sp>
      <p:pic>
        <p:nvPicPr>
          <p:cNvPr id="1028" name="Picture 4" descr="All About Measures Of Central Tendency - Indian Wikipedia">
            <a:extLst>
              <a:ext uri="{FF2B5EF4-FFF2-40B4-BE49-F238E27FC236}">
                <a16:creationId xmlns:a16="http://schemas.microsoft.com/office/drawing/2014/main" id="{E59F0C0A-19C6-DD5A-AFA9-98C6BDAB1B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63528" y="3338110"/>
            <a:ext cx="4792337" cy="30626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19598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8AD5B-7F70-EBD0-4DE6-455D5CE77BE8}"/>
              </a:ext>
            </a:extLst>
          </p:cNvPr>
          <p:cNvSpPr>
            <a:spLocks noGrp="1"/>
          </p:cNvSpPr>
          <p:nvPr>
            <p:ph type="title"/>
          </p:nvPr>
        </p:nvSpPr>
        <p:spPr>
          <a:xfrm>
            <a:off x="2339538" y="84284"/>
            <a:ext cx="8911687" cy="775032"/>
          </a:xfrm>
        </p:spPr>
        <p:txBody>
          <a:bodyPr/>
          <a:lstStyle/>
          <a:p>
            <a:r>
              <a:rPr lang="en-US" b="1" i="0" dirty="0">
                <a:solidFill>
                  <a:srgbClr val="000000"/>
                </a:solidFill>
                <a:effectLst/>
                <a:latin typeface="Open Sans" panose="020B0606030504020204" pitchFamily="34" charset="0"/>
              </a:rPr>
              <a:t>Measures of central tendency</a:t>
            </a:r>
            <a:endParaRPr lang="en-US" dirty="0"/>
          </a:p>
        </p:txBody>
      </p:sp>
      <p:sp>
        <p:nvSpPr>
          <p:cNvPr id="3" name="Content Placeholder 2">
            <a:extLst>
              <a:ext uri="{FF2B5EF4-FFF2-40B4-BE49-F238E27FC236}">
                <a16:creationId xmlns:a16="http://schemas.microsoft.com/office/drawing/2014/main" id="{D0096E3C-2DE6-B56F-4428-9E5877092030}"/>
              </a:ext>
            </a:extLst>
          </p:cNvPr>
          <p:cNvSpPr>
            <a:spLocks noGrp="1"/>
          </p:cNvSpPr>
          <p:nvPr>
            <p:ph idx="1"/>
          </p:nvPr>
        </p:nvSpPr>
        <p:spPr>
          <a:xfrm>
            <a:off x="936434" y="1387207"/>
            <a:ext cx="10796530" cy="5156811"/>
          </a:xfrm>
        </p:spPr>
        <p:txBody>
          <a:bodyPr>
            <a:normAutofit fontScale="25000" lnSpcReduction="20000"/>
          </a:bodyPr>
          <a:lstStyle/>
          <a:p>
            <a:pPr algn="just">
              <a:lnSpc>
                <a:spcPct val="150000"/>
              </a:lnSpc>
            </a:pPr>
            <a:r>
              <a:rPr lang="en-US" sz="6400" b="1" u="sng" dirty="0">
                <a:solidFill>
                  <a:schemeClr val="tx1">
                    <a:lumMod val="85000"/>
                    <a:lumOff val="15000"/>
                  </a:schemeClr>
                </a:solidFill>
                <a:ea typeface="+mj-ea"/>
                <a:cs typeface="+mj-cs"/>
              </a:rPr>
              <a:t>Mean</a:t>
            </a:r>
          </a:p>
          <a:p>
            <a:pPr marL="0" indent="0" algn="just">
              <a:lnSpc>
                <a:spcPct val="160000"/>
              </a:lnSpc>
              <a:buNone/>
            </a:pPr>
            <a:r>
              <a:rPr lang="en-US" sz="6400" dirty="0"/>
              <a:t>The mean is the sum of the value of each observation in a dataset divided by the number of observations. This is also known as the arithmetic average. </a:t>
            </a:r>
          </a:p>
          <a:p>
            <a:pPr algn="just">
              <a:lnSpc>
                <a:spcPct val="160000"/>
              </a:lnSpc>
            </a:pPr>
            <a:r>
              <a:rPr lang="en-US" sz="6400" b="1" u="sng" dirty="0">
                <a:solidFill>
                  <a:schemeClr val="tx1">
                    <a:lumMod val="85000"/>
                    <a:lumOff val="15000"/>
                  </a:schemeClr>
                </a:solidFill>
                <a:ea typeface="+mj-ea"/>
                <a:cs typeface="+mj-cs"/>
              </a:rPr>
              <a:t>Median</a:t>
            </a:r>
          </a:p>
          <a:p>
            <a:pPr marL="0" indent="0" algn="just">
              <a:lnSpc>
                <a:spcPct val="160000"/>
              </a:lnSpc>
              <a:buNone/>
            </a:pPr>
            <a:r>
              <a:rPr lang="en-US" sz="6400" dirty="0"/>
              <a:t>The median is the middle value in distribution when the values are arranged in ascending or descending </a:t>
            </a:r>
            <a:r>
              <a:rPr lang="en-US" sz="6400" dirty="0" err="1"/>
              <a:t>order.The</a:t>
            </a:r>
            <a:r>
              <a:rPr lang="en-US" sz="6400" dirty="0"/>
              <a:t> median divides the distribution in half (there are 50% of observations on either side of the median value).In a distribution with an odd number of observations, the median value is the middle value.  When the distribution has an even number of observations, the median value is the mean of the two middle values.</a:t>
            </a:r>
          </a:p>
          <a:p>
            <a:pPr algn="just">
              <a:lnSpc>
                <a:spcPct val="160000"/>
              </a:lnSpc>
            </a:pPr>
            <a:r>
              <a:rPr lang="en-US" sz="6400" b="1" u="sng" dirty="0">
                <a:solidFill>
                  <a:schemeClr val="tx1">
                    <a:lumMod val="85000"/>
                    <a:lumOff val="15000"/>
                  </a:schemeClr>
                </a:solidFill>
                <a:ea typeface="+mj-ea"/>
                <a:cs typeface="+mj-cs"/>
              </a:rPr>
              <a:t>Mode</a:t>
            </a:r>
          </a:p>
          <a:p>
            <a:pPr marL="0" indent="0" algn="just">
              <a:lnSpc>
                <a:spcPct val="160000"/>
              </a:lnSpc>
              <a:buNone/>
            </a:pPr>
            <a:r>
              <a:rPr lang="en-US" sz="6400" dirty="0"/>
              <a:t>The mode is the most commonly occurring value in a distribution.</a:t>
            </a:r>
          </a:p>
          <a:p>
            <a:pPr marL="0" indent="0" algn="just">
              <a:lnSpc>
                <a:spcPct val="160000"/>
              </a:lnSpc>
              <a:buNone/>
            </a:pPr>
            <a:endParaRPr lang="en-US" sz="4300" dirty="0"/>
          </a:p>
          <a:p>
            <a:pPr marL="0" indent="0" algn="l">
              <a:lnSpc>
                <a:spcPct val="160000"/>
              </a:lnSpc>
              <a:buNone/>
            </a:pPr>
            <a:r>
              <a:rPr lang="en-US" b="0" i="0" dirty="0">
                <a:solidFill>
                  <a:srgbClr val="000000"/>
                </a:solidFill>
                <a:effectLst/>
                <a:latin typeface="Open Sans" panose="020B0606030504020204" pitchFamily="34" charset="0"/>
              </a:rPr>
              <a:t>  </a:t>
            </a:r>
            <a:endParaRPr lang="en-US" dirty="0">
              <a:solidFill>
                <a:srgbClr val="000000"/>
              </a:solidFill>
              <a:latin typeface="Open Sans" panose="020B0606030504020204" pitchFamily="34" charset="0"/>
            </a:endParaRPr>
          </a:p>
          <a:p>
            <a:pPr algn="just">
              <a:lnSpc>
                <a:spcPct val="160000"/>
              </a:lnSpc>
            </a:pPr>
            <a:endParaRPr lang="en-US" b="1" u="sng" dirty="0">
              <a:solidFill>
                <a:srgbClr val="000000"/>
              </a:solidFill>
              <a:latin typeface="Open Sans" panose="020B0606030504020204" pitchFamily="34" charset="0"/>
            </a:endParaRPr>
          </a:p>
          <a:p>
            <a:pPr algn="just">
              <a:lnSpc>
                <a:spcPct val="160000"/>
              </a:lnSpc>
            </a:pPr>
            <a:endParaRPr lang="en-US" b="1" i="0" u="sng" dirty="0">
              <a:solidFill>
                <a:srgbClr val="000000"/>
              </a:solidFill>
              <a:effectLst/>
              <a:latin typeface="Open Sans" panose="020B0606030504020204" pitchFamily="34" charset="0"/>
            </a:endParaRPr>
          </a:p>
          <a:p>
            <a:pPr algn="just">
              <a:lnSpc>
                <a:spcPct val="160000"/>
              </a:lnSpc>
            </a:pPr>
            <a:endParaRPr lang="en-US" b="1" i="0" u="sng" dirty="0">
              <a:solidFill>
                <a:srgbClr val="000000"/>
              </a:solidFill>
              <a:effectLst/>
              <a:latin typeface="Open Sans" panose="020B0606030504020204" pitchFamily="34" charset="0"/>
            </a:endParaRPr>
          </a:p>
          <a:p>
            <a:pPr marL="0" indent="0" algn="just">
              <a:lnSpc>
                <a:spcPct val="150000"/>
              </a:lnSpc>
              <a:buNone/>
            </a:pPr>
            <a:endParaRPr lang="en-US" dirty="0"/>
          </a:p>
        </p:txBody>
      </p:sp>
    </p:spTree>
    <p:extLst>
      <p:ext uri="{BB962C8B-B14F-4D97-AF65-F5344CB8AC3E}">
        <p14:creationId xmlns:p14="http://schemas.microsoft.com/office/powerpoint/2010/main" val="41045076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37767B-0850-DA9A-5883-5FD29FA59AD2}"/>
              </a:ext>
            </a:extLst>
          </p:cNvPr>
          <p:cNvSpPr>
            <a:spLocks noGrp="1"/>
          </p:cNvSpPr>
          <p:nvPr>
            <p:ph type="title"/>
          </p:nvPr>
        </p:nvSpPr>
        <p:spPr/>
        <p:txBody>
          <a:bodyPr/>
          <a:lstStyle/>
          <a:p>
            <a:r>
              <a:rPr lang="en-US" dirty="0"/>
              <a:t>Mean</a:t>
            </a:r>
          </a:p>
        </p:txBody>
      </p:sp>
      <p:sp>
        <p:nvSpPr>
          <p:cNvPr id="3" name="Content Placeholder 2">
            <a:extLst>
              <a:ext uri="{FF2B5EF4-FFF2-40B4-BE49-F238E27FC236}">
                <a16:creationId xmlns:a16="http://schemas.microsoft.com/office/drawing/2014/main" id="{93F40EDC-B9EE-B17A-C87F-BFB4473B1D70}"/>
              </a:ext>
            </a:extLst>
          </p:cNvPr>
          <p:cNvSpPr>
            <a:spLocks noGrp="1"/>
          </p:cNvSpPr>
          <p:nvPr>
            <p:ph idx="1"/>
          </p:nvPr>
        </p:nvSpPr>
        <p:spPr>
          <a:xfrm>
            <a:off x="947698" y="1692925"/>
            <a:ext cx="10917467" cy="1876540"/>
          </a:xfrm>
        </p:spPr>
        <p:txBody>
          <a:bodyPr>
            <a:noAutofit/>
          </a:bodyPr>
          <a:lstStyle/>
          <a:p>
            <a:pPr algn="just">
              <a:lnSpc>
                <a:spcPct val="150000"/>
              </a:lnSpc>
            </a:pPr>
            <a:r>
              <a:rPr lang="en-US" dirty="0"/>
              <a:t>The </a:t>
            </a:r>
            <a:r>
              <a:rPr lang="en-US" b="1" u="sng" dirty="0"/>
              <a:t>population mean </a:t>
            </a:r>
            <a:r>
              <a:rPr lang="en-US" dirty="0"/>
              <a:t>is indicated by the Greek symbol </a:t>
            </a:r>
            <a:r>
              <a:rPr lang="en-US" b="1" u="sng" dirty="0"/>
              <a:t>µ (pronounced ‘mu’).   </a:t>
            </a:r>
          </a:p>
          <a:p>
            <a:pPr algn="just">
              <a:lnSpc>
                <a:spcPct val="150000"/>
              </a:lnSpc>
            </a:pPr>
            <a:r>
              <a:rPr lang="en-US" dirty="0"/>
              <a:t>When the </a:t>
            </a:r>
            <a:r>
              <a:rPr lang="en-US" b="1" u="sng" dirty="0"/>
              <a:t>mean</a:t>
            </a:r>
            <a:r>
              <a:rPr lang="en-US" dirty="0"/>
              <a:t> is calculated on a distribution from a </a:t>
            </a:r>
            <a:r>
              <a:rPr lang="en-US" b="1" u="sng" dirty="0"/>
              <a:t>sample</a:t>
            </a:r>
            <a:r>
              <a:rPr lang="en-US" dirty="0"/>
              <a:t> it is indicated by the symbol </a:t>
            </a:r>
            <a:r>
              <a:rPr lang="en-US" b="1" u="sng" dirty="0"/>
              <a:t>x̅  (pronounced X-bar). </a:t>
            </a:r>
          </a:p>
          <a:p>
            <a:pPr marL="0" indent="0" algn="just">
              <a:lnSpc>
                <a:spcPct val="150000"/>
              </a:lnSpc>
              <a:buNone/>
            </a:pPr>
            <a:endParaRPr lang="en-US" b="1" u="sng" dirty="0"/>
          </a:p>
        </p:txBody>
      </p:sp>
      <p:pic>
        <p:nvPicPr>
          <p:cNvPr id="2050" name="Picture 2" descr="Population Mean And Sample Mean (video lessons, examples, solutions)">
            <a:extLst>
              <a:ext uri="{FF2B5EF4-FFF2-40B4-BE49-F238E27FC236}">
                <a16:creationId xmlns:a16="http://schemas.microsoft.com/office/drawing/2014/main" id="{6CC23BAD-087B-5C49-7EE0-8112D907ED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27953" y="3429001"/>
            <a:ext cx="7844008" cy="31040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86073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17F37-E936-7F41-D946-DB2DB225BA99}"/>
              </a:ext>
            </a:extLst>
          </p:cNvPr>
          <p:cNvSpPr>
            <a:spLocks noGrp="1"/>
          </p:cNvSpPr>
          <p:nvPr>
            <p:ph type="title"/>
          </p:nvPr>
        </p:nvSpPr>
        <p:spPr/>
        <p:txBody>
          <a:bodyPr/>
          <a:lstStyle/>
          <a:p>
            <a:r>
              <a:rPr lang="en-US" b="1" dirty="0">
                <a:solidFill>
                  <a:srgbClr val="000000"/>
                </a:solidFill>
                <a:latin typeface="Open Sans" panose="020B0606030504020204" pitchFamily="34" charset="0"/>
              </a:rPr>
              <a:t>Symmetrical distributions</a:t>
            </a:r>
            <a:br>
              <a:rPr lang="en-US" b="1" i="0" dirty="0">
                <a:solidFill>
                  <a:srgbClr val="000000"/>
                </a:solidFill>
                <a:effectLst/>
                <a:latin typeface="Open Sans" panose="020B0606030504020204" pitchFamily="34" charset="0"/>
              </a:rPr>
            </a:br>
            <a:endParaRPr lang="en-US" dirty="0"/>
          </a:p>
        </p:txBody>
      </p:sp>
      <p:sp>
        <p:nvSpPr>
          <p:cNvPr id="3" name="Content Placeholder 2">
            <a:extLst>
              <a:ext uri="{FF2B5EF4-FFF2-40B4-BE49-F238E27FC236}">
                <a16:creationId xmlns:a16="http://schemas.microsoft.com/office/drawing/2014/main" id="{653F1A89-85A2-4B40-4B53-B29BB21C55C7}"/>
              </a:ext>
            </a:extLst>
          </p:cNvPr>
          <p:cNvSpPr>
            <a:spLocks noGrp="1"/>
          </p:cNvSpPr>
          <p:nvPr>
            <p:ph idx="1"/>
          </p:nvPr>
        </p:nvSpPr>
        <p:spPr>
          <a:xfrm>
            <a:off x="2589212" y="1564395"/>
            <a:ext cx="8915400" cy="1685581"/>
          </a:xfrm>
        </p:spPr>
        <p:txBody>
          <a:bodyPr/>
          <a:lstStyle/>
          <a:p>
            <a:pPr algn="just">
              <a:lnSpc>
                <a:spcPct val="150000"/>
              </a:lnSpc>
            </a:pPr>
            <a:r>
              <a:rPr lang="en-US" dirty="0"/>
              <a:t>When a distribution is symmetrical, the mode, median and mean are all in the middle of the distribution.  The following graph shows a larger retirement age dataset with a distribution which is symmetrical.  The mode, median and mean all equal 58 years.</a:t>
            </a:r>
          </a:p>
        </p:txBody>
      </p:sp>
      <p:pic>
        <p:nvPicPr>
          <p:cNvPr id="3076" name="Picture 4" descr="Histogram graph of symmetrical distribution">
            <a:extLst>
              <a:ext uri="{FF2B5EF4-FFF2-40B4-BE49-F238E27FC236}">
                <a16:creationId xmlns:a16="http://schemas.microsoft.com/office/drawing/2014/main" id="{3CC25127-9E5A-30BB-6C7E-78C6C698C3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33022" y="3429000"/>
            <a:ext cx="5949108" cy="31040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00106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666167-58D0-A3C3-049B-B17CA76E1614}"/>
              </a:ext>
            </a:extLst>
          </p:cNvPr>
          <p:cNvSpPr>
            <a:spLocks noGrp="1"/>
          </p:cNvSpPr>
          <p:nvPr>
            <p:ph type="title"/>
          </p:nvPr>
        </p:nvSpPr>
        <p:spPr/>
        <p:txBody>
          <a:bodyPr/>
          <a:lstStyle/>
          <a:p>
            <a:r>
              <a:rPr lang="en-US" b="1" i="0" dirty="0">
                <a:solidFill>
                  <a:srgbClr val="000000"/>
                </a:solidFill>
                <a:effectLst/>
                <a:latin typeface="Open Sans" panose="020B0606030504020204" pitchFamily="34" charset="0"/>
              </a:rPr>
              <a:t>Skewed distributions</a:t>
            </a:r>
            <a:br>
              <a:rPr lang="en-US" b="1" i="0" dirty="0">
                <a:solidFill>
                  <a:srgbClr val="000000"/>
                </a:solidFill>
                <a:effectLst/>
                <a:latin typeface="Open Sans" panose="020B0606030504020204" pitchFamily="34" charset="0"/>
              </a:rPr>
            </a:br>
            <a:endParaRPr lang="en-US" dirty="0"/>
          </a:p>
        </p:txBody>
      </p:sp>
      <p:sp>
        <p:nvSpPr>
          <p:cNvPr id="3" name="Content Placeholder 2">
            <a:extLst>
              <a:ext uri="{FF2B5EF4-FFF2-40B4-BE49-F238E27FC236}">
                <a16:creationId xmlns:a16="http://schemas.microsoft.com/office/drawing/2014/main" id="{435C69B3-8539-D02E-932B-FC37BF636284}"/>
              </a:ext>
            </a:extLst>
          </p:cNvPr>
          <p:cNvSpPr>
            <a:spLocks noGrp="1"/>
          </p:cNvSpPr>
          <p:nvPr>
            <p:ph idx="1"/>
          </p:nvPr>
        </p:nvSpPr>
        <p:spPr>
          <a:xfrm>
            <a:off x="2589212" y="1454227"/>
            <a:ext cx="8915400" cy="3305060"/>
          </a:xfrm>
        </p:spPr>
        <p:txBody>
          <a:bodyPr>
            <a:normAutofit/>
          </a:bodyPr>
          <a:lstStyle/>
          <a:p>
            <a:pPr algn="just">
              <a:lnSpc>
                <a:spcPct val="160000"/>
              </a:lnSpc>
            </a:pPr>
            <a:r>
              <a:rPr lang="en-US" dirty="0"/>
              <a:t>When a distribution is skewed the mode remains the most commonly occurring value, the median remains the middle value in the distribution, but the mean is generally ‘pulled’ in the direction of the tails.  In a skewed distribution, the median is often a preferred measure of central tendency, as the mean is not usually in the middle of the distribution. </a:t>
            </a:r>
          </a:p>
        </p:txBody>
      </p:sp>
    </p:spTree>
    <p:extLst>
      <p:ext uri="{BB962C8B-B14F-4D97-AF65-F5344CB8AC3E}">
        <p14:creationId xmlns:p14="http://schemas.microsoft.com/office/powerpoint/2010/main" val="24791792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F3CA3E-D067-5AB1-3CBA-1A5D1B1074EF}"/>
              </a:ext>
            </a:extLst>
          </p:cNvPr>
          <p:cNvSpPr>
            <a:spLocks noGrp="1"/>
          </p:cNvSpPr>
          <p:nvPr>
            <p:ph type="title"/>
          </p:nvPr>
        </p:nvSpPr>
        <p:spPr/>
        <p:txBody>
          <a:bodyPr/>
          <a:lstStyle/>
          <a:p>
            <a:r>
              <a:rPr lang="en-US" b="1" dirty="0">
                <a:solidFill>
                  <a:srgbClr val="000000"/>
                </a:solidFill>
                <a:latin typeface="Open Sans" panose="020B0606030504020204" pitchFamily="34" charset="0"/>
              </a:rPr>
              <a:t>Positive (right) skew</a:t>
            </a:r>
            <a:br>
              <a:rPr lang="en-US" b="1" dirty="0">
                <a:solidFill>
                  <a:srgbClr val="000000"/>
                </a:solidFill>
                <a:latin typeface="Open Sans" panose="020B0606030504020204" pitchFamily="34" charset="0"/>
              </a:rPr>
            </a:br>
            <a:endParaRPr lang="en-US" b="1" dirty="0">
              <a:solidFill>
                <a:srgbClr val="000000"/>
              </a:solidFill>
              <a:latin typeface="Open Sans" panose="020B0606030504020204" pitchFamily="34" charset="0"/>
            </a:endParaRPr>
          </a:p>
        </p:txBody>
      </p:sp>
      <p:sp>
        <p:nvSpPr>
          <p:cNvPr id="3" name="Content Placeholder 2">
            <a:extLst>
              <a:ext uri="{FF2B5EF4-FFF2-40B4-BE49-F238E27FC236}">
                <a16:creationId xmlns:a16="http://schemas.microsoft.com/office/drawing/2014/main" id="{3D881FB0-4FA7-BFE0-E5EF-64DA2560BFF5}"/>
              </a:ext>
            </a:extLst>
          </p:cNvPr>
          <p:cNvSpPr>
            <a:spLocks noGrp="1"/>
          </p:cNvSpPr>
          <p:nvPr>
            <p:ph idx="1"/>
          </p:nvPr>
        </p:nvSpPr>
        <p:spPr>
          <a:xfrm>
            <a:off x="1638299" y="1384453"/>
            <a:ext cx="10204833" cy="2151961"/>
          </a:xfrm>
        </p:spPr>
        <p:txBody>
          <a:bodyPr/>
          <a:lstStyle/>
          <a:p>
            <a:pPr algn="just">
              <a:lnSpc>
                <a:spcPct val="150000"/>
              </a:lnSpc>
            </a:pPr>
            <a:r>
              <a:rPr lang="en-US" dirty="0"/>
              <a:t>A distribution is said to be positively or right skewed when the tail on the right side of the distribution is longer than the left side. In a positively skewed distribution it is common for the mean to be ‘pulled’ toward the right tail of the distribution.  Although there are exceptions to this rule, generally, most of the values, including the median value, tend to be less than the mean value.  </a:t>
            </a:r>
          </a:p>
        </p:txBody>
      </p:sp>
      <p:pic>
        <p:nvPicPr>
          <p:cNvPr id="4098" name="Picture 2" descr="Histogram graph of positively skewed distribution">
            <a:extLst>
              <a:ext uri="{FF2B5EF4-FFF2-40B4-BE49-F238E27FC236}">
                <a16:creationId xmlns:a16="http://schemas.microsoft.com/office/drawing/2014/main" id="{A70A6998-BE51-565B-E1F4-C95B61FF7C1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82179" y="3604990"/>
            <a:ext cx="5574534" cy="30491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1610272"/>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TM02892315[[fn=Wisp]]</Template>
  <TotalTime>534</TotalTime>
  <Words>1771</Words>
  <Application>Microsoft Office PowerPoint</Application>
  <PresentationFormat>Widescreen</PresentationFormat>
  <Paragraphs>177</Paragraphs>
  <Slides>26</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26</vt:i4>
      </vt:variant>
    </vt:vector>
  </HeadingPairs>
  <TitlesOfParts>
    <vt:vector size="35" baseType="lpstr">
      <vt:lpstr>-apple-system</vt:lpstr>
      <vt:lpstr>Arial</vt:lpstr>
      <vt:lpstr>Century Gothic</vt:lpstr>
      <vt:lpstr>Open Sans</vt:lpstr>
      <vt:lpstr>poppins</vt:lpstr>
      <vt:lpstr>Roboto</vt:lpstr>
      <vt:lpstr>Wingdings</vt:lpstr>
      <vt:lpstr>Wingdings 3</vt:lpstr>
      <vt:lpstr>Wisp</vt:lpstr>
      <vt:lpstr>Probability and statistics</vt:lpstr>
      <vt:lpstr>Why do we need probability and statistics ?</vt:lpstr>
      <vt:lpstr>Data analytics</vt:lpstr>
      <vt:lpstr>Measures of central tendency</vt:lpstr>
      <vt:lpstr>Measures of central tendency</vt:lpstr>
      <vt:lpstr>Mean</vt:lpstr>
      <vt:lpstr>Symmetrical distributions </vt:lpstr>
      <vt:lpstr>Skewed distributions </vt:lpstr>
      <vt:lpstr>Positive (right) skew </vt:lpstr>
      <vt:lpstr>Negative (left) skew </vt:lpstr>
      <vt:lpstr>Types of mean</vt:lpstr>
      <vt:lpstr>Arithmetic Mean </vt:lpstr>
      <vt:lpstr>Mean for ungrouped data</vt:lpstr>
      <vt:lpstr>Example</vt:lpstr>
      <vt:lpstr>Weighted Mean </vt:lpstr>
      <vt:lpstr>Example</vt:lpstr>
      <vt:lpstr>Weighted Mean:Example</vt:lpstr>
      <vt:lpstr>Harmonic Mean</vt:lpstr>
      <vt:lpstr>Mean for two numbers</vt:lpstr>
      <vt:lpstr>Examples</vt:lpstr>
      <vt:lpstr>Example</vt:lpstr>
      <vt:lpstr>Geometric  Mean</vt:lpstr>
      <vt:lpstr>Sample Mean Example</vt:lpstr>
      <vt:lpstr>PowerPoint Presentation</vt:lpstr>
      <vt:lpstr>Population Mean</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Probability and statistics</dc:title>
  <dc:creator>Administrator</dc:creator>
  <cp:lastModifiedBy>Administrator</cp:lastModifiedBy>
  <cp:revision>19</cp:revision>
  <dcterms:created xsi:type="dcterms:W3CDTF">2023-05-15T07:11:19Z</dcterms:created>
  <dcterms:modified xsi:type="dcterms:W3CDTF">2023-09-06T07:15:42Z</dcterms:modified>
</cp:coreProperties>
</file>