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32C36-4239-4F1E-ACAA-8A6F28CD2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50CC1-230D-4CF9-878D-A7857461C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C5F0B-919C-4AC4-AF96-C4ED2D3CE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9D6A-B384-49D9-A7C8-D66B595FF1A4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61287-53AA-4E45-A6C5-19B464EC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7CB7C-7D9E-4630-8563-8B0B8AE2D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17466-7F4D-46FB-B6E7-55ACF2CCD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19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6420-3354-4CA8-A16D-94C861C0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2E49D-F94D-43D5-BD1E-5FFAAAD6C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AAAB1-C586-45B9-88BE-E8F3B02D9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9D6A-B384-49D9-A7C8-D66B595FF1A4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FED-CAC5-4739-AB1E-B7AA6525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87201-2D6B-4875-BE68-04B1E8CB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17466-7F4D-46FB-B6E7-55ACF2CCD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7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CAD8AB-79AC-4A4C-AAB5-23A8C7A63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3349D-3C96-41ED-84A6-5E2817B31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A8069-E769-4017-A0B5-FA69FFC5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9D6A-B384-49D9-A7C8-D66B595FF1A4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BC724-8CB0-4398-93E5-F6A3C537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A1C50-8C1A-4C8A-9BED-49CE65F3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17466-7F4D-46FB-B6E7-55ACF2CCD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72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4789-E88C-441F-B39E-1AD83027C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8262C-BBF4-4854-8196-60FC510ED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0D856-85B3-4DB0-9376-E2BB59ED0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9D6A-B384-49D9-A7C8-D66B595FF1A4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F40F0-F94C-402F-9BD1-A988A5A96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58650-E988-4260-A4EB-8DBC86C9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17466-7F4D-46FB-B6E7-55ACF2CCD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262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F60F-14B0-45B1-B9B3-E08AE77B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75BF9-4AB3-423F-9B5B-C079574FA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E6876-86BF-416A-AFFA-E7D2786B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9D6A-B384-49D9-A7C8-D66B595FF1A4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D5AA8-74CD-40A9-B780-192566809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6D81E-347C-4671-BDDE-9D2570CD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17466-7F4D-46FB-B6E7-55ACF2CCD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48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5E3E-682D-491A-83A3-42D6BCC7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E7412-B82C-4619-87E6-006ED20CC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F9217-8107-4A51-ADAF-6D5AB0212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C55B6-7DE5-4E7B-9E69-4C080425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9D6A-B384-49D9-A7C8-D66B595FF1A4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4DA41-FB30-4AF3-8E66-D1C377953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0AAA0-F3B3-4BAE-8785-45135D29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17466-7F4D-46FB-B6E7-55ACF2CCD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63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CD1F-7813-44A2-AC4F-78385D76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3E84D-490C-4120-BEED-DA5B4AFB7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9E758-F6C4-4247-881E-AD7A3AC70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31938-08E3-4C38-B99E-120F8BF77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532C25-5871-48DF-A6BD-5206FDF93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2A896-EEB5-4F0B-B6D2-E812EE85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9D6A-B384-49D9-A7C8-D66B595FF1A4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20DEB8-E004-4B63-A0BD-F76B8CA79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C2C1D4-A821-477A-A404-6D0E7FA06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17466-7F4D-46FB-B6E7-55ACF2CCD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4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9B5B-A640-4FEC-BB97-A7AC8A8C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FD283-67B9-4BA6-956F-E6CE57FBA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9D6A-B384-49D9-A7C8-D66B595FF1A4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82276-AE4F-48B3-BDA8-B2D12AB5A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6FE14-6F76-4270-8654-79998A6ED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17466-7F4D-46FB-B6E7-55ACF2CCD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12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1DA3DD-395B-4048-817A-453212361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9D6A-B384-49D9-A7C8-D66B595FF1A4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740F5-20AB-403E-A5CC-A1459392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EC14C-8203-4712-BE01-B03572C3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17466-7F4D-46FB-B6E7-55ACF2CCD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22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4F741-2F77-44DC-99DD-B54E0D8DF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43102-87F1-4E0A-AF07-D03477F87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77CE6-FBC8-49F4-87A5-7249485BA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17DCF-F04B-4509-A66E-57D2B337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9D6A-B384-49D9-A7C8-D66B595FF1A4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E3E6C-5605-43A7-9CA3-5C94D081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AE345-DEE8-4326-81E7-C65EA5CB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17466-7F4D-46FB-B6E7-55ACF2CCD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84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D10D2-87F8-4140-8787-09B1D4D5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6374CB-719F-4D8B-BD1A-9AA1BC873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E0F20-52BD-4C4B-A79B-E7D99B713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0DA96-65B1-4E23-BA58-78607F87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9D6A-B384-49D9-A7C8-D66B595FF1A4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18F0D-8BDC-4FCB-9904-8430E3E1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9D541-0E25-4834-88EB-617C4F4D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17466-7F4D-46FB-B6E7-55ACF2CCD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03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B74597-5FF9-42C6-8387-8E0FB2E47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4BEB1-61B5-492A-BB1C-6E33B6224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6001C-B0E8-419F-BAC4-5B8717F3B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59D6A-B384-49D9-A7C8-D66B595FF1A4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E7D86-6D8C-46A6-8231-39245F7CE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B2099-5955-4A51-893C-BA9CE3DEC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17466-7F4D-46FB-B6E7-55ACF2CCD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1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F29B-4E9D-4D03-9FE8-B67E45D7F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/>
              <a:t>SEMANTIC  TAG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159347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C689-D00C-455D-9B4B-DD8AA7CF3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174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Bahnschrift" panose="020B0502040204020203" pitchFamily="34" charset="0"/>
              </a:rPr>
              <a:t>HTML SEMANTIC TAG</a:t>
            </a:r>
            <a:endParaRPr lang="en-IN" sz="4000" b="1" dirty="0">
              <a:latin typeface="Bahnschrift" panose="020B0502040204020203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DB6876-63C6-4F65-8D61-2129AB51F2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6275" y="1443038"/>
            <a:ext cx="11163300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latin typeface="Bahnschrift" panose="020B0502040204020203" pitchFamily="34" charset="0"/>
                <a:ea typeface="+mj-ea"/>
                <a:cs typeface="+mj-cs"/>
              </a:rPr>
              <a:t>The tags which accurately describe their purpose and describe the type of their content are called semantic tags.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Bahnschrift" panose="020B0502040204020203" pitchFamily="34" charset="0"/>
                <a:ea typeface="+mj-ea"/>
                <a:cs typeface="+mj-cs"/>
              </a:rPr>
              <a:t>Some examples of semantic tags are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Bahnschrift" panose="020B0502040204020203" pitchFamily="34" charset="0"/>
                <a:ea typeface="+mj-ea"/>
                <a:cs typeface="+mj-cs"/>
              </a:rPr>
              <a:t>&lt;h1&gt;………….&lt;h6&gt;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Bahnschrift" panose="020B0502040204020203" pitchFamily="34" charset="0"/>
                <a:ea typeface="+mj-ea"/>
                <a:cs typeface="+mj-cs"/>
              </a:rPr>
              <a:t>&lt;form&gt;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Bahnschrift" panose="020B0502040204020203" pitchFamily="34" charset="0"/>
                <a:ea typeface="+mj-ea"/>
                <a:cs typeface="+mj-cs"/>
              </a:rPr>
              <a:t>&lt;table&gt;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Bahnschrift" panose="020B0502040204020203" pitchFamily="34" charset="0"/>
                <a:ea typeface="+mj-ea"/>
                <a:cs typeface="+mj-cs"/>
              </a:rPr>
              <a:t>&lt;p&gt;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Bahnschrift" panose="020B0502040204020203" pitchFamily="34" charset="0"/>
                <a:ea typeface="+mj-ea"/>
                <a:cs typeface="+mj-cs"/>
              </a:rPr>
              <a:t>&lt;sub&gt; and &lt;sup&gt;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Bahnschrift" panose="020B0502040204020203" pitchFamily="34" charset="0"/>
                <a:ea typeface="+mj-ea"/>
                <a:cs typeface="+mj-cs"/>
              </a:rPr>
              <a:t>&lt;b&gt;,&lt;u&gt;,&lt;strong&gt; </a:t>
            </a:r>
            <a:r>
              <a:rPr lang="en-US" altLang="en-US" sz="2000" dirty="0" err="1">
                <a:latin typeface="Bahnschrift" panose="020B0502040204020203" pitchFamily="34" charset="0"/>
                <a:ea typeface="+mj-ea"/>
                <a:cs typeface="+mj-cs"/>
              </a:rPr>
              <a:t>etc</a:t>
            </a:r>
            <a:r>
              <a:rPr lang="en-US" altLang="en-US" sz="2000" dirty="0">
                <a:latin typeface="Bahnschrift" panose="020B0502040204020203" pitchFamily="34" charset="0"/>
                <a:ea typeface="+mj-ea"/>
                <a:cs typeface="+mj-cs"/>
              </a:rPr>
              <a:t>…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0" dirty="0">
                <a:effectLst/>
                <a:latin typeface="Bahnschrift" panose="020B0502040204020203" pitchFamily="34" charset="0"/>
              </a:rPr>
              <a:t>There are many semantic HTML tags that can be used to give meaning to the content of a webpage. </a:t>
            </a:r>
            <a:endParaRPr lang="en-US" altLang="en-US" sz="3200" dirty="0">
              <a:latin typeface="Bahnschrift" panose="020B0502040204020203" pitchFamily="34" charset="0"/>
              <a:ea typeface="+mj-ea"/>
              <a:cs typeface="+mj-cs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en-US" sz="2000" dirty="0">
              <a:latin typeface="Arial Rounded MT Bold" panose="020F0704030504030204" pitchFamily="34" charset="0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18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C689-D00C-455D-9B4B-DD8AA7CF3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174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Bahnschrift" panose="020B0502040204020203" pitchFamily="34" charset="0"/>
              </a:rPr>
              <a:t>HTML SEMANTIC TAG</a:t>
            </a:r>
            <a:endParaRPr lang="en-IN" sz="4000" b="1" dirty="0">
              <a:latin typeface="Bahnschrift" panose="020B0502040204020203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DB6876-63C6-4F65-8D61-2129AB51F2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6275" y="1230719"/>
            <a:ext cx="10515600" cy="54784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en-US" sz="2000" dirty="0">
              <a:latin typeface="Arial Rounded MT Bold" panose="020F0704030504030204" pitchFamily="34" charset="0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Bahnschrift" panose="020B0502040204020203" pitchFamily="34" charset="0"/>
                <a:ea typeface="+mj-ea"/>
                <a:cs typeface="+mj-cs"/>
              </a:rPr>
              <a:t>&lt;nav&gt;:   define a section of the page that contains navigation links.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Bahnschrift" panose="020B0502040204020203" pitchFamily="34" charset="0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Bahnschrift" panose="020B0502040204020203" pitchFamily="34" charset="0"/>
                <a:ea typeface="+mj-ea"/>
                <a:cs typeface="+mj-cs"/>
              </a:rPr>
              <a:t>Two types of navigation 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Bahnschrift" panose="020B0502040204020203" pitchFamily="34" charset="0"/>
                <a:ea typeface="+mj-ea"/>
                <a:cs typeface="+mj-cs"/>
              </a:rPr>
              <a:t>1.Horizontal navigation bar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Bahnschrift" panose="020B0502040204020203" pitchFamily="34" charset="0"/>
                <a:ea typeface="+mj-ea"/>
                <a:cs typeface="+mj-cs"/>
              </a:rPr>
              <a:t>2.Vertical navigation bar  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Bahnschrift" panose="020B0502040204020203" pitchFamily="34" charset="0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Bahnschrift" panose="020B0502040204020203" pitchFamily="34" charset="0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Bahnschrift" panose="020B0502040204020203" pitchFamily="34" charset="0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Bahnschrift" panose="020B0502040204020203" pitchFamily="34" charset="0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Bahnschrift" panose="020B0502040204020203" pitchFamily="34" charset="0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en-US" altLang="en-US" sz="2000" dirty="0">
                <a:latin typeface="Bahnschrift" panose="020B0502040204020203" pitchFamily="34" charset="0"/>
                <a:ea typeface="+mj-ea"/>
                <a:cs typeface="+mj-cs"/>
              </a:rPr>
            </a:br>
            <a:endParaRPr lang="en-US" altLang="en-US" sz="2000" dirty="0">
              <a:latin typeface="Bahnschrift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7298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D13B3-02D0-4529-970A-71A5F668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Bahnschrift" panose="020B0502040204020203" pitchFamily="34" charset="0"/>
              </a:rPr>
              <a:t>HORIZONTAL NAVIGATION BAR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28311-6052-416C-9599-9D6FF317F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587499"/>
            <a:ext cx="11144250" cy="46894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en-US" sz="3600" dirty="0">
              <a:latin typeface="Arial Rounded MT Bold" panose="020F0704030504030204" pitchFamily="34" charset="0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0" dirty="0">
                <a:latin typeface="Bahnschrift" panose="020B0502040204020203" pitchFamily="34" charset="0"/>
                <a:ea typeface="+mj-ea"/>
                <a:cs typeface="+mj-cs"/>
              </a:rPr>
              <a:t>There are two ways to create a horizontal navigation bar. Using inline or floating list items.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8000" dirty="0">
                <a:latin typeface="Bahnschrift" panose="020B0502040204020203" pitchFamily="34" charset="0"/>
                <a:ea typeface="+mj-ea"/>
                <a:cs typeface="+mj-cs"/>
              </a:rPr>
              <a:t>li {</a:t>
            </a:r>
            <a:br>
              <a:rPr lang="en-IN" sz="8000" dirty="0">
                <a:latin typeface="Bahnschrift" panose="020B0502040204020203" pitchFamily="34" charset="0"/>
                <a:ea typeface="+mj-ea"/>
                <a:cs typeface="+mj-cs"/>
              </a:rPr>
            </a:br>
            <a:r>
              <a:rPr lang="en-IN" sz="8000" dirty="0">
                <a:latin typeface="Bahnschrift" panose="020B0502040204020203" pitchFamily="34" charset="0"/>
                <a:ea typeface="+mj-ea"/>
                <a:cs typeface="+mj-cs"/>
              </a:rPr>
              <a:t>  float: left;</a:t>
            </a:r>
            <a:br>
              <a:rPr lang="en-IN" sz="8000" dirty="0">
                <a:latin typeface="Bahnschrift" panose="020B0502040204020203" pitchFamily="34" charset="0"/>
                <a:ea typeface="+mj-ea"/>
                <a:cs typeface="+mj-cs"/>
              </a:rPr>
            </a:br>
            <a:r>
              <a:rPr lang="en-IN" sz="8000" dirty="0">
                <a:latin typeface="Bahnschrift" panose="020B0502040204020203" pitchFamily="34" charset="0"/>
                <a:ea typeface="+mj-ea"/>
                <a:cs typeface="+mj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8000" b="1" u="sng" dirty="0">
                <a:latin typeface="Bahnschrift" panose="020B0502040204020203" pitchFamily="34" charset="0"/>
                <a:ea typeface="+mj-ea"/>
                <a:cs typeface="+mj-cs"/>
              </a:rPr>
              <a:t>Or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8000" dirty="0">
                <a:latin typeface="Bahnschrift" panose="020B0502040204020203" pitchFamily="34" charset="0"/>
                <a:ea typeface="+mj-ea"/>
                <a:cs typeface="+mj-cs"/>
              </a:rPr>
              <a:t>li {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8000" dirty="0" err="1">
                <a:latin typeface="Bahnschrift" panose="020B0502040204020203" pitchFamily="34" charset="0"/>
                <a:ea typeface="+mj-ea"/>
                <a:cs typeface="+mj-cs"/>
              </a:rPr>
              <a:t>display:inline</a:t>
            </a:r>
            <a:r>
              <a:rPr lang="en-IN" sz="8000" dirty="0">
                <a:latin typeface="Bahnschrift" panose="020B0502040204020203" pitchFamily="34" charset="0"/>
                <a:ea typeface="+mj-ea"/>
                <a:cs typeface="+mj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8000" dirty="0">
                <a:latin typeface="Bahnschrift" panose="020B0502040204020203" pitchFamily="34" charset="0"/>
                <a:ea typeface="+mj-ea"/>
                <a:cs typeface="+mj-cs"/>
              </a:rPr>
              <a:t>}</a:t>
            </a:r>
            <a:endParaRPr lang="en-US" sz="8000" dirty="0">
              <a:latin typeface="Bahnschrift" panose="020B0502040204020203" pitchFamily="34" charset="0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latin typeface="Bahnschrift" panose="020B0502040204020203" pitchFamily="34" charset="0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latin typeface="Bahnschrift" panose="020B0502040204020203" pitchFamily="34" charset="0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600" dirty="0">
              <a:latin typeface="Bahnschrift" panose="020B0502040204020203" pitchFamily="34" charset="0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600" dirty="0">
              <a:latin typeface="Bahnschrift" panose="020B0502040204020203" pitchFamily="34" charset="0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600" dirty="0">
              <a:latin typeface="Bahnschrift" panose="020B0502040204020203" pitchFamily="34" charset="0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en-US" altLang="en-US" sz="3600" dirty="0">
                <a:latin typeface="Bahnschrift" panose="020B0502040204020203" pitchFamily="34" charset="0"/>
                <a:ea typeface="+mj-ea"/>
                <a:cs typeface="+mj-cs"/>
              </a:rPr>
            </a:br>
            <a:endParaRPr lang="en-US" altLang="en-US" sz="3600" dirty="0">
              <a:latin typeface="Bahnschrift" panose="020B0502040204020203" pitchFamily="34" charset="0"/>
              <a:ea typeface="+mj-ea"/>
              <a:cs typeface="+mj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147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D13B3-02D0-4529-970A-71A5F668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Bahnschrift" panose="020B0502040204020203" pitchFamily="34" charset="0"/>
              </a:rPr>
              <a:t>VERTICAL NAVIGATION BAR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28311-6052-416C-9599-9D6FF317F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587499"/>
            <a:ext cx="11144250" cy="4689475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en-US" sz="3600" dirty="0">
              <a:latin typeface="Arial Rounded MT Bold" panose="020F0704030504030204" pitchFamily="34" charset="0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0" dirty="0">
                <a:latin typeface="Bahnschrift" panose="020B0502040204020203" pitchFamily="34" charset="0"/>
                <a:ea typeface="+mj-ea"/>
                <a:cs typeface="+mj-cs"/>
              </a:rPr>
              <a:t>There </a:t>
            </a:r>
            <a:r>
              <a:rPr lang="en-US" sz="8000">
                <a:latin typeface="Bahnschrift" panose="020B0502040204020203" pitchFamily="34" charset="0"/>
                <a:ea typeface="+mj-ea"/>
                <a:cs typeface="+mj-cs"/>
              </a:rPr>
              <a:t>is one way </a:t>
            </a:r>
            <a:r>
              <a:rPr lang="en-US" sz="8000" dirty="0">
                <a:latin typeface="Bahnschrift" panose="020B0502040204020203" pitchFamily="34" charset="0"/>
                <a:ea typeface="+mj-ea"/>
                <a:cs typeface="+mj-cs"/>
              </a:rPr>
              <a:t>to create a vertical navigation bar. Using block 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6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 a </a:t>
            </a:r>
            <a:r>
              <a:rPr lang="en-IN" sz="6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sz="6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6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display</a:t>
            </a:r>
            <a:r>
              <a:rPr lang="en-IN" sz="6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6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block</a:t>
            </a:r>
            <a:r>
              <a:rPr lang="en-IN" sz="6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6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6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en-US" sz="2800" dirty="0">
              <a:latin typeface="Bahnschrift" panose="020B0502040204020203" pitchFamily="34" charset="0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latin typeface="Bahnschrift" panose="020B0502040204020203" pitchFamily="34" charset="0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600" dirty="0">
              <a:latin typeface="Bahnschrift" panose="020B0502040204020203" pitchFamily="34" charset="0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600" dirty="0">
              <a:latin typeface="Bahnschrift" panose="020B0502040204020203" pitchFamily="34" charset="0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600" dirty="0">
              <a:latin typeface="Bahnschrift" panose="020B0502040204020203" pitchFamily="34" charset="0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en-US" altLang="en-US" sz="3600" dirty="0">
                <a:latin typeface="Bahnschrift" panose="020B0502040204020203" pitchFamily="34" charset="0"/>
                <a:ea typeface="+mj-ea"/>
                <a:cs typeface="+mj-cs"/>
              </a:rPr>
            </a:br>
            <a:endParaRPr lang="en-US" altLang="en-US" sz="3600" dirty="0">
              <a:latin typeface="Bahnschrift" panose="020B0502040204020203" pitchFamily="34" charset="0"/>
              <a:ea typeface="+mj-ea"/>
              <a:cs typeface="+mj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7121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185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Rounded MT Bold</vt:lpstr>
      <vt:lpstr>Bahnschrift</vt:lpstr>
      <vt:lpstr>Calibri</vt:lpstr>
      <vt:lpstr>Calibri Light</vt:lpstr>
      <vt:lpstr>Consolas</vt:lpstr>
      <vt:lpstr>Wingdings</vt:lpstr>
      <vt:lpstr>Office Theme</vt:lpstr>
      <vt:lpstr>SEMANTIC  TAG</vt:lpstr>
      <vt:lpstr>HTML SEMANTIC TAG</vt:lpstr>
      <vt:lpstr>HTML SEMANTIC TAG</vt:lpstr>
      <vt:lpstr>HORIZONTAL NAVIGATION BAR</vt:lpstr>
      <vt:lpstr>VERTICAL NAVIGATION BAR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18</cp:revision>
  <dcterms:created xsi:type="dcterms:W3CDTF">2024-07-28T11:24:38Z</dcterms:created>
  <dcterms:modified xsi:type="dcterms:W3CDTF">2024-08-05T07:22:45Z</dcterms:modified>
</cp:coreProperties>
</file>