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751B-7355-4639-A9C5-36A425AFF9FF}" type="datetimeFigureOut">
              <a:rPr lang="en-IN" smtClean="0"/>
              <a:pPr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E892-CCB0-42D5-A385-046A0A59D5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7761153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All max pooling operations are replaced by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depth-wise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separable convolution with striding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Extra 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batch normalisation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and 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ReLU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activation are added after each 3 x 3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depth-wise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convolution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ndalus" pitchFamily="18" charset="-78"/>
                <a:cs typeface="Andalus" pitchFamily="18" charset="-78"/>
              </a:rPr>
              <a:t>Depth of the model is increased without changing the entry flow network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structure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b="1" dirty="0" smtClean="0">
                <a:latin typeface="Andalus" pitchFamily="18" charset="-78"/>
                <a:cs typeface="Andalus" pitchFamily="18" charset="-78"/>
              </a:rPr>
              <a:t>Decoder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The encoder is based on an output stride (ratio of the original image size to the size of the final encoded features) of 16. Instead of using bilinear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up-sampling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with a factor of 16, the encoded features are first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up-sampled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with a factor of 4 and concatenated with corresponding low level features from the encoder module having the same spatial dimensions.</a:t>
            </a:r>
            <a:endParaRPr lang="en-IN" sz="2400" b="1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IN" sz="2400" dirty="0" smtClean="0">
                <a:latin typeface="Andalus" pitchFamily="18" charset="-78"/>
                <a:cs typeface="Andalus" pitchFamily="18" charset="-78"/>
              </a:rPr>
            </a:b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276872"/>
            <a:ext cx="5115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Engravers MT" pitchFamily="18" charset="0"/>
              </a:rPr>
              <a:t>Thank You</a:t>
            </a:r>
            <a:endParaRPr lang="en-IN" sz="4800" dirty="0">
              <a:latin typeface="Engravers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89644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Arial Rounded MT Bold" pitchFamily="34" charset="0"/>
              </a:rPr>
              <a:t>IMAGE SEGMENTATION</a:t>
            </a:r>
          </a:p>
          <a:p>
            <a:endParaRPr lang="en-IN" dirty="0" smtClean="0"/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Image segmentation is the task of partitioning</a:t>
            </a: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 image into multiple segments.</a:t>
            </a: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Segmentation can be divided into two types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Semantic Segmentation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Instance Segmentation</a:t>
            </a:r>
          </a:p>
          <a:p>
            <a:pPr marL="342900" indent="-342900"/>
            <a:endParaRPr lang="en-IN" sz="2800" dirty="0" smtClean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 </a:t>
            </a:r>
          </a:p>
        </p:txBody>
      </p:sp>
      <p:pic>
        <p:nvPicPr>
          <p:cNvPr id="5" name="Picture 4" descr="CVC10_Fram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789040"/>
            <a:ext cx="4488160" cy="2777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98968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Arial Rounded MT Bold" pitchFamily="34" charset="0"/>
              </a:rPr>
              <a:t>Semantic Segmentation</a:t>
            </a:r>
          </a:p>
          <a:p>
            <a:endParaRPr lang="en-IN" dirty="0" smtClean="0"/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Semantic </a:t>
            </a:r>
            <a:r>
              <a:rPr lang="en-IN" sz="2800" dirty="0">
                <a:latin typeface="Andalus" pitchFamily="18" charset="-78"/>
                <a:cs typeface="Andalus" pitchFamily="18" charset="-78"/>
              </a:rPr>
              <a:t>segmentation is the task of assigning a </a:t>
            </a:r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class</a:t>
            </a: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dirty="0">
                <a:latin typeface="Andalus" pitchFamily="18" charset="-78"/>
                <a:cs typeface="Andalus" pitchFamily="18" charset="-78"/>
              </a:rPr>
              <a:t>to every pixel </a:t>
            </a:r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in </a:t>
            </a:r>
            <a:r>
              <a:rPr lang="en-IN" sz="2800" dirty="0">
                <a:latin typeface="Andalus" pitchFamily="18" charset="-78"/>
                <a:cs typeface="Andalus" pitchFamily="18" charset="-78"/>
              </a:rPr>
              <a:t>a given image.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780929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Rounded MT Bold" pitchFamily="34" charset="0"/>
              </a:rPr>
              <a:t>Instance Segmentation</a:t>
            </a:r>
          </a:p>
          <a:p>
            <a:endParaRPr lang="en-IN" sz="3200" dirty="0">
              <a:latin typeface="Arial Rounded MT Bold" pitchFamily="34" charset="0"/>
            </a:endParaRP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Different instances of the same class are segmented individually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86428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ndalus" pitchFamily="18" charset="-78"/>
                <a:cs typeface="Andalus" pitchFamily="18" charset="-78"/>
              </a:rPr>
              <a:t>Algorithm for Image Segmentation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There are many algorithms for solving this image segmentation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s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uch as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such as the Watershed algorithm, Image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thresholding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,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K-means clustering, Graph partitioning methods, etc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564904"/>
            <a:ext cx="931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Many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deep learning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architectures have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also been proposed,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but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Google’s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model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has given the best results till date. 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149080"/>
            <a:ext cx="7744257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45468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Understanding Google’s </a:t>
            </a:r>
            <a:r>
              <a:rPr lang="en-IN" sz="2400" dirty="0" err="1" smtClean="0">
                <a:latin typeface="Arial Rounded MT Bold" pitchFamily="34" charset="0"/>
              </a:rPr>
              <a:t>Deeplab</a:t>
            </a:r>
            <a:endParaRPr lang="en-IN" sz="2400" dirty="0" smtClean="0">
              <a:latin typeface="Arial Rounded MT Bold" pitchFamily="34" charset="0"/>
            </a:endParaRPr>
          </a:p>
          <a:p>
            <a:endParaRPr lang="en-IN" sz="2400" dirty="0">
              <a:latin typeface="Arial Rounded MT Bold" pitchFamily="34" charset="0"/>
            </a:endParaRPr>
          </a:p>
          <a:p>
            <a:r>
              <a:rPr lang="en-IN" sz="2400" dirty="0" err="1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is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designed and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open-sourced by Google back in 2016. 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Multiple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improvements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have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been made to the model since then, 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including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V2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,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V3 and the latest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V3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+.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model has two steps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Encoding phase :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The aim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of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this phase is to extract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essential</a:t>
            </a:r>
          </a:p>
          <a:p>
            <a:pPr marL="457200" indent="-457200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	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information from the image. This is done using a pre trained 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/>
            <a:r>
              <a:rPr lang="en-IN" sz="2400" dirty="0">
                <a:latin typeface="Andalus" pitchFamily="18" charset="-78"/>
                <a:cs typeface="Andalus" pitchFamily="18" charset="-78"/>
              </a:rPr>
              <a:t>	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CNN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Decoding phase :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The information extracted in encoding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phase</a:t>
            </a:r>
          </a:p>
          <a:p>
            <a:pPr marL="457200" indent="-457200"/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	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is used here to reconstruct output of appropriate dimensions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928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The</a:t>
            </a:r>
            <a:r>
              <a:rPr lang="en-IN" sz="2400" u="sng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architecture is based on combining two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popular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neural network architectures: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Andalus" pitchFamily="18" charset="-78"/>
                <a:cs typeface="Andalus" pitchFamily="18" charset="-78"/>
              </a:rPr>
              <a:t>Spatial Pyramid Pooling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: We need to make sure our model is robust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to changes in the size of objects when working with CNNs. 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Spatial Pyramid Pooling use multiple scaled versions of the input 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for training and hence capture multi-scale information.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 Hence they are able to encode multi-scale contextual information. 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Andalus" pitchFamily="18" charset="-78"/>
                <a:cs typeface="Andalus" pitchFamily="18" charset="-78"/>
              </a:rPr>
              <a:t>Encoder-Decoder networks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: Not everything present in the input 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 will be useful for our model. We would want to extract only the 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crucial features that can be used to represent most of the   information.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They learn to transform the input into a dense form that can be used to represent all the input information.</a:t>
            </a:r>
            <a:br>
              <a:rPr lang="en-IN" sz="2400" dirty="0" smtClean="0">
                <a:latin typeface="Andalus" pitchFamily="18" charset="-78"/>
                <a:cs typeface="Andalus" pitchFamily="18" charset="-78"/>
              </a:rPr>
            </a:b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3500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Arial Rounded MT Bold" pitchFamily="34" charset="0"/>
              </a:rPr>
              <a:t>Atrous</a:t>
            </a:r>
            <a:r>
              <a:rPr lang="en-IN" sz="2800" dirty="0" smtClean="0">
                <a:latin typeface="Arial Rounded MT Bold" pitchFamily="34" charset="0"/>
              </a:rPr>
              <a:t> Convolution</a:t>
            </a:r>
            <a:endParaRPr lang="en-IN" sz="2800" dirty="0">
              <a:latin typeface="Arial Rounded MT Bold" pitchFamily="34" charset="0"/>
            </a:endParaRPr>
          </a:p>
        </p:txBody>
      </p:sp>
      <p:pic>
        <p:nvPicPr>
          <p:cNvPr id="3" name="Picture 2" descr="dilation-300x28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196752"/>
            <a:ext cx="3363696" cy="3240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126876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Spatial pyramid pooling uses multiple instances of the same architecture. This leads to an increase in the computational complexity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To Solve this 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has the concept of </a:t>
            </a:r>
            <a:r>
              <a:rPr lang="en-IN" sz="2400" dirty="0" err="1" smtClean="0">
                <a:latin typeface="Andalus" pitchFamily="18" charset="-78"/>
                <a:cs typeface="Andalus" pitchFamily="18" charset="-78"/>
              </a:rPr>
              <a:t>atrous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 convolution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Atrous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convolutions require a parameter called rate which is used to explicitly control the effective field of view of the convolution.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ASPP 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uses 4 parallel operations, i.e. 1 x 1 convolution and 3 x 3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atrous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convolution with rates [6, 12, 18]. It also adds image level features with Global Average Pooling. 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Bilinear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upsampling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is used to scale the features to the correct dimensions.</a:t>
            </a:r>
          </a:p>
          <a:p>
            <a:r>
              <a:rPr lang="en-IN" sz="2400" dirty="0">
                <a:latin typeface="Andalus" pitchFamily="18" charset="-78"/>
                <a:cs typeface="Andalus" pitchFamily="18" charset="-78"/>
              </a:rPr>
              <a:t> </a:t>
            </a: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852936"/>
            <a:ext cx="6596649" cy="27835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6574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ndalus" pitchFamily="18" charset="-78"/>
                <a:cs typeface="Andalus" pitchFamily="18" charset="-78"/>
              </a:rPr>
              <a:t>Understanding </a:t>
            </a:r>
            <a:r>
              <a:rPr lang="en-IN" sz="2800" b="1" dirty="0" err="1" smtClean="0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800" b="1" dirty="0" smtClean="0">
                <a:latin typeface="Andalus" pitchFamily="18" charset="-78"/>
                <a:cs typeface="Andalus" pitchFamily="18" charset="-78"/>
              </a:rPr>
              <a:t> Model Architecture</a:t>
            </a:r>
            <a:endParaRPr lang="en-IN" sz="28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Andalus" pitchFamily="18" charset="-78"/>
                <a:cs typeface="Andalus" pitchFamily="18" charset="-78"/>
              </a:rPr>
              <a:t>DeepLab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V3 uses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ImageNet’s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pretrained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 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Resnet-101 with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atrous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convolutions as its main feature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extractor and also uses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Atrous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Spatial Pyramid Pooling and bilinear </a:t>
            </a:r>
            <a:r>
              <a:rPr lang="en-IN" sz="2400" dirty="0" err="1">
                <a:latin typeface="Andalus" pitchFamily="18" charset="-78"/>
                <a:cs typeface="Andalus" pitchFamily="18" charset="-78"/>
              </a:rPr>
              <a:t>upsampling</a:t>
            </a:r>
            <a:r>
              <a:rPr lang="en-IN" sz="2400" dirty="0">
                <a:latin typeface="Andalus" pitchFamily="18" charset="-78"/>
                <a:cs typeface="Andalus" pitchFamily="18" charset="-78"/>
              </a:rPr>
              <a:t> for the decoder module </a:t>
            </a:r>
          </a:p>
        </p:txBody>
      </p:sp>
      <p:pic>
        <p:nvPicPr>
          <p:cNvPr id="4" name="Picture 3" descr="semantic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7258104" cy="3724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248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Mohan Kumar A</dc:creator>
  <cp:lastModifiedBy>Mohan Kumar A</cp:lastModifiedBy>
  <cp:revision>3</cp:revision>
  <dcterms:created xsi:type="dcterms:W3CDTF">2020-01-23T11:19:33Z</dcterms:created>
  <dcterms:modified xsi:type="dcterms:W3CDTF">2020-01-26T12:54:47Z</dcterms:modified>
</cp:coreProperties>
</file>