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  <p:sldId id="273" r:id="rId5"/>
    <p:sldId id="274" r:id="rId6"/>
    <p:sldId id="259" r:id="rId7"/>
    <p:sldId id="275" r:id="rId8"/>
    <p:sldId id="276" r:id="rId9"/>
    <p:sldId id="260" r:id="rId10"/>
    <p:sldId id="277" r:id="rId11"/>
    <p:sldId id="278" r:id="rId12"/>
    <p:sldId id="279" r:id="rId13"/>
    <p:sldId id="261" r:id="rId14"/>
    <p:sldId id="262" r:id="rId15"/>
    <p:sldId id="263" r:id="rId16"/>
    <p:sldId id="264" r:id="rId17"/>
    <p:sldId id="280" r:id="rId18"/>
    <p:sldId id="281" r:id="rId19"/>
    <p:sldId id="282" r:id="rId20"/>
    <p:sldId id="265" r:id="rId21"/>
    <p:sldId id="283" r:id="rId22"/>
    <p:sldId id="284" r:id="rId23"/>
    <p:sldId id="267" r:id="rId24"/>
    <p:sldId id="286" r:id="rId25"/>
    <p:sldId id="287" r:id="rId26"/>
    <p:sldId id="289" r:id="rId27"/>
    <p:sldId id="268" r:id="rId28"/>
    <p:sldId id="290" r:id="rId29"/>
    <p:sldId id="288" r:id="rId30"/>
    <p:sldId id="291" r:id="rId31"/>
    <p:sldId id="292" r:id="rId32"/>
    <p:sldId id="293" r:id="rId33"/>
    <p:sldId id="294" r:id="rId34"/>
    <p:sldId id="296" r:id="rId35"/>
    <p:sldId id="295" r:id="rId36"/>
    <p:sldId id="269" r:id="rId37"/>
    <p:sldId id="270" r:id="rId38"/>
    <p:sldId id="271" r:id="rId39"/>
    <p:sldId id="272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118" autoAdjust="0"/>
  </p:normalViewPr>
  <p:slideViewPr>
    <p:cSldViewPr snapToGrid="0" snapToObjects="1">
      <p:cViewPr>
        <p:scale>
          <a:sx n="66" d="100"/>
          <a:sy n="66" d="100"/>
        </p:scale>
        <p:origin x="1944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45" y="1872802"/>
            <a:ext cx="7610168" cy="2217418"/>
          </a:xfrm>
        </p:spPr>
        <p:txBody>
          <a:bodyPr>
            <a:normAutofit fontScale="90000"/>
          </a:bodyPr>
          <a:lstStyle/>
          <a:p>
            <a:pPr algn="ctr"/>
            <a:r>
              <a:rPr sz="4400" b="1" i="1" dirty="0">
                <a:latin typeface="Copperplate Gothic Light" panose="020E0507020206020404" pitchFamily="34" charset="0"/>
              </a:rPr>
              <a:t>Telecommunication</a:t>
            </a:r>
            <a:r>
              <a:rPr lang="en-US" sz="4400" b="1" i="1" dirty="0">
                <a:latin typeface="Copperplate Gothic Light" panose="020E0507020206020404" pitchFamily="34" charset="0"/>
              </a:rPr>
              <a:t> </a:t>
            </a:r>
            <a:br>
              <a:rPr lang="en-US" sz="4400" b="1" i="1" dirty="0">
                <a:latin typeface="Copperplate Gothic Light" panose="020E0507020206020404" pitchFamily="34" charset="0"/>
              </a:rPr>
            </a:br>
            <a:r>
              <a:rPr lang="en-US" sz="4400" b="1" i="1" dirty="0">
                <a:latin typeface="Copperplate Gothic Light" panose="020E0507020206020404" pitchFamily="34" charset="0"/>
              </a:rPr>
              <a:t>User Analytics for Strategic Business Acquisition</a:t>
            </a:r>
            <a:endParaRPr sz="4400" b="1" i="1" dirty="0">
              <a:latin typeface="Copperplate Gothic Light" panose="020E0507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406" y="4707192"/>
            <a:ext cx="4729316" cy="469095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i="1" dirty="0">
                <a:latin typeface="Aptos Narrow" panose="020B0004020202020204" pitchFamily="34" charset="0"/>
              </a:rPr>
              <a:t>DEEPALI DAULAT CHAUGULE</a:t>
            </a:r>
            <a:endParaRPr b="1" i="1" dirty="0"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C0AE4-6A5A-13F8-54BC-71C44F38AA8E}"/>
              </a:ext>
            </a:extLst>
          </p:cNvPr>
          <p:cNvSpPr txBox="1"/>
          <p:nvPr/>
        </p:nvSpPr>
        <p:spPr>
          <a:xfrm>
            <a:off x="3034559" y="1288026"/>
            <a:ext cx="3074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PROJECT NO 5</a:t>
            </a:r>
            <a:endParaRPr lang="en-IN" sz="32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5E9B4-BBAF-CA96-C86C-4BAFFDF6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4" y="1048739"/>
            <a:ext cx="4418956" cy="5043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30C89-8E88-D4D3-DE7A-7114CBD6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80" y="1048739"/>
            <a:ext cx="4318176" cy="5043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F393C-9204-B0F1-99B7-675317FA15FE}"/>
              </a:ext>
            </a:extLst>
          </p:cNvPr>
          <p:cNvSpPr txBox="1"/>
          <p:nvPr/>
        </p:nvSpPr>
        <p:spPr>
          <a:xfrm>
            <a:off x="520313" y="542921"/>
            <a:ext cx="405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Univariate Analysis and Bivariate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71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D5E18-F12A-BF38-6A64-2469C174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04" y="735495"/>
            <a:ext cx="7339827" cy="5387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1A345-F4DA-7771-3B5E-2E4E03FB4788}"/>
              </a:ext>
            </a:extLst>
          </p:cNvPr>
          <p:cNvSpPr txBox="1"/>
          <p:nvPr/>
        </p:nvSpPr>
        <p:spPr>
          <a:xfrm>
            <a:off x="2064774" y="403123"/>
            <a:ext cx="11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46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E9D66-22DD-5BDB-C1FB-690DD6F4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8" y="1401419"/>
            <a:ext cx="8666923" cy="1511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EDD9C-3596-207B-76AC-7EB4465BE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3118122"/>
            <a:ext cx="8666923" cy="2895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E8AC-1901-EA52-BF2F-1D073A4EEFBA}"/>
              </a:ext>
            </a:extLst>
          </p:cNvPr>
          <p:cNvSpPr txBox="1"/>
          <p:nvPr/>
        </p:nvSpPr>
        <p:spPr>
          <a:xfrm>
            <a:off x="694944" y="719328"/>
            <a:ext cx="57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Analysis and Dimensionality Reducing using PCA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3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229" y="268357"/>
            <a:ext cx="6377940" cy="1293028"/>
          </a:xfrm>
        </p:spPr>
        <p:txBody>
          <a:bodyPr/>
          <a:lstStyle/>
          <a:p>
            <a:r>
              <a:rPr b="1" i="1" u="sng" cap="all" dirty="0"/>
              <a:t>Top 10 Handsets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880219"/>
            <a:ext cx="7955280" cy="896510"/>
          </a:xfrm>
        </p:spPr>
        <p:txBody>
          <a:bodyPr/>
          <a:lstStyle/>
          <a:p>
            <a:r>
              <a:rPr dirty="0"/>
              <a:t>Most popular handsets based on customer data, visualized using bar charts.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E8E05-8B40-5F77-F6FA-970EFD4A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08" y="2664542"/>
            <a:ext cx="7214414" cy="3925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298091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i="1" u="sng" cap="all" dirty="0"/>
              <a:t>Top 3 Handset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374" y="1877648"/>
            <a:ext cx="7955280" cy="737483"/>
          </a:xfrm>
        </p:spPr>
        <p:txBody>
          <a:bodyPr/>
          <a:lstStyle/>
          <a:p>
            <a:r>
              <a:rPr dirty="0"/>
              <a:t>Leading brands preferred by users and their market share.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B46F0-407F-4909-9A6C-93E5DA42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4" y="2505422"/>
            <a:ext cx="7582958" cy="35673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299" y="266476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i="1" u="sng" cap="all" dirty="0"/>
              <a:t>Top 5 Handsets per Manufacturer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58" y="1906325"/>
            <a:ext cx="7955280" cy="528762"/>
          </a:xfrm>
        </p:spPr>
        <p:txBody>
          <a:bodyPr/>
          <a:lstStyle/>
          <a:p>
            <a:r>
              <a:rPr dirty="0"/>
              <a:t>Detailed brand-wise handset usage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F9FE9-68E7-C293-CF36-3F813296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5" y="2320413"/>
            <a:ext cx="8261406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cap="all" dirty="0"/>
              <a:t>User Behavior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Analyzing app usage, data consumption, and call patterns to identify user habits.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4C0F3-40C3-060E-1E4E-91D6A5008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2922105"/>
            <a:ext cx="7468642" cy="36297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19F84-F451-006F-2DC9-420FB62E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367748"/>
            <a:ext cx="8020878" cy="608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2D401-2B9E-D9CD-629B-07BC52BE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0" y="375208"/>
            <a:ext cx="4377793" cy="584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55BD8-7C09-515E-8276-1432A439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930" y="375207"/>
            <a:ext cx="4065105" cy="58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7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8F58D-8BD7-FD3C-2E57-50D7AA5FA6E7}"/>
              </a:ext>
            </a:extLst>
          </p:cNvPr>
          <p:cNvSpPr txBox="1"/>
          <p:nvPr/>
        </p:nvSpPr>
        <p:spPr>
          <a:xfrm>
            <a:off x="717630" y="740780"/>
            <a:ext cx="7674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Interpretation: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Top Customers: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top 10 customers based on each engagement metric highlight who the most engaged users are, allowing targeted strategies for retention or upselling.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Clusters: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Clustering users into three groups helps identify distinct engagement levels, informing personalized marketing efforts.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Top Applications: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Understanding which applications drive the most engagement enables better resource allocation and promotional activities.</a:t>
            </a:r>
          </a:p>
        </p:txBody>
      </p:sp>
    </p:spTree>
    <p:extLst>
      <p:ext uri="{BB962C8B-B14F-4D97-AF65-F5344CB8AC3E}">
        <p14:creationId xmlns:p14="http://schemas.microsoft.com/office/powerpoint/2010/main" val="344135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321922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i="1" u="sng" cap="all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2426601"/>
          </a:xfrm>
        </p:spPr>
        <p:txBody>
          <a:bodyPr/>
          <a:lstStyle/>
          <a:p>
            <a:pPr marL="0" indent="0">
              <a:buNone/>
            </a:pPr>
            <a:r>
              <a:rPr b="1" i="1" u="sng" dirty="0"/>
              <a:t>Purpose:</a:t>
            </a:r>
          </a:p>
          <a:p>
            <a:r>
              <a:rPr dirty="0"/>
              <a:t>- Identify popular handset brands and models</a:t>
            </a:r>
          </a:p>
          <a:p>
            <a:r>
              <a:rPr dirty="0"/>
              <a:t>- Analyze user behavior</a:t>
            </a:r>
          </a:p>
          <a:p>
            <a:r>
              <a:rPr dirty="0"/>
              <a:t>- Apply clustering techniques for segmentation.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Applying K-Means Clustering and PCA for user segmentation.</a:t>
            </a:r>
          </a:p>
          <a:p>
            <a:r>
              <a:t>Evaluating cluster quality using Silhouette Score.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749B2-DD85-B0BA-5233-9945C83B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5" y="246301"/>
            <a:ext cx="8113853" cy="63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7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06BA8-E0C9-DD1A-AAD9-EB6F87F2457F}"/>
              </a:ext>
            </a:extLst>
          </p:cNvPr>
          <p:cNvSpPr txBox="1"/>
          <p:nvPr/>
        </p:nvSpPr>
        <p:spPr>
          <a:xfrm>
            <a:off x="717166" y="527706"/>
            <a:ext cx="75703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000000"/>
                </a:solidFill>
                <a:effectLst/>
                <a:latin typeface="Helvetica Neue"/>
              </a:rPr>
              <a:t>Interpretation:</a:t>
            </a:r>
          </a:p>
          <a:p>
            <a:pPr algn="l"/>
            <a:endParaRPr lang="en-US" b="1" i="0" u="sng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Aggregated Metrics: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aggregated data shows customer-level insights into TCP 	retransmission, RTT, throughput, and handset type.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Top and Bottom Values: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Identifying top and bottom performers for each metric highlights 	variability in user experiences.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Distribution Analysis: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Helvetica Neue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Visual distributions of throughput and TCP retransmission per 	handset type reveal performance trends across devices.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Clustering: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	Clustering helps segment users into experience groups, offering a 	pathway to tailor services for different user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41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 model for price prediction and clustering for segmentation.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D2C67-3879-F4BB-73B3-8861368B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189705"/>
            <a:ext cx="8287473" cy="58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4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605116-FDE4-6CEB-C3FE-DCBAC11A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265752"/>
            <a:ext cx="8183301" cy="6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8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CBF17-3056-02FE-F175-91D40DD4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1" y="266218"/>
            <a:ext cx="8404819" cy="59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Regression:</a:t>
            </a:r>
          </a:p>
          <a:p>
            <a:r>
              <a:t>- RMSE (Root Mean Squared Error)</a:t>
            </a:r>
          </a:p>
          <a:p>
            <a:r>
              <a:t>- R² Score</a:t>
            </a:r>
          </a:p>
          <a:p>
            <a:endParaRPr/>
          </a:p>
          <a:p>
            <a:r>
              <a:t>Clustering:</a:t>
            </a:r>
          </a:p>
          <a:p>
            <a:r>
              <a:t>- Silhouette Score for cluster validation.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E7230-B864-2F99-6230-59AD6FC2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0" y="208344"/>
            <a:ext cx="8297037" cy="63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62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81CFC-CCF6-40DF-1DFF-8E82C5B2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3" y="486138"/>
            <a:ext cx="8090704" cy="54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4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778" y="397741"/>
            <a:ext cx="6377940" cy="1182330"/>
          </a:xfrm>
        </p:spPr>
        <p:txBody>
          <a:bodyPr>
            <a:normAutofit/>
          </a:bodyPr>
          <a:lstStyle/>
          <a:p>
            <a:r>
              <a:rPr b="1" i="1" u="sng" cap="all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i="1" u="sng" dirty="0"/>
              <a:t>Source: </a:t>
            </a:r>
            <a:endParaRPr lang="en-US" b="1" i="1" u="sng" dirty="0"/>
          </a:p>
          <a:p>
            <a:pPr marL="0" indent="0">
              <a:buNone/>
            </a:pPr>
            <a:r>
              <a:rPr lang="en-IN" dirty="0"/>
              <a:t> 	</a:t>
            </a:r>
            <a:r>
              <a:rPr dirty="0"/>
              <a:t>Telecom company dataset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i="1" u="sng" dirty="0"/>
              <a:t>Features</a:t>
            </a:r>
            <a:r>
              <a:rPr dirty="0"/>
              <a:t>: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dirty="0"/>
              <a:t>Handset types, app usage, call duration, network activity.</a:t>
            </a:r>
            <a:endParaRPr lang="en-US" dirty="0"/>
          </a:p>
          <a:p>
            <a:pPr marL="457200" lvl="1" indent="0">
              <a:buNone/>
            </a:pPr>
            <a:endParaRPr dirty="0"/>
          </a:p>
          <a:p>
            <a:r>
              <a:rPr b="1" i="1" u="sng" dirty="0"/>
              <a:t>Target: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Telecom marketing and strategy teams.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9DD3C-64D7-7C9D-6AAE-7D9E775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90" y="277792"/>
            <a:ext cx="8391645" cy="5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DCFF-D304-6613-DFC2-3DF1CFE3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 to </a:t>
            </a:r>
            <a:r>
              <a:rPr lang="en-IN" dirty="0" err="1"/>
              <a:t>mysql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3B323-0457-66D3-701B-5D701657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the final table containing all user IDs, engagement scores, experience scores, and satisfaction scores to a local MySQL database.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7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52D87-EE56-DE56-5A9A-E080AE00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5" y="277792"/>
            <a:ext cx="8394445" cy="59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75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5BBFB-3947-4A53-856C-400AA525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3" y="1065595"/>
            <a:ext cx="8461094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212C-FAA1-493B-1C7E-C38EDD371F10}"/>
              </a:ext>
            </a:extLst>
          </p:cNvPr>
          <p:cNvSpPr txBox="1"/>
          <p:nvPr/>
        </p:nvSpPr>
        <p:spPr>
          <a:xfrm>
            <a:off x="532435" y="578734"/>
            <a:ext cx="66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screenshot of a select query output from the exported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4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159A-0039-4458-D371-C9385E6A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-Model Deployment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555C4-3A74-9265-FE85-70F047B01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736203"/>
            <a:ext cx="7254433" cy="4722470"/>
          </a:xfrm>
        </p:spPr>
      </p:pic>
    </p:spTree>
    <p:extLst>
      <p:ext uri="{BB962C8B-B14F-4D97-AF65-F5344CB8AC3E}">
        <p14:creationId xmlns:p14="http://schemas.microsoft.com/office/powerpoint/2010/main" val="3643743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AD07E0-AF03-7AF0-E676-CCDC200C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7" y="293357"/>
            <a:ext cx="7923024" cy="6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88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 &amp;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47040D-F6C3-EF03-0DC5-8155C957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2658"/>
            <a:ext cx="71734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High-end smartphones are dominant among premium users, while mid-range devices are the most common overall.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handset patterns in data usage, app preferences, and call durations. </a:t>
            </a:r>
            <a:r>
              <a:rPr lang="en-US" altLang="en-US" dirty="0">
                <a:latin typeface="Arial" panose="020B0604020202020204" pitchFamily="34" charset="0"/>
              </a:rPr>
              <a:t>manufacturers have strong brand loyalty among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User behavior analysis shows distinct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3C85F0-77B0-893B-E7AB-7EA3C773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29154"/>
            <a:ext cx="65396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this study can help telecom companies optimize their marketing strategies, tailor promotions, and improve customer satisfaction.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Recommending targeted data plans and offers based on user clusters.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4F3CABD-EC6D-95C1-4453-7D356ADAC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29663"/>
            <a:ext cx="66641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analysis to incorporate 5G adoption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clustering accuracy by integrating additional behavioral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predictive models for customer churn analysis.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Libraries: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Pandas, Scikit-Learn, Matplotlib, Seaborn</a:t>
            </a:r>
          </a:p>
          <a:p>
            <a:r>
              <a:rPr dirty="0"/>
              <a:t>Dataset Source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82EDE-040D-8E42-06DC-45F6AEBB4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5" y="1171260"/>
            <a:ext cx="7515096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0E4769-DD33-0F54-B9E7-916DB54AF747}"/>
              </a:ext>
            </a:extLst>
          </p:cNvPr>
          <p:cNvSpPr txBox="1"/>
          <p:nvPr/>
        </p:nvSpPr>
        <p:spPr>
          <a:xfrm>
            <a:off x="863591" y="525403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all necessary  libraries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783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98687-04D3-9683-9111-06384680951A}"/>
              </a:ext>
            </a:extLst>
          </p:cNvPr>
          <p:cNvSpPr txBox="1"/>
          <p:nvPr/>
        </p:nvSpPr>
        <p:spPr>
          <a:xfrm>
            <a:off x="3368233" y="2291788"/>
            <a:ext cx="1986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91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60292-ED01-57EE-8C7F-16C397A9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" y="1316736"/>
            <a:ext cx="8595360" cy="4669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7BB553-46C1-E500-DEA3-C6AC73A2D61E}"/>
              </a:ext>
            </a:extLst>
          </p:cNvPr>
          <p:cNvSpPr txBox="1"/>
          <p:nvPr/>
        </p:nvSpPr>
        <p:spPr>
          <a:xfrm>
            <a:off x="904568" y="619432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Dataset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54" y="247068"/>
            <a:ext cx="6377940" cy="1293028"/>
          </a:xfrm>
        </p:spPr>
        <p:txBody>
          <a:bodyPr/>
          <a:lstStyle/>
          <a:p>
            <a:r>
              <a:rPr b="1" i="1" u="sng" cap="all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01952"/>
            <a:ext cx="7955280" cy="4361688"/>
          </a:xfrm>
        </p:spPr>
        <p:txBody>
          <a:bodyPr/>
          <a:lstStyle/>
          <a:p>
            <a:r>
              <a:rPr b="1" i="1" u="sng" dirty="0"/>
              <a:t>Steps taken: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Handling missing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Encoding categorical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Feature scaling using </a:t>
            </a:r>
            <a:r>
              <a:rPr dirty="0" err="1"/>
              <a:t>MinMaxScaler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D944D-95E4-BA89-DBDF-F5EB75C6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974034"/>
            <a:ext cx="8058912" cy="5248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F74F4C-F915-BC6D-2592-4FE7D67F00B6}"/>
              </a:ext>
            </a:extLst>
          </p:cNvPr>
          <p:cNvSpPr txBox="1"/>
          <p:nvPr/>
        </p:nvSpPr>
        <p:spPr>
          <a:xfrm>
            <a:off x="1004700" y="418191"/>
            <a:ext cx="351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information of loaded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192B9-B2C5-7800-8B57-147B5911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0704"/>
            <a:ext cx="8022336" cy="5121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677D7-00C0-7963-C51C-2CB72F7E7CC7}"/>
              </a:ext>
            </a:extLst>
          </p:cNvPr>
          <p:cNvSpPr txBox="1"/>
          <p:nvPr/>
        </p:nvSpPr>
        <p:spPr>
          <a:xfrm>
            <a:off x="993058" y="589935"/>
            <a:ext cx="337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Missing Values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61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299823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i="1" u="sng" cap="all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10" y="1842583"/>
            <a:ext cx="7955280" cy="4069080"/>
          </a:xfrm>
        </p:spPr>
        <p:txBody>
          <a:bodyPr/>
          <a:lstStyle/>
          <a:p>
            <a:r>
              <a:rPr dirty="0"/>
              <a:t>Visualizing handset usage distribution, trends, and outlier removal.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712C8-7636-2F0D-022E-45897A4B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" y="2554357"/>
            <a:ext cx="8198988" cy="367747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231</TotalTime>
  <Words>584</Words>
  <Application>Microsoft Office PowerPoint</Application>
  <PresentationFormat>On-screen Show (4:3)</PresentationFormat>
  <Paragraphs>105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 Narrow</vt:lpstr>
      <vt:lpstr>Arial</vt:lpstr>
      <vt:lpstr>Copperplate Gothic Light</vt:lpstr>
      <vt:lpstr>Helvetica Neue</vt:lpstr>
      <vt:lpstr>Rockwell</vt:lpstr>
      <vt:lpstr>Rockwell Condensed</vt:lpstr>
      <vt:lpstr>Wingdings</vt:lpstr>
      <vt:lpstr>Wood Type</vt:lpstr>
      <vt:lpstr>Telecommunication  User Analytics for Strategic Business Acquisition</vt:lpstr>
      <vt:lpstr>Introduction</vt:lpstr>
      <vt:lpstr>Dataset Overview</vt:lpstr>
      <vt:lpstr>PowerPoint Presentation</vt:lpstr>
      <vt:lpstr>PowerPoint Presentation</vt:lpstr>
      <vt:lpstr>Data Preprocessing</vt:lpstr>
      <vt:lpstr>PowerPoint Presentation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Top 10 Handsets Used</vt:lpstr>
      <vt:lpstr>Top 3 Handset Manufacturers</vt:lpstr>
      <vt:lpstr>Top 5 Handsets per Manufacturer</vt:lpstr>
      <vt:lpstr>User Behavior Overview</vt:lpstr>
      <vt:lpstr>PowerPoint Presentation</vt:lpstr>
      <vt:lpstr>PowerPoint Presentation</vt:lpstr>
      <vt:lpstr>PowerPoint Presentation</vt:lpstr>
      <vt:lpstr>Clustering Approach</vt:lpstr>
      <vt:lpstr>PowerPoint Presentation</vt:lpstr>
      <vt:lpstr>PowerPoint Presentation</vt:lpstr>
      <vt:lpstr>Model Implementation</vt:lpstr>
      <vt:lpstr>PowerPoint Presentation</vt:lpstr>
      <vt:lpstr>PowerPoint Presentation</vt:lpstr>
      <vt:lpstr>PowerPoint Presentation</vt:lpstr>
      <vt:lpstr>Performance Metrics</vt:lpstr>
      <vt:lpstr>PowerPoint Presentation</vt:lpstr>
      <vt:lpstr>PowerPoint Presentation</vt:lpstr>
      <vt:lpstr>PowerPoint Presentation</vt:lpstr>
      <vt:lpstr>Export to mysql</vt:lpstr>
      <vt:lpstr>PowerPoint Presentation</vt:lpstr>
      <vt:lpstr>PowerPoint Presentation</vt:lpstr>
      <vt:lpstr>-Model Deployment Tracking</vt:lpstr>
      <vt:lpstr>PowerPoint Presentation</vt:lpstr>
      <vt:lpstr>Insights &amp; Findings</vt:lpstr>
      <vt:lpstr>Business Recommendations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Deepkiran</dc:creator>
  <cp:keywords/>
  <dc:description>generated using python-pptx</dc:description>
  <cp:lastModifiedBy>Deepali Daulat Chaugule</cp:lastModifiedBy>
  <cp:revision>4</cp:revision>
  <dcterms:created xsi:type="dcterms:W3CDTF">2013-01-27T09:14:16Z</dcterms:created>
  <dcterms:modified xsi:type="dcterms:W3CDTF">2025-02-09T17:06:07Z</dcterms:modified>
  <cp:category/>
</cp:coreProperties>
</file>