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3" r:id="rId1"/>
  </p:sldMasterIdLst>
  <p:sldIdLst>
    <p:sldId id="265" r:id="rId2"/>
    <p:sldId id="256" r:id="rId3"/>
    <p:sldId id="257" r:id="rId4"/>
    <p:sldId id="258" r:id="rId5"/>
    <p:sldId id="259" r:id="rId6"/>
    <p:sldId id="260" r:id="rId7"/>
    <p:sldId id="266" r:id="rId8"/>
    <p:sldId id="261" r:id="rId9"/>
    <p:sldId id="267" r:id="rId10"/>
    <p:sldId id="268" r:id="rId11"/>
    <p:sldId id="269" r:id="rId12"/>
    <p:sldId id="270" r:id="rId13"/>
    <p:sldId id="271" r:id="rId14"/>
    <p:sldId id="272" r:id="rId15"/>
    <p:sldId id="262" r:id="rId16"/>
    <p:sldId id="263"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CF43C-F2D8-492B-A48E-F745CD29E0B3}" v="8" dt="2024-11-10T20:02:2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li Daulat Chaugule" userId="e1e7b48f4e3441f7" providerId="LiveId" clId="{7EFCF43C-F2D8-492B-A48E-F745CD29E0B3}"/>
    <pc:docChg chg="custSel modSld sldOrd modMainMaster">
      <pc:chgData name="Deepali Daulat Chaugule" userId="e1e7b48f4e3441f7" providerId="LiveId" clId="{7EFCF43C-F2D8-492B-A48E-F745CD29E0B3}" dt="2024-11-10T20:04:51.617" v="88" actId="14100"/>
      <pc:docMkLst>
        <pc:docMk/>
      </pc:docMkLst>
      <pc:sldChg chg="modSp">
        <pc:chgData name="Deepali Daulat Chaugule" userId="e1e7b48f4e3441f7" providerId="LiveId" clId="{7EFCF43C-F2D8-492B-A48E-F745CD29E0B3}" dt="2024-11-10T20:01:06.198" v="61"/>
        <pc:sldMkLst>
          <pc:docMk/>
          <pc:sldMk cId="0" sldId="256"/>
        </pc:sldMkLst>
        <pc:spChg chg="mod">
          <ac:chgData name="Deepali Daulat Chaugule" userId="e1e7b48f4e3441f7" providerId="LiveId" clId="{7EFCF43C-F2D8-492B-A48E-F745CD29E0B3}" dt="2024-11-10T20:01:06.198" v="61"/>
          <ac:spMkLst>
            <pc:docMk/>
            <pc:sldMk cId="0" sldId="256"/>
            <ac:spMk id="2" creationId="{00000000-0000-0000-0000-000000000000}"/>
          </ac:spMkLst>
        </pc:spChg>
        <pc:spChg chg="mod">
          <ac:chgData name="Deepali Daulat Chaugule" userId="e1e7b48f4e3441f7" providerId="LiveId" clId="{7EFCF43C-F2D8-492B-A48E-F745CD29E0B3}" dt="2024-11-10T20:01:06.198" v="61"/>
          <ac:spMkLst>
            <pc:docMk/>
            <pc:sldMk cId="0" sldId="256"/>
            <ac:spMk id="3" creationId="{00000000-0000-0000-0000-000000000000}"/>
          </ac:spMkLst>
        </pc:spChg>
      </pc:sldChg>
      <pc:sldChg chg="modSp">
        <pc:chgData name="Deepali Daulat Chaugule" userId="e1e7b48f4e3441f7" providerId="LiveId" clId="{7EFCF43C-F2D8-492B-A48E-F745CD29E0B3}" dt="2024-11-10T20:01:06.198" v="61"/>
        <pc:sldMkLst>
          <pc:docMk/>
          <pc:sldMk cId="0" sldId="257"/>
        </pc:sldMkLst>
        <pc:spChg chg="mod">
          <ac:chgData name="Deepali Daulat Chaugule" userId="e1e7b48f4e3441f7" providerId="LiveId" clId="{7EFCF43C-F2D8-492B-A48E-F745CD29E0B3}" dt="2024-11-10T20:01:06.198" v="61"/>
          <ac:spMkLst>
            <pc:docMk/>
            <pc:sldMk cId="0" sldId="257"/>
            <ac:spMk id="2" creationId="{00000000-0000-0000-0000-000000000000}"/>
          </ac:spMkLst>
        </pc:spChg>
        <pc:spChg chg="mod">
          <ac:chgData name="Deepali Daulat Chaugule" userId="e1e7b48f4e3441f7" providerId="LiveId" clId="{7EFCF43C-F2D8-492B-A48E-F745CD29E0B3}" dt="2024-11-10T20:01:06.198" v="61"/>
          <ac:spMkLst>
            <pc:docMk/>
            <pc:sldMk cId="0" sldId="257"/>
            <ac:spMk id="3" creationId="{00000000-0000-0000-0000-000000000000}"/>
          </ac:spMkLst>
        </pc:spChg>
      </pc:sldChg>
      <pc:sldChg chg="modSp mod">
        <pc:chgData name="Deepali Daulat Chaugule" userId="e1e7b48f4e3441f7" providerId="LiveId" clId="{7EFCF43C-F2D8-492B-A48E-F745CD29E0B3}" dt="2024-11-10T20:03:00.064" v="64" actId="207"/>
        <pc:sldMkLst>
          <pc:docMk/>
          <pc:sldMk cId="0" sldId="258"/>
        </pc:sldMkLst>
        <pc:spChg chg="mod">
          <ac:chgData name="Deepali Daulat Chaugule" userId="e1e7b48f4e3441f7" providerId="LiveId" clId="{7EFCF43C-F2D8-492B-A48E-F745CD29E0B3}" dt="2024-11-10T20:01:06.198" v="61"/>
          <ac:spMkLst>
            <pc:docMk/>
            <pc:sldMk cId="0" sldId="258"/>
            <ac:spMk id="2" creationId="{00000000-0000-0000-0000-000000000000}"/>
          </ac:spMkLst>
        </pc:spChg>
        <pc:spChg chg="mod">
          <ac:chgData name="Deepali Daulat Chaugule" userId="e1e7b48f4e3441f7" providerId="LiveId" clId="{7EFCF43C-F2D8-492B-A48E-F745CD29E0B3}" dt="2024-11-10T20:03:00.064" v="64" actId="207"/>
          <ac:spMkLst>
            <pc:docMk/>
            <pc:sldMk cId="0" sldId="258"/>
            <ac:spMk id="3" creationId="{00000000-0000-0000-0000-000000000000}"/>
          </ac:spMkLst>
        </pc:spChg>
      </pc:sldChg>
      <pc:sldChg chg="modSp">
        <pc:chgData name="Deepali Daulat Chaugule" userId="e1e7b48f4e3441f7" providerId="LiveId" clId="{7EFCF43C-F2D8-492B-A48E-F745CD29E0B3}" dt="2024-11-10T20:01:06.198" v="61"/>
        <pc:sldMkLst>
          <pc:docMk/>
          <pc:sldMk cId="0" sldId="259"/>
        </pc:sldMkLst>
        <pc:spChg chg="mod">
          <ac:chgData name="Deepali Daulat Chaugule" userId="e1e7b48f4e3441f7" providerId="LiveId" clId="{7EFCF43C-F2D8-492B-A48E-F745CD29E0B3}" dt="2024-11-10T20:01:06.198" v="61"/>
          <ac:spMkLst>
            <pc:docMk/>
            <pc:sldMk cId="0" sldId="259"/>
            <ac:spMk id="2" creationId="{00000000-0000-0000-0000-000000000000}"/>
          </ac:spMkLst>
        </pc:spChg>
        <pc:spChg chg="mod">
          <ac:chgData name="Deepali Daulat Chaugule" userId="e1e7b48f4e3441f7" providerId="LiveId" clId="{7EFCF43C-F2D8-492B-A48E-F745CD29E0B3}" dt="2024-11-10T20:01:06.198" v="61"/>
          <ac:spMkLst>
            <pc:docMk/>
            <pc:sldMk cId="0" sldId="259"/>
            <ac:spMk id="3" creationId="{00000000-0000-0000-0000-000000000000}"/>
          </ac:spMkLst>
        </pc:spChg>
      </pc:sldChg>
      <pc:sldChg chg="modSp mod">
        <pc:chgData name="Deepali Daulat Chaugule" userId="e1e7b48f4e3441f7" providerId="LiveId" clId="{7EFCF43C-F2D8-492B-A48E-F745CD29E0B3}" dt="2024-11-10T20:03:16.425" v="67" actId="14100"/>
        <pc:sldMkLst>
          <pc:docMk/>
          <pc:sldMk cId="0" sldId="260"/>
        </pc:sldMkLst>
        <pc:spChg chg="mod">
          <ac:chgData name="Deepali Daulat Chaugule" userId="e1e7b48f4e3441f7" providerId="LiveId" clId="{7EFCF43C-F2D8-492B-A48E-F745CD29E0B3}" dt="2024-11-10T20:01:06.198" v="61"/>
          <ac:spMkLst>
            <pc:docMk/>
            <pc:sldMk cId="0" sldId="260"/>
            <ac:spMk id="2" creationId="{00000000-0000-0000-0000-000000000000}"/>
          </ac:spMkLst>
        </pc:spChg>
        <pc:spChg chg="mod">
          <ac:chgData name="Deepali Daulat Chaugule" userId="e1e7b48f4e3441f7" providerId="LiveId" clId="{7EFCF43C-F2D8-492B-A48E-F745CD29E0B3}" dt="2024-11-10T20:01:06.198" v="61"/>
          <ac:spMkLst>
            <pc:docMk/>
            <pc:sldMk cId="0" sldId="260"/>
            <ac:spMk id="3" creationId="{00000000-0000-0000-0000-000000000000}"/>
          </ac:spMkLst>
        </pc:spChg>
        <pc:picChg chg="mod">
          <ac:chgData name="Deepali Daulat Chaugule" userId="e1e7b48f4e3441f7" providerId="LiveId" clId="{7EFCF43C-F2D8-492B-A48E-F745CD29E0B3}" dt="2024-11-10T20:03:16.425" v="67" actId="14100"/>
          <ac:picMkLst>
            <pc:docMk/>
            <pc:sldMk cId="0" sldId="260"/>
            <ac:picMk id="5" creationId="{448A37E1-7F9B-58ED-1473-069F2C44CDEC}"/>
          </ac:picMkLst>
        </pc:picChg>
      </pc:sldChg>
      <pc:sldChg chg="modSp mod">
        <pc:chgData name="Deepali Daulat Chaugule" userId="e1e7b48f4e3441f7" providerId="LiveId" clId="{7EFCF43C-F2D8-492B-A48E-F745CD29E0B3}" dt="2024-11-10T20:04:51.617" v="88" actId="14100"/>
        <pc:sldMkLst>
          <pc:docMk/>
          <pc:sldMk cId="0" sldId="261"/>
        </pc:sldMkLst>
        <pc:spChg chg="mod">
          <ac:chgData name="Deepali Daulat Chaugule" userId="e1e7b48f4e3441f7" providerId="LiveId" clId="{7EFCF43C-F2D8-492B-A48E-F745CD29E0B3}" dt="2024-11-10T20:04:23.413" v="83" actId="6549"/>
          <ac:spMkLst>
            <pc:docMk/>
            <pc:sldMk cId="0" sldId="261"/>
            <ac:spMk id="2" creationId="{00000000-0000-0000-0000-000000000000}"/>
          </ac:spMkLst>
        </pc:spChg>
        <pc:spChg chg="mod">
          <ac:chgData name="Deepali Daulat Chaugule" userId="e1e7b48f4e3441f7" providerId="LiveId" clId="{7EFCF43C-F2D8-492B-A48E-F745CD29E0B3}" dt="2024-11-10T20:01:06.198" v="61"/>
          <ac:spMkLst>
            <pc:docMk/>
            <pc:sldMk cId="0" sldId="261"/>
            <ac:spMk id="3" creationId="{00000000-0000-0000-0000-000000000000}"/>
          </ac:spMkLst>
        </pc:spChg>
        <pc:picChg chg="mod">
          <ac:chgData name="Deepali Daulat Chaugule" userId="e1e7b48f4e3441f7" providerId="LiveId" clId="{7EFCF43C-F2D8-492B-A48E-F745CD29E0B3}" dt="2024-11-10T20:04:51.617" v="88" actId="14100"/>
          <ac:picMkLst>
            <pc:docMk/>
            <pc:sldMk cId="0" sldId="261"/>
            <ac:picMk id="5" creationId="{BF54D6A0-117A-5419-21D7-C4BEA4542590}"/>
          </ac:picMkLst>
        </pc:picChg>
      </pc:sldChg>
      <pc:sldChg chg="modSp">
        <pc:chgData name="Deepali Daulat Chaugule" userId="e1e7b48f4e3441f7" providerId="LiveId" clId="{7EFCF43C-F2D8-492B-A48E-F745CD29E0B3}" dt="2024-11-10T20:01:06.198" v="61"/>
        <pc:sldMkLst>
          <pc:docMk/>
          <pc:sldMk cId="0" sldId="262"/>
        </pc:sldMkLst>
        <pc:spChg chg="mod">
          <ac:chgData name="Deepali Daulat Chaugule" userId="e1e7b48f4e3441f7" providerId="LiveId" clId="{7EFCF43C-F2D8-492B-A48E-F745CD29E0B3}" dt="2024-11-10T20:01:06.198" v="61"/>
          <ac:spMkLst>
            <pc:docMk/>
            <pc:sldMk cId="0" sldId="262"/>
            <ac:spMk id="2" creationId="{00000000-0000-0000-0000-000000000000}"/>
          </ac:spMkLst>
        </pc:spChg>
        <pc:spChg chg="mod">
          <ac:chgData name="Deepali Daulat Chaugule" userId="e1e7b48f4e3441f7" providerId="LiveId" clId="{7EFCF43C-F2D8-492B-A48E-F745CD29E0B3}" dt="2024-11-10T20:01:06.198" v="61"/>
          <ac:spMkLst>
            <pc:docMk/>
            <pc:sldMk cId="0" sldId="262"/>
            <ac:spMk id="3" creationId="{00000000-0000-0000-0000-000000000000}"/>
          </ac:spMkLst>
        </pc:spChg>
      </pc:sldChg>
      <pc:sldChg chg="modSp">
        <pc:chgData name="Deepali Daulat Chaugule" userId="e1e7b48f4e3441f7" providerId="LiveId" clId="{7EFCF43C-F2D8-492B-A48E-F745CD29E0B3}" dt="2024-11-10T20:01:06.198" v="61"/>
        <pc:sldMkLst>
          <pc:docMk/>
          <pc:sldMk cId="0" sldId="263"/>
        </pc:sldMkLst>
        <pc:spChg chg="mod">
          <ac:chgData name="Deepali Daulat Chaugule" userId="e1e7b48f4e3441f7" providerId="LiveId" clId="{7EFCF43C-F2D8-492B-A48E-F745CD29E0B3}" dt="2024-11-10T20:01:06.198" v="61"/>
          <ac:spMkLst>
            <pc:docMk/>
            <pc:sldMk cId="0" sldId="263"/>
            <ac:spMk id="2" creationId="{00000000-0000-0000-0000-000000000000}"/>
          </ac:spMkLst>
        </pc:spChg>
        <pc:spChg chg="mod">
          <ac:chgData name="Deepali Daulat Chaugule" userId="e1e7b48f4e3441f7" providerId="LiveId" clId="{7EFCF43C-F2D8-492B-A48E-F745CD29E0B3}" dt="2024-11-10T20:01:06.198" v="61"/>
          <ac:spMkLst>
            <pc:docMk/>
            <pc:sldMk cId="0" sldId="263"/>
            <ac:spMk id="3" creationId="{00000000-0000-0000-0000-000000000000}"/>
          </ac:spMkLst>
        </pc:spChg>
      </pc:sldChg>
      <pc:sldChg chg="modSp">
        <pc:chgData name="Deepali Daulat Chaugule" userId="e1e7b48f4e3441f7" providerId="LiveId" clId="{7EFCF43C-F2D8-492B-A48E-F745CD29E0B3}" dt="2024-11-10T20:01:06.198" v="61"/>
        <pc:sldMkLst>
          <pc:docMk/>
          <pc:sldMk cId="0" sldId="264"/>
        </pc:sldMkLst>
        <pc:spChg chg="mod">
          <ac:chgData name="Deepali Daulat Chaugule" userId="e1e7b48f4e3441f7" providerId="LiveId" clId="{7EFCF43C-F2D8-492B-A48E-F745CD29E0B3}" dt="2024-11-10T20:01:06.198" v="61"/>
          <ac:spMkLst>
            <pc:docMk/>
            <pc:sldMk cId="0" sldId="264"/>
            <ac:spMk id="2" creationId="{00000000-0000-0000-0000-000000000000}"/>
          </ac:spMkLst>
        </pc:spChg>
        <pc:spChg chg="mod">
          <ac:chgData name="Deepali Daulat Chaugule" userId="e1e7b48f4e3441f7" providerId="LiveId" clId="{7EFCF43C-F2D8-492B-A48E-F745CD29E0B3}" dt="2024-11-10T20:01:06.198" v="61"/>
          <ac:spMkLst>
            <pc:docMk/>
            <pc:sldMk cId="0" sldId="264"/>
            <ac:spMk id="3" creationId="{00000000-0000-0000-0000-000000000000}"/>
          </ac:spMkLst>
        </pc:spChg>
      </pc:sldChg>
      <pc:sldChg chg="modSp mod ord">
        <pc:chgData name="Deepali Daulat Chaugule" userId="e1e7b48f4e3441f7" providerId="LiveId" clId="{7EFCF43C-F2D8-492B-A48E-F745CD29E0B3}" dt="2024-11-10T19:59:20.880" v="17" actId="403"/>
        <pc:sldMkLst>
          <pc:docMk/>
          <pc:sldMk cId="730901464" sldId="265"/>
        </pc:sldMkLst>
        <pc:spChg chg="mod">
          <ac:chgData name="Deepali Daulat Chaugule" userId="e1e7b48f4e3441f7" providerId="LiveId" clId="{7EFCF43C-F2D8-492B-A48E-F745CD29E0B3}" dt="2024-11-10T19:57:59.986" v="2" actId="27636"/>
          <ac:spMkLst>
            <pc:docMk/>
            <pc:sldMk cId="730901464" sldId="265"/>
            <ac:spMk id="2" creationId="{1B1F06ED-CE00-532E-80FA-45C15B877E43}"/>
          </ac:spMkLst>
        </pc:spChg>
        <pc:spChg chg="mod">
          <ac:chgData name="Deepali Daulat Chaugule" userId="e1e7b48f4e3441f7" providerId="LiveId" clId="{7EFCF43C-F2D8-492B-A48E-F745CD29E0B3}" dt="2024-11-10T19:58:54.130" v="10" actId="27636"/>
          <ac:spMkLst>
            <pc:docMk/>
            <pc:sldMk cId="730901464" sldId="265"/>
            <ac:spMk id="3" creationId="{D31BDBC5-BB82-6D0B-3335-63B95AD34589}"/>
          </ac:spMkLst>
        </pc:spChg>
        <pc:spChg chg="mod">
          <ac:chgData name="Deepali Daulat Chaugule" userId="e1e7b48f4e3441f7" providerId="LiveId" clId="{7EFCF43C-F2D8-492B-A48E-F745CD29E0B3}" dt="2024-11-10T19:59:20.880" v="17" actId="403"/>
          <ac:spMkLst>
            <pc:docMk/>
            <pc:sldMk cId="730901464" sldId="265"/>
            <ac:spMk id="4" creationId="{1B65B264-62F0-4D99-1E77-8740B47E4FD4}"/>
          </ac:spMkLst>
        </pc:spChg>
      </pc:sldChg>
      <pc:sldChg chg="modSp mod">
        <pc:chgData name="Deepali Daulat Chaugule" userId="e1e7b48f4e3441f7" providerId="LiveId" clId="{7EFCF43C-F2D8-492B-A48E-F745CD29E0B3}" dt="2024-11-10T20:03:36.974" v="69" actId="14100"/>
        <pc:sldMkLst>
          <pc:docMk/>
          <pc:sldMk cId="2762010486" sldId="266"/>
        </pc:sldMkLst>
        <pc:picChg chg="mod">
          <ac:chgData name="Deepali Daulat Chaugule" userId="e1e7b48f4e3441f7" providerId="LiveId" clId="{7EFCF43C-F2D8-492B-A48E-F745CD29E0B3}" dt="2024-11-10T20:03:36.974" v="69" actId="14100"/>
          <ac:picMkLst>
            <pc:docMk/>
            <pc:sldMk cId="2762010486" sldId="266"/>
            <ac:picMk id="3" creationId="{8ACA6601-3E29-6A22-E3F6-7F3C0F169E97}"/>
          </ac:picMkLst>
        </pc:picChg>
      </pc:sldChg>
      <pc:sldMasterChg chg="modSldLayout">
        <pc:chgData name="Deepali Daulat Chaugule" userId="e1e7b48f4e3441f7" providerId="LiveId" clId="{7EFCF43C-F2D8-492B-A48E-F745CD29E0B3}" dt="2024-11-10T19:58:27.410" v="6"/>
        <pc:sldMasterMkLst>
          <pc:docMk/>
          <pc:sldMasterMk cId="1482198893" sldId="2147483835"/>
        </pc:sldMasterMkLst>
        <pc:sldLayoutChg chg="delSp">
          <pc:chgData name="Deepali Daulat Chaugule" userId="e1e7b48f4e3441f7" providerId="LiveId" clId="{7EFCF43C-F2D8-492B-A48E-F745CD29E0B3}" dt="2024-11-10T19:58:27.410" v="6"/>
          <pc:sldLayoutMkLst>
            <pc:docMk/>
            <pc:sldMasterMk cId="1482198893" sldId="2147483835"/>
            <pc:sldLayoutMk cId="2228026749" sldId="2147483853"/>
          </pc:sldLayoutMkLst>
          <pc:spChg chg="del">
            <ac:chgData name="Deepali Daulat Chaugule" userId="e1e7b48f4e3441f7" providerId="LiveId" clId="{7EFCF43C-F2D8-492B-A48E-F745CD29E0B3}" dt="2024-11-10T19:58:27.410" v="6"/>
            <ac:spMkLst>
              <pc:docMk/>
              <pc:sldMasterMk cId="1482198893" sldId="2147483835"/>
              <pc:sldLayoutMk cId="2228026749" sldId="2147483853"/>
              <ac:spMk id="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72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89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452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560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31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11/11/2024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882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BCAD085-E8A6-8845-BD4E-CB4CCA059FC4}" type="datetimeFigureOut">
              <a:rPr lang="en-US" smtClean="0"/>
              <a:t>11/11/2024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371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BCAD085-E8A6-8845-BD4E-CB4CCA059FC4}" type="datetimeFigureOut">
              <a:rPr lang="en-US" smtClean="0"/>
              <a:t>11/11/2024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612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874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11/11/2024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5024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11/11/2024</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50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BCAD085-E8A6-8845-BD4E-CB4CCA059FC4}" type="datetimeFigureOut">
              <a:rPr lang="en-US" smtClean="0"/>
              <a:t>11/11/2024</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65485540"/>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6ED-CE00-532E-80FA-45C15B877E43}"/>
              </a:ext>
            </a:extLst>
          </p:cNvPr>
          <p:cNvSpPr>
            <a:spLocks noGrp="1"/>
          </p:cNvSpPr>
          <p:nvPr>
            <p:ph type="ctrTitle"/>
          </p:nvPr>
        </p:nvSpPr>
        <p:spPr>
          <a:xfrm>
            <a:off x="293066" y="1916311"/>
            <a:ext cx="6069268" cy="491613"/>
          </a:xfrm>
        </p:spPr>
        <p:txBody>
          <a:bodyPr>
            <a:normAutofit fontScale="90000"/>
          </a:bodyPr>
          <a:lstStyle/>
          <a:p>
            <a:pPr algn="ctr"/>
            <a:r>
              <a:rPr lang="en-IN" b="1" dirty="0">
                <a:solidFill>
                  <a:schemeClr val="tx2">
                    <a:lumMod val="10000"/>
                  </a:schemeClr>
                </a:solidFill>
              </a:rPr>
              <a:t>PROJECT 3 </a:t>
            </a:r>
          </a:p>
        </p:txBody>
      </p:sp>
      <p:sp>
        <p:nvSpPr>
          <p:cNvPr id="3" name="Subtitle 2">
            <a:extLst>
              <a:ext uri="{FF2B5EF4-FFF2-40B4-BE49-F238E27FC236}">
                <a16:creationId xmlns:a16="http://schemas.microsoft.com/office/drawing/2014/main" id="{D31BDBC5-BB82-6D0B-3335-63B95AD34589}"/>
              </a:ext>
            </a:extLst>
          </p:cNvPr>
          <p:cNvSpPr>
            <a:spLocks noGrp="1"/>
          </p:cNvSpPr>
          <p:nvPr>
            <p:ph type="subTitle" idx="1"/>
          </p:nvPr>
        </p:nvSpPr>
        <p:spPr>
          <a:xfrm>
            <a:off x="-99360" y="2713704"/>
            <a:ext cx="6854121" cy="1415844"/>
          </a:xfrm>
        </p:spPr>
        <p:txBody>
          <a:bodyPr>
            <a:normAutofit/>
          </a:bodyPr>
          <a:lstStyle/>
          <a:p>
            <a:pPr algn="ctr"/>
            <a:r>
              <a:rPr lang="en-US" sz="2400" b="1" i="1" dirty="0">
                <a:effectLst/>
              </a:rPr>
              <a:t>Exploratory Data Analysis (EDA) for Real Estate Pricing: Unveiling the Dynamics of </a:t>
            </a:r>
            <a:r>
              <a:rPr lang="en-US" sz="2800" b="1" i="1" dirty="0">
                <a:effectLst/>
              </a:rPr>
              <a:t>House</a:t>
            </a:r>
            <a:r>
              <a:rPr lang="en-US" sz="2400" b="1" i="1" dirty="0">
                <a:effectLst/>
              </a:rPr>
              <a:t> Valuation in a Dynamic Market</a:t>
            </a:r>
            <a:endParaRPr lang="en-IN" sz="2400" b="1" i="1" dirty="0">
              <a:effectLst/>
            </a:endParaRPr>
          </a:p>
        </p:txBody>
      </p:sp>
      <p:sp>
        <p:nvSpPr>
          <p:cNvPr id="4" name="TextBox 3">
            <a:extLst>
              <a:ext uri="{FF2B5EF4-FFF2-40B4-BE49-F238E27FC236}">
                <a16:creationId xmlns:a16="http://schemas.microsoft.com/office/drawing/2014/main" id="{1B65B264-62F0-4D99-1E77-8740B47E4FD4}"/>
              </a:ext>
            </a:extLst>
          </p:cNvPr>
          <p:cNvSpPr txBox="1"/>
          <p:nvPr/>
        </p:nvSpPr>
        <p:spPr>
          <a:xfrm>
            <a:off x="3166047" y="4250662"/>
            <a:ext cx="3588714" cy="400110"/>
          </a:xfrm>
          <a:prstGeom prst="rect">
            <a:avLst/>
          </a:prstGeom>
          <a:noFill/>
        </p:spPr>
        <p:txBody>
          <a:bodyPr wrap="square" rtlCol="0">
            <a:spAutoFit/>
          </a:bodyPr>
          <a:lstStyle/>
          <a:p>
            <a:r>
              <a:rPr lang="en-IN" sz="2000" b="1" dirty="0">
                <a:solidFill>
                  <a:schemeClr val="tx1">
                    <a:lumMod val="95000"/>
                    <a:lumOff val="5000"/>
                  </a:schemeClr>
                </a:solidFill>
              </a:rPr>
              <a:t>- By Deepali Daulat Chaugule </a:t>
            </a:r>
          </a:p>
        </p:txBody>
      </p:sp>
    </p:spTree>
    <p:extLst>
      <p:ext uri="{BB962C8B-B14F-4D97-AF65-F5344CB8AC3E}">
        <p14:creationId xmlns:p14="http://schemas.microsoft.com/office/powerpoint/2010/main" val="73090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7A22B-C2AC-868D-DD49-B1E680FC1E86}"/>
              </a:ext>
            </a:extLst>
          </p:cNvPr>
          <p:cNvPicPr>
            <a:picLocks noChangeAspect="1"/>
          </p:cNvPicPr>
          <p:nvPr/>
        </p:nvPicPr>
        <p:blipFill>
          <a:blip r:embed="rId2"/>
          <a:stretch>
            <a:fillRect/>
          </a:stretch>
        </p:blipFill>
        <p:spPr>
          <a:xfrm>
            <a:off x="344129" y="1121686"/>
            <a:ext cx="7236542" cy="4925154"/>
          </a:xfrm>
          <a:prstGeom prst="rect">
            <a:avLst/>
          </a:prstGeom>
        </p:spPr>
      </p:pic>
      <p:sp>
        <p:nvSpPr>
          <p:cNvPr id="5" name="TextBox 4">
            <a:extLst>
              <a:ext uri="{FF2B5EF4-FFF2-40B4-BE49-F238E27FC236}">
                <a16:creationId xmlns:a16="http://schemas.microsoft.com/office/drawing/2014/main" id="{AAF6B5A6-5A3F-B410-A4A1-55976B9E4DBA}"/>
              </a:ext>
            </a:extLst>
          </p:cNvPr>
          <p:cNvSpPr txBox="1"/>
          <p:nvPr/>
        </p:nvSpPr>
        <p:spPr>
          <a:xfrm>
            <a:off x="757084" y="530942"/>
            <a:ext cx="2959465" cy="461665"/>
          </a:xfrm>
          <a:prstGeom prst="rect">
            <a:avLst/>
          </a:prstGeom>
          <a:noFill/>
        </p:spPr>
        <p:txBody>
          <a:bodyPr wrap="none" rtlCol="0">
            <a:spAutoFit/>
          </a:bodyPr>
          <a:lstStyle/>
          <a:p>
            <a:r>
              <a:rPr lang="en-IN" sz="2400" dirty="0"/>
              <a:t>Feature Engineering</a:t>
            </a:r>
          </a:p>
        </p:txBody>
      </p:sp>
    </p:spTree>
    <p:extLst>
      <p:ext uri="{BB962C8B-B14F-4D97-AF65-F5344CB8AC3E}">
        <p14:creationId xmlns:p14="http://schemas.microsoft.com/office/powerpoint/2010/main" val="12985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2616E-3FFC-CA2D-328B-7585B7D224CE}"/>
              </a:ext>
            </a:extLst>
          </p:cNvPr>
          <p:cNvPicPr>
            <a:picLocks noChangeAspect="1"/>
          </p:cNvPicPr>
          <p:nvPr/>
        </p:nvPicPr>
        <p:blipFill>
          <a:blip r:embed="rId2"/>
          <a:stretch>
            <a:fillRect/>
          </a:stretch>
        </p:blipFill>
        <p:spPr>
          <a:xfrm>
            <a:off x="540774" y="953729"/>
            <a:ext cx="6951407" cy="5191434"/>
          </a:xfrm>
          <a:prstGeom prst="rect">
            <a:avLst/>
          </a:prstGeom>
        </p:spPr>
      </p:pic>
      <p:sp>
        <p:nvSpPr>
          <p:cNvPr id="5" name="TextBox 4">
            <a:extLst>
              <a:ext uri="{FF2B5EF4-FFF2-40B4-BE49-F238E27FC236}">
                <a16:creationId xmlns:a16="http://schemas.microsoft.com/office/drawing/2014/main" id="{6B30C097-28D5-B879-7E13-410077FB4EF4}"/>
              </a:ext>
            </a:extLst>
          </p:cNvPr>
          <p:cNvSpPr txBox="1"/>
          <p:nvPr/>
        </p:nvSpPr>
        <p:spPr>
          <a:xfrm>
            <a:off x="324464" y="201560"/>
            <a:ext cx="5237331" cy="461665"/>
          </a:xfrm>
          <a:prstGeom prst="rect">
            <a:avLst/>
          </a:prstGeom>
          <a:noFill/>
        </p:spPr>
        <p:txBody>
          <a:bodyPr wrap="none" rtlCol="0">
            <a:spAutoFit/>
          </a:bodyPr>
          <a:lstStyle/>
          <a:p>
            <a:r>
              <a:rPr lang="en-US" sz="2400" dirty="0"/>
              <a:t>Feature Engineering and Size Impact</a:t>
            </a:r>
            <a:endParaRPr lang="en-IN" sz="2400" dirty="0"/>
          </a:p>
        </p:txBody>
      </p:sp>
    </p:spTree>
    <p:extLst>
      <p:ext uri="{BB962C8B-B14F-4D97-AF65-F5344CB8AC3E}">
        <p14:creationId xmlns:p14="http://schemas.microsoft.com/office/powerpoint/2010/main" val="147522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608A51-8BE5-AEA0-D1D0-445CA809BC8A}"/>
              </a:ext>
            </a:extLst>
          </p:cNvPr>
          <p:cNvPicPr>
            <a:picLocks noChangeAspect="1"/>
          </p:cNvPicPr>
          <p:nvPr/>
        </p:nvPicPr>
        <p:blipFill>
          <a:blip r:embed="rId2"/>
          <a:stretch>
            <a:fillRect/>
          </a:stretch>
        </p:blipFill>
        <p:spPr>
          <a:xfrm>
            <a:off x="216310" y="1277226"/>
            <a:ext cx="7364361" cy="5070464"/>
          </a:xfrm>
          <a:prstGeom prst="rect">
            <a:avLst/>
          </a:prstGeom>
        </p:spPr>
      </p:pic>
      <p:sp>
        <p:nvSpPr>
          <p:cNvPr id="6" name="TextBox 5">
            <a:extLst>
              <a:ext uri="{FF2B5EF4-FFF2-40B4-BE49-F238E27FC236}">
                <a16:creationId xmlns:a16="http://schemas.microsoft.com/office/drawing/2014/main" id="{7676DA80-FB36-F81D-5F1E-0CEAC4FEF28F}"/>
              </a:ext>
            </a:extLst>
          </p:cNvPr>
          <p:cNvSpPr txBox="1"/>
          <p:nvPr/>
        </p:nvSpPr>
        <p:spPr>
          <a:xfrm>
            <a:off x="353962" y="510310"/>
            <a:ext cx="5237331" cy="461665"/>
          </a:xfrm>
          <a:prstGeom prst="rect">
            <a:avLst/>
          </a:prstGeom>
          <a:noFill/>
        </p:spPr>
        <p:txBody>
          <a:bodyPr wrap="none" rtlCol="0">
            <a:spAutoFit/>
          </a:bodyPr>
          <a:lstStyle/>
          <a:p>
            <a:r>
              <a:rPr lang="en-US" sz="2400" dirty="0"/>
              <a:t>Feature Engineering and Size Impact</a:t>
            </a:r>
            <a:endParaRPr lang="en-IN" sz="2400" dirty="0"/>
          </a:p>
        </p:txBody>
      </p:sp>
    </p:spTree>
    <p:extLst>
      <p:ext uri="{BB962C8B-B14F-4D97-AF65-F5344CB8AC3E}">
        <p14:creationId xmlns:p14="http://schemas.microsoft.com/office/powerpoint/2010/main" val="395643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2F0314-76C6-BF20-0E73-B4E6473794A7}"/>
              </a:ext>
            </a:extLst>
          </p:cNvPr>
          <p:cNvPicPr>
            <a:picLocks noChangeAspect="1"/>
          </p:cNvPicPr>
          <p:nvPr/>
        </p:nvPicPr>
        <p:blipFill>
          <a:blip r:embed="rId2"/>
          <a:stretch>
            <a:fillRect/>
          </a:stretch>
        </p:blipFill>
        <p:spPr>
          <a:xfrm>
            <a:off x="668592" y="1042219"/>
            <a:ext cx="6764593" cy="5368413"/>
          </a:xfrm>
          <a:prstGeom prst="rect">
            <a:avLst/>
          </a:prstGeom>
        </p:spPr>
      </p:pic>
      <p:sp>
        <p:nvSpPr>
          <p:cNvPr id="4" name="TextBox 3">
            <a:extLst>
              <a:ext uri="{FF2B5EF4-FFF2-40B4-BE49-F238E27FC236}">
                <a16:creationId xmlns:a16="http://schemas.microsoft.com/office/drawing/2014/main" id="{2D166B33-69A7-99BE-CDA9-7030A52DBC83}"/>
              </a:ext>
            </a:extLst>
          </p:cNvPr>
          <p:cNvSpPr txBox="1"/>
          <p:nvPr/>
        </p:nvSpPr>
        <p:spPr>
          <a:xfrm>
            <a:off x="816077" y="447368"/>
            <a:ext cx="2657651" cy="400110"/>
          </a:xfrm>
          <a:prstGeom prst="rect">
            <a:avLst/>
          </a:prstGeom>
          <a:noFill/>
        </p:spPr>
        <p:txBody>
          <a:bodyPr wrap="none" rtlCol="0">
            <a:spAutoFit/>
          </a:bodyPr>
          <a:lstStyle/>
          <a:p>
            <a:pPr algn="l"/>
            <a:r>
              <a:rPr lang="en-US" sz="2000" dirty="0"/>
              <a:t>Market Trend Analysis</a:t>
            </a:r>
            <a:endParaRPr lang="en-IN" sz="2000" b="1" i="0" dirty="0">
              <a:solidFill>
                <a:schemeClr val="tx1">
                  <a:lumMod val="85000"/>
                </a:schemeClr>
              </a:solidFill>
              <a:effectLst/>
            </a:endParaRPr>
          </a:p>
        </p:txBody>
      </p:sp>
    </p:spTree>
    <p:extLst>
      <p:ext uri="{BB962C8B-B14F-4D97-AF65-F5344CB8AC3E}">
        <p14:creationId xmlns:p14="http://schemas.microsoft.com/office/powerpoint/2010/main" val="80314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E354DD-AB53-C0B3-7EF9-E164D247229B}"/>
              </a:ext>
            </a:extLst>
          </p:cNvPr>
          <p:cNvPicPr>
            <a:picLocks noChangeAspect="1"/>
          </p:cNvPicPr>
          <p:nvPr/>
        </p:nvPicPr>
        <p:blipFill>
          <a:blip r:embed="rId2"/>
          <a:stretch>
            <a:fillRect/>
          </a:stretch>
        </p:blipFill>
        <p:spPr>
          <a:xfrm>
            <a:off x="471949" y="1162062"/>
            <a:ext cx="7059561" cy="5399113"/>
          </a:xfrm>
          <a:prstGeom prst="rect">
            <a:avLst/>
          </a:prstGeom>
        </p:spPr>
      </p:pic>
      <p:sp>
        <p:nvSpPr>
          <p:cNvPr id="5" name="TextBox 4">
            <a:extLst>
              <a:ext uri="{FF2B5EF4-FFF2-40B4-BE49-F238E27FC236}">
                <a16:creationId xmlns:a16="http://schemas.microsoft.com/office/drawing/2014/main" id="{9D40DE54-250E-061E-FB80-BB933257FC4D}"/>
              </a:ext>
            </a:extLst>
          </p:cNvPr>
          <p:cNvSpPr txBox="1"/>
          <p:nvPr/>
        </p:nvSpPr>
        <p:spPr>
          <a:xfrm>
            <a:off x="471949" y="599768"/>
            <a:ext cx="4385187" cy="400110"/>
          </a:xfrm>
          <a:prstGeom prst="rect">
            <a:avLst/>
          </a:prstGeom>
          <a:noFill/>
        </p:spPr>
        <p:txBody>
          <a:bodyPr wrap="square" rtlCol="0">
            <a:spAutoFit/>
          </a:bodyPr>
          <a:lstStyle/>
          <a:p>
            <a:pPr algn="l"/>
            <a:r>
              <a:rPr lang="en-IN" sz="2000" b="1" i="0" dirty="0">
                <a:solidFill>
                  <a:schemeClr val="tx1">
                    <a:lumMod val="95000"/>
                  </a:schemeClr>
                </a:solidFill>
                <a:effectLst/>
                <a:latin typeface="+mj-lt"/>
              </a:rPr>
              <a:t>Customer Preferences Analysis</a:t>
            </a:r>
          </a:p>
        </p:txBody>
      </p:sp>
    </p:spTree>
    <p:extLst>
      <p:ext uri="{BB962C8B-B14F-4D97-AF65-F5344CB8AC3E}">
        <p14:creationId xmlns:p14="http://schemas.microsoft.com/office/powerpoint/2010/main" val="198963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Learning Outcomes</a:t>
            </a:r>
          </a:p>
        </p:txBody>
      </p:sp>
      <p:sp>
        <p:nvSpPr>
          <p:cNvPr id="3" name="Content Placeholder 2"/>
          <p:cNvSpPr>
            <a:spLocks noGrp="1"/>
          </p:cNvSpPr>
          <p:nvPr>
            <p:ph idx="1"/>
          </p:nvPr>
        </p:nvSpPr>
        <p:spPr/>
        <p:txBody>
          <a:bodyPr/>
          <a:lstStyle/>
          <a:p>
            <a:pPr marL="0" indent="0">
              <a:buNone/>
            </a:pPr>
            <a:r>
              <a:rPr dirty="0"/>
              <a:t>From this project, we learned:</a:t>
            </a:r>
          </a:p>
          <a:p>
            <a:r>
              <a:rPr dirty="0"/>
              <a:t>- The significance of specific features (e.g., square footage, bedrooms) on house pricing.</a:t>
            </a:r>
          </a:p>
          <a:p>
            <a:r>
              <a:rPr dirty="0"/>
              <a:t>- The role of feature engineering in enhancing insights, such as creating age and price-per-square-foot features.</a:t>
            </a:r>
          </a:p>
          <a:p>
            <a:r>
              <a:rPr dirty="0"/>
              <a:t>- How customer preferences for amenities like swimming pools and garages affect market pricing.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Conclusion</a:t>
            </a:r>
          </a:p>
        </p:txBody>
      </p:sp>
      <p:sp>
        <p:nvSpPr>
          <p:cNvPr id="3" name="Content Placeholder 2"/>
          <p:cNvSpPr>
            <a:spLocks noGrp="1"/>
          </p:cNvSpPr>
          <p:nvPr>
            <p:ph idx="1"/>
          </p:nvPr>
        </p:nvSpPr>
        <p:spPr/>
        <p:txBody>
          <a:bodyPr/>
          <a:lstStyle/>
          <a:p>
            <a:pPr marL="0" indent="0">
              <a:buNone/>
            </a:pPr>
            <a:r>
              <a:rPr dirty="0"/>
              <a:t>This project successfully provided data-driven insights into factors influencing house prices, helping guide pricing, marketing, and investment decisions for real estate.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Citations – Books and Websites</a:t>
            </a:r>
          </a:p>
        </p:txBody>
      </p:sp>
      <p:sp>
        <p:nvSpPr>
          <p:cNvPr id="3" name="Content Placeholder 2"/>
          <p:cNvSpPr>
            <a:spLocks noGrp="1"/>
          </p:cNvSpPr>
          <p:nvPr>
            <p:ph idx="1"/>
          </p:nvPr>
        </p:nvSpPr>
        <p:spPr/>
        <p:txBody>
          <a:bodyPr/>
          <a:lstStyle/>
          <a:p>
            <a:pPr marL="0" indent="0">
              <a:buNone/>
            </a:pPr>
            <a:r>
              <a:rPr dirty="0"/>
              <a:t>Resources used:</a:t>
            </a:r>
          </a:p>
          <a:p>
            <a:r>
              <a:rPr dirty="0"/>
              <a:t>- Pandas and Seaborn documentation</a:t>
            </a:r>
          </a:p>
          <a:p>
            <a:r>
              <a:rPr dirty="0"/>
              <a:t>- Online data science tutorials and statistical resources</a:t>
            </a:r>
          </a:p>
          <a:p>
            <a:r>
              <a:rPr dirty="0"/>
              <a:t>- Housing dataset documentation and EDA 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Introduction to the Project</a:t>
            </a:r>
          </a:p>
        </p:txBody>
      </p:sp>
      <p:sp>
        <p:nvSpPr>
          <p:cNvPr id="3" name="Content Placeholder 2"/>
          <p:cNvSpPr>
            <a:spLocks noGrp="1"/>
          </p:cNvSpPr>
          <p:nvPr>
            <p:ph idx="1"/>
          </p:nvPr>
        </p:nvSpPr>
        <p:spPr/>
        <p:txBody>
          <a:bodyPr/>
          <a:lstStyle/>
          <a:p>
            <a:pPr marL="0" indent="0">
              <a:buNone/>
            </a:pPr>
            <a:r>
              <a:rPr dirty="0"/>
              <a:t>This project involves analyzing housing data to identify key factors that affect house prices. Using various data cleaning, exploratory data analysis, and feature engineering techniques, we aim to extract valuable insights that can aid in decision-making for pricing, investment, and marketing.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effectLst>
                  <a:outerShdw blurRad="38100" dist="38100" dir="2700000" algn="tl">
                    <a:srgbClr val="000000">
                      <a:alpha val="43137"/>
                    </a:srgbClr>
                  </a:outerShdw>
                </a:effectLst>
              </a:rPr>
              <a:t>Objectives of the Project</a:t>
            </a:r>
          </a:p>
        </p:txBody>
      </p:sp>
      <p:sp>
        <p:nvSpPr>
          <p:cNvPr id="3" name="Content Placeholder 2"/>
          <p:cNvSpPr>
            <a:spLocks noGrp="1"/>
          </p:cNvSpPr>
          <p:nvPr>
            <p:ph idx="1"/>
          </p:nvPr>
        </p:nvSpPr>
        <p:spPr/>
        <p:txBody>
          <a:bodyPr/>
          <a:lstStyle/>
          <a:p>
            <a:pPr marL="0" indent="0">
              <a:buNone/>
            </a:pPr>
            <a:r>
              <a:rPr dirty="0"/>
              <a:t>The main objectives of this project include:</a:t>
            </a:r>
          </a:p>
          <a:p>
            <a:r>
              <a:rPr dirty="0"/>
              <a:t>- Understanding the distribution of house prices</a:t>
            </a:r>
          </a:p>
          <a:p>
            <a:r>
              <a:rPr dirty="0"/>
              <a:t>- Identifying influential features affecting price</a:t>
            </a:r>
          </a:p>
          <a:p>
            <a:r>
              <a:rPr dirty="0"/>
              <a:t>- Generating actionable insights for real estate stakeholders.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Flow Chart of Operations</a:t>
            </a:r>
          </a:p>
        </p:txBody>
      </p:sp>
      <p:sp>
        <p:nvSpPr>
          <p:cNvPr id="3" name="Content Placeholder 2"/>
          <p:cNvSpPr>
            <a:spLocks noGrp="1"/>
          </p:cNvSpPr>
          <p:nvPr>
            <p:ph idx="1"/>
          </p:nvPr>
        </p:nvSpPr>
        <p:spPr>
          <a:xfrm>
            <a:off x="2802890" y="1756770"/>
            <a:ext cx="6887389" cy="4644030"/>
          </a:xfrm>
        </p:spPr>
        <p:txBody>
          <a:bodyPr>
            <a:normAutofit/>
          </a:bodyPr>
          <a:lstStyle/>
          <a:p>
            <a:pPr marL="0" indent="0">
              <a:buNone/>
            </a:pPr>
            <a:r>
              <a:rPr dirty="0"/>
              <a:t>Steps involved:</a:t>
            </a:r>
          </a:p>
          <a:p>
            <a:r>
              <a:rPr dirty="0"/>
              <a:t> </a:t>
            </a:r>
            <a:r>
              <a:rPr lang="en-IN" i="0" dirty="0"/>
              <a:t>Import Required Libraries</a:t>
            </a:r>
          </a:p>
          <a:p>
            <a:r>
              <a:rPr lang="en-IN" i="0" dirty="0"/>
              <a:t> Load the Dataset</a:t>
            </a:r>
          </a:p>
          <a:p>
            <a:r>
              <a:rPr lang="en-IN" i="0" dirty="0"/>
              <a:t> Data Cleaning  </a:t>
            </a:r>
          </a:p>
          <a:p>
            <a:r>
              <a:rPr lang="en-IN" b="1" dirty="0">
                <a:effectLst/>
              </a:rPr>
              <a:t> </a:t>
            </a:r>
            <a:r>
              <a:rPr lang="en-IN" dirty="0"/>
              <a:t>Univariate Analysis</a:t>
            </a:r>
            <a:endParaRPr lang="en-IN" b="1" dirty="0">
              <a:effectLst/>
            </a:endParaRPr>
          </a:p>
          <a:p>
            <a:r>
              <a:rPr lang="en-IN" b="1" i="0" dirty="0">
                <a:effectLst/>
              </a:rPr>
              <a:t> </a:t>
            </a:r>
            <a:r>
              <a:rPr lang="en-IN" dirty="0"/>
              <a:t>Multivariate Analysis</a:t>
            </a:r>
            <a:endParaRPr lang="en-IN" b="1" dirty="0">
              <a:effectLst/>
            </a:endParaRPr>
          </a:p>
          <a:p>
            <a:r>
              <a:rPr lang="en-IN" b="1" i="0" dirty="0">
                <a:effectLst/>
              </a:rPr>
              <a:t> </a:t>
            </a:r>
            <a:r>
              <a:rPr lang="en-IN" dirty="0"/>
              <a:t>Feature Engineering</a:t>
            </a:r>
            <a:endParaRPr lang="en-IN" b="1" dirty="0">
              <a:effectLst/>
            </a:endParaRPr>
          </a:p>
          <a:p>
            <a:r>
              <a:rPr lang="en-IN" b="1" i="0" dirty="0">
                <a:effectLst/>
              </a:rPr>
              <a:t> </a:t>
            </a:r>
            <a:r>
              <a:rPr lang="en-US" dirty="0"/>
              <a:t>Feature Engineering and Size Impact</a:t>
            </a:r>
          </a:p>
          <a:p>
            <a:r>
              <a:rPr lang="en-US" b="1" i="0" dirty="0">
                <a:effectLst/>
              </a:rPr>
              <a:t> </a:t>
            </a:r>
            <a:r>
              <a:rPr lang="en-US" dirty="0"/>
              <a:t>Market Trends Analysis</a:t>
            </a:r>
          </a:p>
          <a:p>
            <a:r>
              <a:rPr lang="en-US" b="1" i="0" dirty="0">
                <a:effectLst/>
              </a:rPr>
              <a:t> </a:t>
            </a:r>
            <a:r>
              <a:rPr lang="en-IN" dirty="0"/>
              <a:t>Customer Preferences Analysis</a:t>
            </a:r>
          </a:p>
          <a:p>
            <a:r>
              <a:rPr lang="en-IN" dirty="0"/>
              <a:t> Summary</a:t>
            </a:r>
          </a:p>
          <a:p>
            <a:endParaRPr lang="en-IN" b="1" i="0" dirty="0">
              <a:solidFill>
                <a:schemeClr val="tx1">
                  <a:lumMod val="95000"/>
                </a:schemeClr>
              </a:solidFill>
              <a:effectLst/>
              <a:latin typeface="+mj-lt"/>
            </a:endParaRPr>
          </a:p>
          <a:p>
            <a:endParaRPr lang="en-IN" b="1" i="0" dirty="0">
              <a:solidFill>
                <a:schemeClr val="tx1">
                  <a:lumMod val="95000"/>
                </a:schemeClr>
              </a:solidFill>
              <a:effectLst/>
              <a:latin typeface="Helvetica Neue"/>
            </a:endParaRPr>
          </a:p>
          <a:p>
            <a:endParaRPr lang="en-IN" dirty="0"/>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Python Codes</a:t>
            </a:r>
          </a:p>
        </p:txBody>
      </p:sp>
      <p:sp>
        <p:nvSpPr>
          <p:cNvPr id="3" name="Content Placeholder 2"/>
          <p:cNvSpPr>
            <a:spLocks noGrp="1"/>
          </p:cNvSpPr>
          <p:nvPr>
            <p:ph idx="1"/>
          </p:nvPr>
        </p:nvSpPr>
        <p:spPr/>
        <p:txBody>
          <a:bodyPr/>
          <a:lstStyle/>
          <a:p>
            <a:pPr marL="0" indent="0">
              <a:buNone/>
            </a:pPr>
            <a:r>
              <a:rPr dirty="0"/>
              <a:t>Code snippets for key steps in data handling:</a:t>
            </a:r>
          </a:p>
          <a:p>
            <a:r>
              <a:rPr dirty="0"/>
              <a:t>- Data loading and preview</a:t>
            </a:r>
          </a:p>
          <a:p>
            <a:r>
              <a:rPr dirty="0"/>
              <a:t>- Data cleaning for missing values</a:t>
            </a:r>
          </a:p>
          <a:p>
            <a:r>
              <a:rPr dirty="0"/>
              <a:t>- EDA and Feature Engineering</a:t>
            </a:r>
          </a:p>
          <a:p>
            <a:endParaRPr dirty="0"/>
          </a:p>
          <a:p>
            <a:pPr marL="0" indent="0">
              <a:buNone/>
            </a:pPr>
            <a:r>
              <a:rPr dirty="0"/>
              <a:t>Refer to Project_3.py for detailed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dirty="0"/>
              <a:t>Screenshot of the Outputs</a:t>
            </a:r>
          </a:p>
        </p:txBody>
      </p:sp>
      <p:sp>
        <p:nvSpPr>
          <p:cNvPr id="3" name="Content Placeholder 2"/>
          <p:cNvSpPr>
            <a:spLocks noGrp="1"/>
          </p:cNvSpPr>
          <p:nvPr>
            <p:ph idx="1"/>
          </p:nvPr>
        </p:nvSpPr>
        <p:spPr/>
        <p:txBody>
          <a:bodyPr/>
          <a:lstStyle/>
          <a:p>
            <a:r>
              <a:t>Sample outputs from data checks and cleaning, e.g., data information, missing values after cleaning.</a:t>
            </a:r>
          </a:p>
        </p:txBody>
      </p:sp>
      <p:pic>
        <p:nvPicPr>
          <p:cNvPr id="5" name="Picture 4">
            <a:extLst>
              <a:ext uri="{FF2B5EF4-FFF2-40B4-BE49-F238E27FC236}">
                <a16:creationId xmlns:a16="http://schemas.microsoft.com/office/drawing/2014/main" id="{448A37E1-7F9B-58ED-1473-069F2C44CDEC}"/>
              </a:ext>
            </a:extLst>
          </p:cNvPr>
          <p:cNvPicPr>
            <a:picLocks noChangeAspect="1"/>
          </p:cNvPicPr>
          <p:nvPr/>
        </p:nvPicPr>
        <p:blipFill>
          <a:blip r:embed="rId2"/>
          <a:stretch>
            <a:fillRect/>
          </a:stretch>
        </p:blipFill>
        <p:spPr>
          <a:xfrm>
            <a:off x="2615380" y="1202181"/>
            <a:ext cx="6164826" cy="4522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A6601-3E29-6A22-E3F6-7F3C0F169E97}"/>
              </a:ext>
            </a:extLst>
          </p:cNvPr>
          <p:cNvPicPr>
            <a:picLocks noChangeAspect="1"/>
          </p:cNvPicPr>
          <p:nvPr/>
        </p:nvPicPr>
        <p:blipFill>
          <a:blip r:embed="rId2"/>
          <a:stretch>
            <a:fillRect/>
          </a:stretch>
        </p:blipFill>
        <p:spPr>
          <a:xfrm>
            <a:off x="482479" y="1032387"/>
            <a:ext cx="7697960" cy="4853075"/>
          </a:xfrm>
          <a:prstGeom prst="rect">
            <a:avLst/>
          </a:prstGeom>
        </p:spPr>
      </p:pic>
    </p:spTree>
    <p:extLst>
      <p:ext uri="{BB962C8B-B14F-4D97-AF65-F5344CB8AC3E}">
        <p14:creationId xmlns:p14="http://schemas.microsoft.com/office/powerpoint/2010/main" val="276201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71" y="2277227"/>
            <a:ext cx="1914832" cy="1881817"/>
          </a:xfrm>
        </p:spPr>
        <p:txBody>
          <a:bodyPr>
            <a:normAutofit fontScale="90000"/>
          </a:bodyPr>
          <a:lstStyle/>
          <a:p>
            <a:r>
              <a:rPr lang="en-IN" b="1" i="1" dirty="0"/>
              <a:t> </a:t>
            </a:r>
            <a:r>
              <a:rPr b="1" i="1" dirty="0"/>
              <a:t>Report on EDA</a:t>
            </a:r>
            <a:br>
              <a:rPr lang="en-IN" b="1" i="1" dirty="0"/>
            </a:br>
            <a:r>
              <a:rPr b="1" i="1" dirty="0"/>
              <a:t>(Exploratory Data Analysis)</a:t>
            </a:r>
          </a:p>
        </p:txBody>
      </p:sp>
      <p:sp>
        <p:nvSpPr>
          <p:cNvPr id="3" name="Content Placeholder 2"/>
          <p:cNvSpPr>
            <a:spLocks noGrp="1"/>
          </p:cNvSpPr>
          <p:nvPr>
            <p:ph idx="1"/>
          </p:nvPr>
        </p:nvSpPr>
        <p:spPr/>
        <p:txBody>
          <a:bodyPr>
            <a:normAutofit/>
          </a:bodyPr>
          <a:lstStyle/>
          <a:p>
            <a:r>
              <a:rPr dirty="0"/>
              <a:t>Key EDA insights:</a:t>
            </a:r>
          </a:p>
          <a:p>
            <a:r>
              <a:rPr dirty="0"/>
              <a:t>- House price distribution (Histogram)</a:t>
            </a:r>
          </a:p>
          <a:p>
            <a:r>
              <a:rPr dirty="0"/>
              <a:t>- Correlation Heatmap</a:t>
            </a:r>
          </a:p>
          <a:p>
            <a:r>
              <a:rPr dirty="0"/>
              <a:t>- Box plots for Bedrooms, Kitchens, Bathrooms</a:t>
            </a:r>
          </a:p>
          <a:p>
            <a:endParaRPr lang="en-IN" dirty="0"/>
          </a:p>
          <a:p>
            <a:r>
              <a:rPr dirty="0"/>
              <a:t>Visuals such as distribution and box plots are attached to give insights into price influencers.</a:t>
            </a:r>
          </a:p>
        </p:txBody>
      </p:sp>
      <p:pic>
        <p:nvPicPr>
          <p:cNvPr id="5" name="Picture 4">
            <a:extLst>
              <a:ext uri="{FF2B5EF4-FFF2-40B4-BE49-F238E27FC236}">
                <a16:creationId xmlns:a16="http://schemas.microsoft.com/office/drawing/2014/main" id="{BF54D6A0-117A-5419-21D7-C4BEA4542590}"/>
              </a:ext>
            </a:extLst>
          </p:cNvPr>
          <p:cNvPicPr>
            <a:picLocks noChangeAspect="1"/>
          </p:cNvPicPr>
          <p:nvPr/>
        </p:nvPicPr>
        <p:blipFill>
          <a:blip r:embed="rId2"/>
          <a:stretch>
            <a:fillRect/>
          </a:stretch>
        </p:blipFill>
        <p:spPr>
          <a:xfrm>
            <a:off x="2598174" y="1219199"/>
            <a:ext cx="6051756" cy="4857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A92B91-A418-759F-5B9B-7149CE096F9F}"/>
              </a:ext>
            </a:extLst>
          </p:cNvPr>
          <p:cNvPicPr>
            <a:picLocks noChangeAspect="1"/>
          </p:cNvPicPr>
          <p:nvPr/>
        </p:nvPicPr>
        <p:blipFill>
          <a:blip r:embed="rId2"/>
          <a:stretch>
            <a:fillRect/>
          </a:stretch>
        </p:blipFill>
        <p:spPr>
          <a:xfrm>
            <a:off x="325368" y="1042218"/>
            <a:ext cx="7294632" cy="5442157"/>
          </a:xfrm>
          <a:prstGeom prst="rect">
            <a:avLst/>
          </a:prstGeom>
        </p:spPr>
      </p:pic>
      <p:sp>
        <p:nvSpPr>
          <p:cNvPr id="5" name="TextBox 4">
            <a:extLst>
              <a:ext uri="{FF2B5EF4-FFF2-40B4-BE49-F238E27FC236}">
                <a16:creationId xmlns:a16="http://schemas.microsoft.com/office/drawing/2014/main" id="{A749871E-32D2-E624-52F0-80AF9A5AAD0F}"/>
              </a:ext>
            </a:extLst>
          </p:cNvPr>
          <p:cNvSpPr txBox="1"/>
          <p:nvPr/>
        </p:nvSpPr>
        <p:spPr>
          <a:xfrm>
            <a:off x="432620" y="373625"/>
            <a:ext cx="3998210" cy="461665"/>
          </a:xfrm>
          <a:prstGeom prst="rect">
            <a:avLst/>
          </a:prstGeom>
          <a:noFill/>
        </p:spPr>
        <p:txBody>
          <a:bodyPr wrap="none" rtlCol="0">
            <a:spAutoFit/>
          </a:bodyPr>
          <a:lstStyle/>
          <a:p>
            <a:r>
              <a:rPr lang="en-US" sz="2400" dirty="0"/>
              <a:t>Distribution of </a:t>
            </a:r>
            <a:r>
              <a:rPr lang="en-IN" sz="2400" dirty="0"/>
              <a:t>House Prices</a:t>
            </a:r>
            <a:endParaRPr lang="en-US" sz="2400" dirty="0"/>
          </a:p>
        </p:txBody>
      </p:sp>
    </p:spTree>
    <p:extLst>
      <p:ext uri="{BB962C8B-B14F-4D97-AF65-F5344CB8AC3E}">
        <p14:creationId xmlns:p14="http://schemas.microsoft.com/office/powerpoint/2010/main" val="2072042091"/>
      </p:ext>
    </p:extLst>
  </p:cSld>
  <p:clrMapOvr>
    <a:masterClrMapping/>
  </p:clrMapOvr>
</p:sld>
</file>

<file path=ppt/theme/theme1.xml><?xml version="1.0" encoding="utf-8"?>
<a:theme xmlns:a="http://schemas.openxmlformats.org/drawingml/2006/main" name="Fra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TM03457475[[fn=Frame]]</Template>
  <TotalTime>9</TotalTime>
  <Words>406</Words>
  <Application>Microsoft Office PowerPoint</Application>
  <PresentationFormat>On-screen Show (4:3)</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Corbel</vt:lpstr>
      <vt:lpstr>Helvetica Neue</vt:lpstr>
      <vt:lpstr>Wingdings 2</vt:lpstr>
      <vt:lpstr>Frame</vt:lpstr>
      <vt:lpstr>PROJECT 3 </vt:lpstr>
      <vt:lpstr>Introduction to the Project</vt:lpstr>
      <vt:lpstr>Objectives of the Project</vt:lpstr>
      <vt:lpstr>Flow Chart of Operations</vt:lpstr>
      <vt:lpstr>Python Codes</vt:lpstr>
      <vt:lpstr>Screenshot of the Outputs</vt:lpstr>
      <vt:lpstr>PowerPoint Presentation</vt:lpstr>
      <vt:lpstr> Report on EDA (Exploratory Data Analysis)</vt:lpstr>
      <vt:lpstr>PowerPoint Presentation</vt:lpstr>
      <vt:lpstr>PowerPoint Presentation</vt:lpstr>
      <vt:lpstr>PowerPoint Presentation</vt:lpstr>
      <vt:lpstr>PowerPoint Presentation</vt:lpstr>
      <vt:lpstr>PowerPoint Presentation</vt:lpstr>
      <vt:lpstr>PowerPoint Presentation</vt:lpstr>
      <vt:lpstr>Learning Outcomes</vt:lpstr>
      <vt:lpstr>Conclusion</vt:lpstr>
      <vt:lpstr>Citations – Books and 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Deepkiran</dc:creator>
  <cp:lastModifiedBy>Deepali Daulat Chaugule</cp:lastModifiedBy>
  <cp:revision>1</cp:revision>
  <dcterms:modified xsi:type="dcterms:W3CDTF">2024-11-10T20:04:52Z</dcterms:modified>
</cp:coreProperties>
</file>