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-Beginner cooks intimidated - cooking harder than it is</a:t>
            </a:r>
          </a:p>
          <a:p>
            <a:pPr lvl="0">
              <a:spcBef>
                <a:spcPts val="0"/>
              </a:spcBef>
              <a:buNone/>
            </a:pPr>
            <a:r>
              <a:rPr lang="en"/>
              <a:t>-Most cooks find cooking therapeutic and enjoy cooking - rewarding</a:t>
            </a:r>
          </a:p>
          <a:p>
            <a:pPr lvl="0" rtl="0">
              <a:spcBef>
                <a:spcPts val="0"/>
              </a:spcBef>
              <a:buNone/>
            </a:pPr>
            <a:r>
              <a:rPr lang="en"/>
              <a:t>-Ease people into cooking w/ simple recipes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-Restaurant delivery current trend - Jinn/Deliveroo dominate</a:t>
            </a:r>
          </a:p>
          <a:p>
            <a:pPr lvl="0">
              <a:spcBef>
                <a:spcPts val="0"/>
              </a:spcBef>
              <a:buNone/>
            </a:pPr>
            <a:r>
              <a:rPr lang="en"/>
              <a:t>-Steer people away from takeaways - promote benefits - entice to use app and cook.</a:t>
            </a:r>
          </a:p>
          <a:p>
            <a:pPr lvl="0">
              <a:spcBef>
                <a:spcPts val="0"/>
              </a:spcBef>
              <a:buNone/>
            </a:pPr>
            <a:r>
              <a:rPr lang="en"/>
              <a:t>-Plan to have a dedicated page on trending/recommended dishes</a:t>
            </a:r>
          </a:p>
          <a:p>
            <a:pPr lvl="0">
              <a:spcBef>
                <a:spcPts val="0"/>
              </a:spcBef>
              <a:buNone/>
            </a:pPr>
            <a:r>
              <a:rPr lang="en"/>
              <a:t>-Budget meals,healthy eating, event based, easy meals.</a:t>
            </a:r>
          </a:p>
          <a:p>
            <a:pPr lvl="0">
              <a:spcBef>
                <a:spcPts val="0"/>
              </a:spcBef>
              <a:buNone/>
            </a:pPr>
            <a:r>
              <a:rPr lang="en"/>
              <a:t>-Takeaways can’t do this.</a:t>
            </a:r>
          </a:p>
          <a:p>
            <a:pPr lvl="0" rtl="0">
              <a:spcBef>
                <a:spcPts val="0"/>
              </a:spcBef>
              <a:buNone/>
            </a:pPr>
            <a:r>
              <a:rPr lang="en"/>
              <a:t>Generally you can’t pick out categories like that when getting food delivered (You’re not going to get someone deliver you a whole Turkey on Thanksgiving)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-Incentives for active users</a:t>
            </a:r>
          </a:p>
          <a:p>
            <a:pPr lvl="0">
              <a:spcBef>
                <a:spcPts val="0"/>
              </a:spcBef>
              <a:buNone/>
            </a:pPr>
            <a:r>
              <a:rPr lang="en"/>
              <a:t>-Popular users who have substantial amounts of subs/likes entitled to rewards</a:t>
            </a:r>
          </a:p>
          <a:p>
            <a:pPr lvl="0">
              <a:spcBef>
                <a:spcPts val="0"/>
              </a:spcBef>
              <a:buNone/>
            </a:pPr>
            <a:r>
              <a:rPr lang="en"/>
              <a:t>-Reward system in place - money/discounts.</a:t>
            </a:r>
          </a:p>
          <a:p>
            <a:pPr lvl="0" rtl="0">
              <a:spcBef>
                <a:spcPts val="0"/>
              </a:spcBef>
              <a:buNone/>
            </a:pPr>
            <a:r>
              <a:rPr lang="en"/>
              <a:t>-System should not feel out of reach to new users as would encourage users to become active.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Intends to appeal mass market - Maybe millions of users, home cooking is not niche.</a:t>
            </a:r>
          </a:p>
          <a:p>
            <a:pPr lvl="0">
              <a:spcBef>
                <a:spcPts val="0"/>
              </a:spcBef>
              <a:buNone/>
            </a:pPr>
            <a:r>
              <a:t/>
            </a:r>
            <a:endParaRPr/>
          </a:p>
          <a:p>
            <a:pPr lvl="0" rtl="0">
              <a:spcBef>
                <a:spcPts val="0"/>
              </a:spcBef>
              <a:buNone/>
            </a:pPr>
            <a:r>
              <a:rPr lang="en"/>
              <a:t>e.g. Only allowing users to adding 5 recipes to their personal collection, not allowing subscription, no creation of shopping lists, adverts. </a:t>
            </a:r>
          </a:p>
          <a:p>
            <a:pPr lvl="0">
              <a:spcBef>
                <a:spcPts val="0"/>
              </a:spcBef>
              <a:buNone/>
            </a:pPr>
            <a:r>
              <a:rPr lang="en"/>
              <a:t>The other app will be the full version involving  no limitations and no advertisements.</a:t>
            </a:r>
          </a:p>
          <a:p>
            <a:pPr lvl="0" rtl="0">
              <a:spcBef>
                <a:spcPts val="0"/>
              </a:spcBef>
              <a:buNone/>
            </a:pPr>
            <a:r>
              <a:rPr lang="en"/>
              <a:t> </a:t>
            </a:r>
          </a:p>
          <a:p>
            <a:pPr lvl="0">
              <a:spcBef>
                <a:spcPts val="0"/>
              </a:spcBef>
              <a:buNone/>
            </a:pPr>
            <a:r>
              <a:rPr lang="en"/>
              <a:t>Whilst this model may seem preferable, people may feel reluctant to purchase the full app even if they like the free version. If the app does become successful there is also no doubt competitors will arise which could provide the same features for free or at a lowered price.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-Usability of the app is a top priority as having a feature packed app that’s overwhelming to most will result in the app inevitably failing.</a:t>
            </a:r>
          </a:p>
          <a:p>
            <a:pPr lvl="0" rtl="0">
              <a:spcBef>
                <a:spcPts val="0"/>
              </a:spcBef>
              <a:buNone/>
            </a:pPr>
            <a:r>
              <a:rPr lang="en"/>
              <a:t>-Cooking is meant to be therapeutic - stressful app is off putting.</a:t>
            </a:r>
          </a:p>
          <a:p>
            <a:pPr lvl="0" rtl="0">
              <a:spcBef>
                <a:spcPts val="0"/>
              </a:spcBef>
              <a:buNone/>
            </a:pPr>
            <a:r>
              <a:rPr lang="en"/>
              <a:t>-App should have simple interface.</a:t>
            </a:r>
          </a:p>
          <a:p>
            <a:pPr lvl="0" rtl="0">
              <a:spcBef>
                <a:spcPts val="0"/>
              </a:spcBef>
              <a:buNone/>
            </a:pPr>
            <a:r>
              <a:rPr lang="en"/>
              <a:t>-Permanent toolbar on bottom which allows simple navigation to frequently used pages .(User profile, post recipe, Search etc.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-Research on how to make an effective cookbook app will need to be carried out.</a:t>
            </a:r>
          </a:p>
          <a:p>
            <a:pPr lvl="0">
              <a:spcBef>
                <a:spcPts val="0"/>
              </a:spcBef>
              <a:buNone/>
            </a:pPr>
            <a:r>
              <a:rPr lang="en"/>
              <a:t>-Idea one thing, fully functional is something else.</a:t>
            </a:r>
          </a:p>
          <a:p>
            <a:pPr lvl="0">
              <a:spcBef>
                <a:spcPts val="0"/>
              </a:spcBef>
              <a:buNone/>
            </a:pPr>
            <a:r>
              <a:rPr lang="en"/>
              <a:t>-To provide people with what they want, it’s necessary to know that they want or what they’re missing.</a:t>
            </a:r>
          </a:p>
          <a:p>
            <a:pPr lvl="0">
              <a:spcBef>
                <a:spcPts val="0"/>
              </a:spcBef>
              <a:buNone/>
            </a:pPr>
            <a:r>
              <a:rPr lang="en"/>
              <a:t>-primary and secondary research is therefore necessary to provide us with information on how to make the app as best it can be.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goal of RecipMe is to make home cooking as convenient as possible. </a:t>
            </a:r>
          </a:p>
          <a:p>
            <a:pPr lvl="0" rtl="0">
              <a:spcBef>
                <a:spcPts val="0"/>
              </a:spcBef>
              <a:buNone/>
            </a:pPr>
            <a:r>
              <a:rPr lang="en"/>
              <a:t>-Essentially a personalisable CB app</a:t>
            </a:r>
          </a:p>
          <a:p>
            <a:pPr lvl="0" rtl="0">
              <a:spcBef>
                <a:spcPts val="0"/>
              </a:spcBef>
              <a:buNone/>
            </a:pPr>
            <a:r>
              <a:rPr lang="en"/>
              <a:t>-DemoG = Phone, Interest in learning new recipes, posting own, grocery shopping convenient</a:t>
            </a:r>
          </a:p>
          <a:p>
            <a:pPr lvl="0">
              <a:spcBef>
                <a:spcPts val="0"/>
              </a:spcBef>
              <a:buNone/>
            </a:pPr>
            <a:r>
              <a:rPr lang="en"/>
              <a:t>- Intend to make home cooking trendy vs restaurant deliveries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RecipMe’s variety of features will separate it from it’s competitors as they will make the app as convenient and usable to users as possible.</a:t>
            </a:r>
          </a:p>
          <a:p>
            <a:pPr lvl="0" rtl="0">
              <a:spcBef>
                <a:spcPts val="0"/>
              </a:spcBef>
              <a:buNone/>
            </a:pPr>
            <a:r>
              <a:rPr lang="en"/>
              <a:t>Key features we plan to include are -</a:t>
            </a:r>
          </a:p>
          <a:p>
            <a:pPr lvl="0">
              <a:spcBef>
                <a:spcPts val="0"/>
              </a:spcBef>
              <a:buNone/>
            </a:pPr>
            <a:r>
              <a:rPr lang="en"/>
              <a:t>Recipe posting to be easy to use - Any user will be able to post a recipe and users should not necessarily be tech savvy to post post recipes.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Just being able to view recipe - hardly innovative</a:t>
            </a:r>
          </a:p>
          <a:p>
            <a:pPr lvl="0" rtl="0">
              <a:spcBef>
                <a:spcPts val="0"/>
              </a:spcBef>
              <a:buNone/>
            </a:pPr>
            <a:r>
              <a:rPr lang="en"/>
              <a:t>Plan to implement variety of methods to interact with recipes making experience more interactive and beneficial.</a:t>
            </a:r>
          </a:p>
          <a:p>
            <a:pPr lvl="0" rtl="0">
              <a:spcBef>
                <a:spcPts val="0"/>
              </a:spcBef>
              <a:buNone/>
            </a:pPr>
            <a:r>
              <a:rPr lang="en"/>
              <a:t>Rate recipes = insight</a:t>
            </a:r>
          </a:p>
          <a:p>
            <a:pPr lvl="0" rtl="0">
              <a:spcBef>
                <a:spcPts val="0"/>
              </a:spcBef>
              <a:buNone/>
            </a:pPr>
            <a:r>
              <a:rPr lang="en"/>
              <a:t>Comment/images - social - Commenting suggestions/tips. Dish outcome.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Personal collection of favourite recipes </a:t>
            </a:r>
          </a:p>
          <a:p>
            <a:pPr lvl="0" rtl="0">
              <a:spcBef>
                <a:spcPts val="0"/>
              </a:spcBef>
              <a:buNone/>
            </a:pPr>
            <a:r>
              <a:rPr lang="en"/>
              <a:t>Subscription to profiles</a:t>
            </a:r>
          </a:p>
          <a:p>
            <a:pPr lvl="0" rtl="0">
              <a:spcBef>
                <a:spcPts val="0"/>
              </a:spcBef>
              <a:buNone/>
            </a:pPr>
            <a:r>
              <a:rPr lang="en"/>
              <a:t>Sharing recipes of social media platforms</a:t>
            </a:r>
          </a:p>
          <a:p>
            <a:pPr lvl="0" rtl="0">
              <a:spcBef>
                <a:spcPts val="0"/>
              </a:spcBef>
              <a:buNone/>
            </a:pPr>
            <a:r>
              <a:rPr lang="en"/>
              <a:t>Printing recipes for physical</a:t>
            </a:r>
          </a:p>
          <a:p>
            <a:pPr lvl="0" rtl="0">
              <a:spcBef>
                <a:spcPts val="0"/>
              </a:spcBef>
              <a:buNone/>
            </a:pPr>
            <a:r>
              <a:rPr lang="en"/>
              <a:t>Gps - Filter recipes based on country posted - (Gives a authentic/cultural feel)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Advanced searching will be one of our most innovative features</a:t>
            </a:r>
          </a:p>
          <a:p>
            <a:pPr lvl="0" rtl="0">
              <a:spcBef>
                <a:spcPts val="0"/>
              </a:spcBef>
              <a:buNone/>
            </a:pPr>
            <a:r>
              <a:rPr lang="en"/>
              <a:t>Includes various search methods</a:t>
            </a:r>
          </a:p>
          <a:p>
            <a:pPr lvl="0" rtl="0">
              <a:spcBef>
                <a:spcPts val="0"/>
              </a:spcBef>
              <a:buNone/>
            </a:pPr>
            <a:r>
              <a:rPr lang="en"/>
              <a:t>(By available ingredients, location, category(Chinese/Indian/Pizza etc.), difficulty of preparation(very easy - very hard),  prep/cook time, type of food(snack, lunch etc)), event (Christmas/Eid etc.)</a:t>
            </a:r>
          </a:p>
          <a:p>
            <a:pPr lvl="0" rtl="0">
              <a:spcBef>
                <a:spcPts val="0"/>
              </a:spcBef>
              <a:buNone/>
            </a:pPr>
            <a:r>
              <a:rPr lang="en"/>
              <a:t>Filter out  e.g. finding easy to cook chinese meals, or a breakfast where eggs are one of the ingredients.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Searching based on available ingredients is one step forward in making home cooking more convenient.</a:t>
            </a:r>
          </a:p>
          <a:p>
            <a:pPr lvl="0">
              <a:spcBef>
                <a:spcPts val="0"/>
              </a:spcBef>
              <a:buNone/>
            </a:pPr>
            <a:r>
              <a:rPr lang="en"/>
              <a:t>However a user may search for a breakfast where egg is one of ingredients and they may be presented with a cheese omelette.</a:t>
            </a:r>
          </a:p>
          <a:p>
            <a:pPr lvl="0">
              <a:spcBef>
                <a:spcPts val="0"/>
              </a:spcBef>
              <a:buNone/>
            </a:pPr>
            <a:r>
              <a:rPr lang="en"/>
              <a:t>User may be interested in making the cheese omelette...</a:t>
            </a:r>
          </a:p>
          <a:p>
            <a:pPr lvl="0">
              <a:spcBef>
                <a:spcPts val="0"/>
              </a:spcBef>
              <a:buNone/>
            </a:pPr>
            <a:r>
              <a:rPr lang="en"/>
              <a:t>The shopping list will allow users to add their own items allowing users full use of the shopping list.</a:t>
            </a:r>
          </a:p>
          <a:p>
            <a:pPr lvl="0" rtl="0">
              <a:spcBef>
                <a:spcPts val="0"/>
              </a:spcBef>
              <a:buNone/>
            </a:pPr>
            <a:r>
              <a:rPr lang="en"/>
              <a:t>Tesco link up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-Recommendations based on existing recipes</a:t>
            </a:r>
          </a:p>
          <a:p>
            <a:pPr lvl="0">
              <a:spcBef>
                <a:spcPts val="0"/>
              </a:spcBef>
              <a:buNone/>
            </a:pPr>
            <a:r>
              <a:rPr lang="en"/>
              <a:t>Analysis of users cookbook</a:t>
            </a:r>
          </a:p>
          <a:p>
            <a:pPr lvl="0">
              <a:spcBef>
                <a:spcPts val="0"/>
              </a:spcBef>
              <a:buNone/>
            </a:pPr>
            <a:r>
              <a:rPr lang="en"/>
              <a:t>Allows users to be adventurous.</a:t>
            </a:r>
          </a:p>
          <a:p>
            <a:pPr lvl="0">
              <a:spcBef>
                <a:spcPts val="0"/>
              </a:spcBef>
              <a:buNone/>
            </a:pPr>
            <a:r>
              <a:rPr lang="en"/>
              <a:t>-User stats for active users (Subscriptions per time period etc.)</a:t>
            </a:r>
          </a:p>
          <a:p>
            <a:pPr lvl="0" rtl="0">
              <a:spcBef>
                <a:spcPts val="0"/>
              </a:spcBef>
              <a:buNone/>
            </a:pPr>
            <a:r>
              <a:rPr lang="en"/>
              <a:t>As of now uncertain on best way to implement user stats it would need to be a feature that is used regularly and not just overlooked so it should have some sort of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Me in RecipMe isn’t there without reason, we want this app to be as personalised to each individual user as possible. </a:t>
            </a:r>
          </a:p>
          <a:p>
            <a:pPr lvl="0" rtl="0">
              <a:spcBef>
                <a:spcPts val="0"/>
              </a:spcBef>
              <a:buNone/>
            </a:pPr>
            <a:r>
              <a:rPr lang="en"/>
              <a:t>-Individually each of our features have already been implemented in different applications. For instance YouTube allows you to subscribe to channels allows to up to date with new content.</a:t>
            </a:r>
          </a:p>
          <a:p>
            <a:pPr lvl="0" rtl="0">
              <a:spcBef>
                <a:spcPts val="0"/>
              </a:spcBef>
              <a:buNone/>
            </a:pPr>
            <a:r>
              <a:rPr lang="en"/>
              <a:t>-RecipMe will aim to merge all of these simple yet extremely effective features in a synergistic way resulting in an that makes cooking both convenient and fun.</a:t>
            </a:r>
          </a:p>
          <a:p>
            <a:pPr lvl="0" rt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6.jpg"/><Relationship Id="rId4" Type="http://schemas.openxmlformats.org/officeDocument/2006/relationships/image" Target="../media/image0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 Id="rId4"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nvSpPr>
        <p:spPr>
          <a:xfrm>
            <a:off x="688975" y="178200"/>
            <a:ext cx="7923000" cy="427500"/>
          </a:xfrm>
          <a:prstGeom prst="rect">
            <a:avLst/>
          </a:prstGeom>
          <a:noFill/>
          <a:ln>
            <a:noFill/>
          </a:ln>
        </p:spPr>
        <p:txBody>
          <a:bodyPr anchorCtr="0" anchor="t" bIns="91425" lIns="91425" rIns="91425" tIns="91425">
            <a:noAutofit/>
          </a:bodyPr>
          <a:lstStyle/>
          <a:p>
            <a:pPr lvl="0">
              <a:spcBef>
                <a:spcPts val="0"/>
              </a:spcBef>
              <a:buNone/>
            </a:pPr>
            <a:r>
              <a:rPr b="1" lang="en"/>
              <a:t>Chinedu Obasi (1539152)  		Jahangir Alam (1506283) 		Daniel Masters (1512813)</a:t>
            </a:r>
          </a:p>
        </p:txBody>
      </p:sp>
      <p:sp>
        <p:nvSpPr>
          <p:cNvPr id="60" name="Shape 60"/>
          <p:cNvSpPr txBox="1"/>
          <p:nvPr/>
        </p:nvSpPr>
        <p:spPr>
          <a:xfrm>
            <a:off x="610450" y="4606950"/>
            <a:ext cx="8084700" cy="427500"/>
          </a:xfrm>
          <a:prstGeom prst="rect">
            <a:avLst/>
          </a:prstGeom>
          <a:noFill/>
          <a:ln>
            <a:noFill/>
          </a:ln>
        </p:spPr>
        <p:txBody>
          <a:bodyPr anchorCtr="0" anchor="t" bIns="91425" lIns="91425" rIns="91425" tIns="91425">
            <a:noAutofit/>
          </a:bodyPr>
          <a:lstStyle/>
          <a:p>
            <a:pPr lvl="0" rtl="0">
              <a:spcBef>
                <a:spcPts val="0"/>
              </a:spcBef>
              <a:buNone/>
            </a:pPr>
            <a:r>
              <a:rPr b="1" lang="en"/>
              <a:t>Deepali Kerai (1410622)  		Ali Muayad (1511800) 			Syed Naqvi (1410536)</a:t>
            </a:r>
          </a:p>
        </p:txBody>
      </p:sp>
      <p:pic>
        <p:nvPicPr>
          <p:cNvPr descr="logo.jpg" id="61" name="Shape 61"/>
          <p:cNvPicPr preferRelativeResize="0"/>
          <p:nvPr/>
        </p:nvPicPr>
        <p:blipFill>
          <a:blip r:embed="rId3">
            <a:alphaModFix/>
          </a:blip>
          <a:stretch>
            <a:fillRect/>
          </a:stretch>
        </p:blipFill>
        <p:spPr>
          <a:xfrm>
            <a:off x="3366624" y="1358374"/>
            <a:ext cx="2410749" cy="2426749"/>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Strategies for success</a:t>
            </a:r>
          </a:p>
        </p:txBody>
      </p:sp>
      <p:sp>
        <p:nvSpPr>
          <p:cNvPr id="128" name="Shape 128"/>
          <p:cNvSpPr txBox="1"/>
          <p:nvPr>
            <p:ph idx="1" type="body"/>
          </p:nvPr>
        </p:nvSpPr>
        <p:spPr>
          <a:xfrm>
            <a:off x="311700" y="1152475"/>
            <a:ext cx="8520600" cy="3818700"/>
          </a:xfrm>
          <a:prstGeom prst="rect">
            <a:avLst/>
          </a:prstGeom>
        </p:spPr>
        <p:txBody>
          <a:bodyPr anchorCtr="0" anchor="t" bIns="91425" lIns="91425" rIns="91425" tIns="91425">
            <a:noAutofit/>
          </a:bodyPr>
          <a:lstStyle/>
          <a:p>
            <a:pPr lvl="0">
              <a:spcBef>
                <a:spcPts val="0"/>
              </a:spcBef>
              <a:buNone/>
            </a:pPr>
            <a:r>
              <a:rPr lang="en"/>
              <a:t>-Many people are intimidated by cooking viewing it as a task more difficult than it actually is.</a:t>
            </a:r>
          </a:p>
          <a:p>
            <a:pPr lvl="0">
              <a:spcBef>
                <a:spcPts val="0"/>
              </a:spcBef>
              <a:buNone/>
            </a:pPr>
            <a:r>
              <a:rPr lang="en"/>
              <a:t>-Individuals that are comfortable with cooking find it therapeutic and enjoy cooking. The end result of eating food you crave which you made yourself is highly rewarding.</a:t>
            </a:r>
          </a:p>
          <a:p>
            <a:pPr lvl="0">
              <a:spcBef>
                <a:spcPts val="0"/>
              </a:spcBef>
              <a:buNone/>
            </a:pPr>
            <a:r>
              <a:rPr lang="en"/>
              <a:t>-If we are able to ease people with no cooking experience into learning to cook by perhaps showing popular dishes that are simple to make would allow us to tap into a huge consumer market.</a:t>
            </a:r>
          </a:p>
          <a:p>
            <a:pPr lvl="0">
              <a:spcBef>
                <a:spcPts val="0"/>
              </a:spcBef>
              <a:buNone/>
            </a:pPr>
            <a:r>
              <a:t/>
            </a:r>
            <a:endParaRPr/>
          </a:p>
          <a:p>
            <a:pPr lvl="0" rtl="0">
              <a:spcBef>
                <a:spcPts val="0"/>
              </a:spcBef>
              <a:buNone/>
            </a:pPr>
            <a:r>
              <a:t/>
            </a:r>
            <a:endParaRPr/>
          </a:p>
        </p:txBody>
      </p:sp>
      <p:pic>
        <p:nvPicPr>
          <p:cNvPr descr="logo.jpg" id="129" name="Shape 129"/>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Strategies for success</a:t>
            </a:r>
          </a:p>
        </p:txBody>
      </p:sp>
      <p:sp>
        <p:nvSpPr>
          <p:cNvPr id="135" name="Shape 135"/>
          <p:cNvSpPr txBox="1"/>
          <p:nvPr>
            <p:ph idx="1" type="body"/>
          </p:nvPr>
        </p:nvSpPr>
        <p:spPr>
          <a:xfrm>
            <a:off x="311700" y="1017450"/>
            <a:ext cx="8520600" cy="3818700"/>
          </a:xfrm>
          <a:prstGeom prst="rect">
            <a:avLst/>
          </a:prstGeom>
        </p:spPr>
        <p:txBody>
          <a:bodyPr anchorCtr="0" anchor="t" bIns="91425" lIns="91425" rIns="91425" tIns="91425">
            <a:noAutofit/>
          </a:bodyPr>
          <a:lstStyle/>
          <a:p>
            <a:pPr lvl="0">
              <a:spcBef>
                <a:spcPts val="0"/>
              </a:spcBef>
              <a:buNone/>
            </a:pPr>
            <a:r>
              <a:rPr lang="en"/>
              <a:t>- The latest trend is  delivery from any restaurant via apps such as Jinn and Deliveroo.</a:t>
            </a:r>
          </a:p>
          <a:p>
            <a:pPr lvl="0">
              <a:spcBef>
                <a:spcPts val="0"/>
              </a:spcBef>
              <a:buNone/>
            </a:pPr>
            <a:r>
              <a:rPr lang="en"/>
              <a:t>- In order to steer people away from getting takeaways and get into home cooking we would need to promote all the benefits of home cooking in a way that entices users to not only cook at home but use our app when doing so.</a:t>
            </a:r>
          </a:p>
          <a:p>
            <a:pPr lvl="0">
              <a:spcBef>
                <a:spcPts val="0"/>
              </a:spcBef>
              <a:buNone/>
            </a:pPr>
            <a:r>
              <a:rPr lang="en"/>
              <a:t>- We plan to have a page of our app dedicated to categories of trending/recommended dishes. For instance some categories we could present include: Budget meals, healthy eating, event based dishes, easy meals.</a:t>
            </a:r>
          </a:p>
          <a:p>
            <a:pPr lvl="0" rtl="0">
              <a:spcBef>
                <a:spcPts val="0"/>
              </a:spcBef>
              <a:buNone/>
            </a:pPr>
            <a:r>
              <a:t/>
            </a:r>
            <a:endParaRPr/>
          </a:p>
          <a:p>
            <a:pPr lvl="0" rtl="0">
              <a:spcBef>
                <a:spcPts val="0"/>
              </a:spcBef>
              <a:buNone/>
            </a:pPr>
            <a:r>
              <a:t/>
            </a:r>
            <a:endParaRPr/>
          </a:p>
        </p:txBody>
      </p:sp>
      <p:pic>
        <p:nvPicPr>
          <p:cNvPr descr="Image result for goals images" id="136" name="Shape 136"/>
          <p:cNvPicPr preferRelativeResize="0"/>
          <p:nvPr/>
        </p:nvPicPr>
        <p:blipFill>
          <a:blip r:embed="rId3">
            <a:alphaModFix/>
          </a:blip>
          <a:stretch>
            <a:fillRect/>
          </a:stretch>
        </p:blipFill>
        <p:spPr>
          <a:xfrm>
            <a:off x="3655050" y="4087849"/>
            <a:ext cx="1833899" cy="916949"/>
          </a:xfrm>
          <a:prstGeom prst="rect">
            <a:avLst/>
          </a:prstGeom>
          <a:noFill/>
          <a:ln>
            <a:noFill/>
          </a:ln>
        </p:spPr>
      </p:pic>
      <p:pic>
        <p:nvPicPr>
          <p:cNvPr descr="logo.jpg" id="137" name="Shape 137"/>
          <p:cNvPicPr preferRelativeResize="0"/>
          <p:nvPr/>
        </p:nvPicPr>
        <p:blipFill rotWithShape="1">
          <a:blip r:embed="rId4">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Strategies for success</a:t>
            </a:r>
          </a:p>
        </p:txBody>
      </p:sp>
      <p:sp>
        <p:nvSpPr>
          <p:cNvPr id="143" name="Shape 143"/>
          <p:cNvSpPr txBox="1"/>
          <p:nvPr>
            <p:ph idx="1" type="body"/>
          </p:nvPr>
        </p:nvSpPr>
        <p:spPr>
          <a:xfrm>
            <a:off x="311700" y="1152475"/>
            <a:ext cx="8520600" cy="3818700"/>
          </a:xfrm>
          <a:prstGeom prst="rect">
            <a:avLst/>
          </a:prstGeom>
        </p:spPr>
        <p:txBody>
          <a:bodyPr anchorCtr="0" anchor="t" bIns="91425" lIns="91425" rIns="91425" tIns="91425">
            <a:noAutofit/>
          </a:bodyPr>
          <a:lstStyle/>
          <a:p>
            <a:pPr lvl="0" rtl="0">
              <a:spcBef>
                <a:spcPts val="0"/>
              </a:spcBef>
              <a:buNone/>
            </a:pPr>
            <a:r>
              <a:rPr lang="en"/>
              <a:t>-Incentives for active users.</a:t>
            </a:r>
          </a:p>
          <a:p>
            <a:pPr lvl="0" rtl="0">
              <a:spcBef>
                <a:spcPts val="0"/>
              </a:spcBef>
              <a:buNone/>
            </a:pPr>
            <a:r>
              <a:rPr lang="en"/>
              <a:t>-Users that post regularly and receive a substantial amount of subscribers/likes on posts could be entitled to rewards.</a:t>
            </a:r>
          </a:p>
          <a:p>
            <a:pPr lvl="0" rtl="0">
              <a:spcBef>
                <a:spcPts val="0"/>
              </a:spcBef>
              <a:buNone/>
            </a:pPr>
            <a:r>
              <a:rPr lang="en"/>
              <a:t>-A reward system being put in place which offers money or discounts as an incentive could prove to be a valuable as users may recommend the app to their friends which could result in simple word of mouth advertisement.</a:t>
            </a:r>
          </a:p>
          <a:p>
            <a:pPr lvl="0" rtl="0">
              <a:spcBef>
                <a:spcPts val="0"/>
              </a:spcBef>
              <a:buNone/>
            </a:pPr>
            <a:r>
              <a:rPr lang="en"/>
              <a:t>-This reward system should not seem out of reach to new users as this would encourage people to become active users.</a:t>
            </a:r>
          </a:p>
          <a:p>
            <a:pPr lvl="0" rtl="0">
              <a:spcBef>
                <a:spcPts val="0"/>
              </a:spcBef>
              <a:buNone/>
            </a:pPr>
            <a:r>
              <a:t/>
            </a:r>
            <a:endParaRPr/>
          </a:p>
          <a:p>
            <a:pPr lvl="0" rtl="0">
              <a:spcBef>
                <a:spcPts val="0"/>
              </a:spcBef>
              <a:buNone/>
            </a:pPr>
            <a:r>
              <a:t/>
            </a:r>
            <a:endParaRPr/>
          </a:p>
        </p:txBody>
      </p:sp>
      <p:pic>
        <p:nvPicPr>
          <p:cNvPr descr="logo.jpg" id="144" name="Shape 144"/>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159300" y="86550"/>
            <a:ext cx="8520600" cy="626100"/>
          </a:xfrm>
          <a:prstGeom prst="rect">
            <a:avLst/>
          </a:prstGeom>
        </p:spPr>
        <p:txBody>
          <a:bodyPr anchorCtr="0" anchor="t" bIns="91425" lIns="91425" rIns="91425" tIns="91425">
            <a:noAutofit/>
          </a:bodyPr>
          <a:lstStyle/>
          <a:p>
            <a:pPr lvl="0">
              <a:spcBef>
                <a:spcPts val="0"/>
              </a:spcBef>
              <a:buNone/>
            </a:pPr>
            <a:r>
              <a:rPr lang="en"/>
              <a:t>Price of RecipMe</a:t>
            </a:r>
          </a:p>
        </p:txBody>
      </p:sp>
      <p:sp>
        <p:nvSpPr>
          <p:cNvPr id="150" name="Shape 150"/>
          <p:cNvSpPr txBox="1"/>
          <p:nvPr>
            <p:ph idx="1" type="body"/>
          </p:nvPr>
        </p:nvSpPr>
        <p:spPr>
          <a:xfrm>
            <a:off x="225375" y="872325"/>
            <a:ext cx="8520600" cy="3416400"/>
          </a:xfrm>
          <a:prstGeom prst="rect">
            <a:avLst/>
          </a:prstGeom>
        </p:spPr>
        <p:txBody>
          <a:bodyPr anchorCtr="0" anchor="t" bIns="91425" lIns="91425" rIns="91425" tIns="91425">
            <a:noAutofit/>
          </a:bodyPr>
          <a:lstStyle/>
          <a:p>
            <a:pPr lvl="0">
              <a:spcBef>
                <a:spcPts val="0"/>
              </a:spcBef>
              <a:buNone/>
            </a:pPr>
            <a:r>
              <a:rPr lang="en"/>
              <a:t>-RecipMe intends to appeal to the mass market having potential to attract millions of people considering cooking is a skill that’s worth having.</a:t>
            </a:r>
          </a:p>
          <a:p>
            <a:pPr lvl="0">
              <a:spcBef>
                <a:spcPts val="0"/>
              </a:spcBef>
              <a:buNone/>
            </a:pPr>
            <a:r>
              <a:rPr lang="en"/>
              <a:t>Therefore the app will ideally fall under one of 2 pricing options.</a:t>
            </a:r>
          </a:p>
          <a:p>
            <a:pPr indent="-228600" lvl="0" marL="457200" rtl="0">
              <a:spcBef>
                <a:spcPts val="0"/>
              </a:spcBef>
              <a:buAutoNum type="arabicPeriod"/>
            </a:pPr>
            <a:r>
              <a:rPr lang="en"/>
              <a:t>The app is completely free to use for all, there are no ads and no in app purchases. </a:t>
            </a:r>
          </a:p>
          <a:p>
            <a:pPr indent="457200" lvl="0" rtl="0">
              <a:spcBef>
                <a:spcPts val="0"/>
              </a:spcBef>
              <a:buNone/>
            </a:pPr>
            <a:r>
              <a:rPr lang="en"/>
              <a:t>(Whilst this will be attractive to most people, profit will not be simple to attain.)</a:t>
            </a:r>
          </a:p>
          <a:p>
            <a:pPr lvl="0" rtl="0">
              <a:spcBef>
                <a:spcPts val="0"/>
              </a:spcBef>
              <a:buNone/>
            </a:pPr>
            <a:r>
              <a:rPr lang="en"/>
              <a:t>2.      The app adopts the freemium business model. This will involve 2 versions of the app. One of the apps is free to download however the features will be limited, and the other will be the full version involving  no limitations and no advertisements.</a:t>
            </a:r>
          </a:p>
          <a:p>
            <a:pPr lvl="0" rtl="0">
              <a:spcBef>
                <a:spcPts val="0"/>
              </a:spcBef>
              <a:buNone/>
            </a:pPr>
            <a:r>
              <a:t/>
            </a:r>
            <a:endParaRPr/>
          </a:p>
          <a:p>
            <a:pPr lvl="0">
              <a:spcBef>
                <a:spcPts val="0"/>
              </a:spcBef>
              <a:buNone/>
            </a:pPr>
            <a:r>
              <a:t/>
            </a:r>
            <a:endParaRPr/>
          </a:p>
        </p:txBody>
      </p:sp>
      <p:pic>
        <p:nvPicPr>
          <p:cNvPr descr="logo.jpg" id="151" name="Shape 151"/>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-Usability of the app is a top priority as having a feature packed app that’s overwhelming to most will result in the app inevitably failing.</a:t>
            </a:r>
          </a:p>
          <a:p>
            <a:pPr lvl="0">
              <a:spcBef>
                <a:spcPts val="0"/>
              </a:spcBef>
              <a:buNone/>
            </a:pPr>
            <a:r>
              <a:rPr lang="en"/>
              <a:t>-Cooking is meant to be therapeutic - having an app that’s stressful to maneuver will result in cooking with RecipMe to become unappealing.</a:t>
            </a:r>
          </a:p>
          <a:p>
            <a:pPr lvl="0" rtl="0">
              <a:spcBef>
                <a:spcPts val="0"/>
              </a:spcBef>
              <a:buNone/>
            </a:pPr>
            <a:r>
              <a:rPr lang="en"/>
              <a:t>-The app although has many features should have a simple interface that is simple for anyone to navigate.</a:t>
            </a:r>
          </a:p>
          <a:p>
            <a:pPr lvl="0" rtl="0">
              <a:spcBef>
                <a:spcPts val="0"/>
              </a:spcBef>
              <a:buNone/>
            </a:pPr>
            <a:r>
              <a:rPr lang="en"/>
              <a:t>-We intend to feature a permanent toolbar at the bottom of the app which will allow simple navigation between the most used app pages. (User profile, post recipe, Search etc.)</a:t>
            </a:r>
          </a:p>
        </p:txBody>
      </p:sp>
      <p:sp>
        <p:nvSpPr>
          <p:cNvPr id="157" name="Shape 157"/>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The layout of RecipMe</a:t>
            </a:r>
          </a:p>
        </p:txBody>
      </p:sp>
      <p:pic>
        <p:nvPicPr>
          <p:cNvPr descr="logo.jpg" id="158" name="Shape 158"/>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237700" y="132325"/>
            <a:ext cx="8520600" cy="626100"/>
          </a:xfrm>
          <a:prstGeom prst="rect">
            <a:avLst/>
          </a:prstGeom>
        </p:spPr>
        <p:txBody>
          <a:bodyPr anchorCtr="0" anchor="t" bIns="91425" lIns="91425" rIns="91425" tIns="91425">
            <a:noAutofit/>
          </a:bodyPr>
          <a:lstStyle/>
          <a:p>
            <a:pPr lvl="0">
              <a:spcBef>
                <a:spcPts val="0"/>
              </a:spcBef>
              <a:buNone/>
            </a:pPr>
            <a:r>
              <a:rPr lang="en"/>
              <a:t>Research</a:t>
            </a:r>
          </a:p>
        </p:txBody>
      </p:sp>
      <p:sp>
        <p:nvSpPr>
          <p:cNvPr id="164" name="Shape 164"/>
          <p:cNvSpPr txBox="1"/>
          <p:nvPr>
            <p:ph idx="1" type="body"/>
          </p:nvPr>
        </p:nvSpPr>
        <p:spPr>
          <a:xfrm>
            <a:off x="0" y="844125"/>
            <a:ext cx="8520600" cy="3867600"/>
          </a:xfrm>
          <a:prstGeom prst="rect">
            <a:avLst/>
          </a:prstGeom>
        </p:spPr>
        <p:txBody>
          <a:bodyPr anchorCtr="0" anchor="t" bIns="91425" lIns="91425" rIns="91425" tIns="91425">
            <a:noAutofit/>
          </a:bodyPr>
          <a:lstStyle/>
          <a:p>
            <a:pPr lvl="0">
              <a:spcBef>
                <a:spcPts val="0"/>
              </a:spcBef>
              <a:buNone/>
            </a:pPr>
            <a:r>
              <a:rPr lang="en"/>
              <a:t>-In order to make RecipMe as good as it can possibly be, research on finding out how to make an effective cookbook app will need to be carried out.</a:t>
            </a:r>
          </a:p>
          <a:p>
            <a:pPr lvl="0">
              <a:spcBef>
                <a:spcPts val="0"/>
              </a:spcBef>
              <a:buNone/>
            </a:pPr>
            <a:r>
              <a:rPr lang="en"/>
              <a:t>-The idea of a RecipMe is one thing, but actually creating it to a high enough standard for people to use regularly is something that requires much more time and dedication.</a:t>
            </a:r>
          </a:p>
          <a:p>
            <a:pPr lvl="0">
              <a:spcBef>
                <a:spcPts val="0"/>
              </a:spcBef>
              <a:buNone/>
            </a:pPr>
            <a:r>
              <a:rPr lang="en"/>
              <a:t>-To provide people with what they actually want, it is necessary to first find out what  want or are missing.</a:t>
            </a:r>
          </a:p>
          <a:p>
            <a:pPr lvl="0">
              <a:spcBef>
                <a:spcPts val="0"/>
              </a:spcBef>
              <a:buNone/>
            </a:pPr>
            <a:r>
              <a:rPr lang="en"/>
              <a:t>-Primary and secondary research is therefore necessary in order to make the app as best it can be. </a:t>
            </a:r>
          </a:p>
          <a:p>
            <a:pPr lvl="0">
              <a:spcBef>
                <a:spcPts val="0"/>
              </a:spcBef>
              <a:buNone/>
            </a:pPr>
            <a:r>
              <a:rPr lang="en"/>
              <a:t>-Primary research on existing reviews etc.</a:t>
            </a:r>
          </a:p>
        </p:txBody>
      </p:sp>
      <p:pic>
        <p:nvPicPr>
          <p:cNvPr descr="logo.jpg" id="165" name="Shape 165"/>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descr="Image result for thanks for listening images" id="170" name="Shape 170"/>
          <p:cNvPicPr preferRelativeResize="0"/>
          <p:nvPr/>
        </p:nvPicPr>
        <p:blipFill>
          <a:blip r:embed="rId3">
            <a:alphaModFix/>
          </a:blip>
          <a:stretch>
            <a:fillRect/>
          </a:stretch>
        </p:blipFill>
        <p:spPr>
          <a:xfrm>
            <a:off x="2986150" y="733562"/>
            <a:ext cx="3328650" cy="3745525"/>
          </a:xfrm>
          <a:prstGeom prst="rect">
            <a:avLst/>
          </a:prstGeom>
          <a:noFill/>
          <a:ln>
            <a:noFill/>
          </a:ln>
        </p:spPr>
      </p:pic>
      <p:sp>
        <p:nvSpPr>
          <p:cNvPr id="171" name="Shape 171"/>
          <p:cNvSpPr txBox="1"/>
          <p:nvPr/>
        </p:nvSpPr>
        <p:spPr>
          <a:xfrm>
            <a:off x="688975" y="178200"/>
            <a:ext cx="7923000" cy="427500"/>
          </a:xfrm>
          <a:prstGeom prst="rect">
            <a:avLst/>
          </a:prstGeom>
          <a:noFill/>
          <a:ln>
            <a:noFill/>
          </a:ln>
        </p:spPr>
        <p:txBody>
          <a:bodyPr anchorCtr="0" anchor="t" bIns="91425" lIns="91425" rIns="91425" tIns="91425">
            <a:noAutofit/>
          </a:bodyPr>
          <a:lstStyle/>
          <a:p>
            <a:pPr lvl="0" rtl="0">
              <a:spcBef>
                <a:spcPts val="0"/>
              </a:spcBef>
              <a:buNone/>
            </a:pPr>
            <a:r>
              <a:rPr b="1" lang="en"/>
              <a:t>Chinedu Obasi (1539152)  		Jahangir Alam (1506283) 		Daniel Masters (1512813)</a:t>
            </a:r>
          </a:p>
        </p:txBody>
      </p:sp>
      <p:sp>
        <p:nvSpPr>
          <p:cNvPr id="172" name="Shape 172"/>
          <p:cNvSpPr txBox="1"/>
          <p:nvPr/>
        </p:nvSpPr>
        <p:spPr>
          <a:xfrm>
            <a:off x="764875" y="4606950"/>
            <a:ext cx="7923000" cy="427500"/>
          </a:xfrm>
          <a:prstGeom prst="rect">
            <a:avLst/>
          </a:prstGeom>
          <a:noFill/>
          <a:ln>
            <a:noFill/>
          </a:ln>
        </p:spPr>
        <p:txBody>
          <a:bodyPr anchorCtr="0" anchor="t" bIns="91425" lIns="91425" rIns="91425" tIns="91425">
            <a:noAutofit/>
          </a:bodyPr>
          <a:lstStyle/>
          <a:p>
            <a:pPr lvl="0" rtl="0">
              <a:spcBef>
                <a:spcPts val="0"/>
              </a:spcBef>
              <a:buNone/>
            </a:pPr>
            <a:r>
              <a:rPr b="1" lang="en"/>
              <a:t>Deepali Kerai (1410622)  		Ali Muayad(1511800) 			Syed Naqvi (1410536)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What is RecipMe?</a:t>
            </a:r>
          </a:p>
        </p:txBody>
      </p:sp>
      <p:sp>
        <p:nvSpPr>
          <p:cNvPr id="67" name="Shape 67"/>
          <p:cNvSpPr txBox="1"/>
          <p:nvPr>
            <p:ph idx="1" type="body"/>
          </p:nvPr>
        </p:nvSpPr>
        <p:spPr>
          <a:xfrm>
            <a:off x="311700" y="1152475"/>
            <a:ext cx="8520600" cy="3657900"/>
          </a:xfrm>
          <a:prstGeom prst="rect">
            <a:avLst/>
          </a:prstGeom>
        </p:spPr>
        <p:txBody>
          <a:bodyPr anchorCtr="0" anchor="t" bIns="91425" lIns="91425" rIns="91425" tIns="91425">
            <a:noAutofit/>
          </a:bodyPr>
          <a:lstStyle/>
          <a:p>
            <a:pPr lvl="0">
              <a:spcBef>
                <a:spcPts val="0"/>
              </a:spcBef>
              <a:buNone/>
            </a:pPr>
            <a:r>
              <a:rPr lang="en"/>
              <a:t>-RecipMe is the next step in making home cooking more convenient</a:t>
            </a:r>
            <a:r>
              <a:rPr lang="en"/>
              <a:t>.</a:t>
            </a:r>
          </a:p>
          <a:p>
            <a:pPr lvl="0">
              <a:spcBef>
                <a:spcPts val="0"/>
              </a:spcBef>
              <a:buNone/>
            </a:pPr>
            <a:r>
              <a:rPr lang="en"/>
              <a:t>-Essentially the app acts a personalisable cookbook</a:t>
            </a:r>
            <a:r>
              <a:rPr lang="en"/>
              <a:t>.</a:t>
            </a:r>
          </a:p>
          <a:p>
            <a:pPr lvl="0">
              <a:spcBef>
                <a:spcPts val="0"/>
              </a:spcBef>
              <a:buNone/>
            </a:pPr>
            <a:r>
              <a:rPr lang="en"/>
              <a:t>-The apps demographic is for anyone who: owns a smartphone, is interested in learning new recipes, posting recipes of their own, wants to make their grocery shopping more convenient</a:t>
            </a:r>
            <a:r>
              <a:rPr lang="en"/>
              <a:t>.</a:t>
            </a:r>
          </a:p>
          <a:p>
            <a:pPr lvl="0">
              <a:spcBef>
                <a:spcPts val="0"/>
              </a:spcBef>
              <a:buNone/>
            </a:pPr>
            <a:r>
              <a:rPr lang="en"/>
              <a:t>- The app has great potential to be of use to the mass market</a:t>
            </a:r>
            <a:r>
              <a:rPr lang="en"/>
              <a:t>.</a:t>
            </a:r>
          </a:p>
          <a:p>
            <a:pPr lvl="0">
              <a:spcBef>
                <a:spcPts val="0"/>
              </a:spcBef>
              <a:buNone/>
            </a:pPr>
            <a:r>
              <a:rPr lang="en"/>
              <a:t>- We intend to make home cooking more trendy as currently there is a lot of hype in restaurant deliveries</a:t>
            </a:r>
            <a:r>
              <a:rPr lang="en"/>
              <a:t>.</a:t>
            </a:r>
          </a:p>
        </p:txBody>
      </p:sp>
      <p:pic>
        <p:nvPicPr>
          <p:cNvPr descr="logo.jpg" id="68" name="Shape 68"/>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What can RecipMe do?</a:t>
            </a:r>
          </a:p>
        </p:txBody>
      </p:sp>
      <p:sp>
        <p:nvSpPr>
          <p:cNvPr id="74" name="Shape 74"/>
          <p:cNvSpPr txBox="1"/>
          <p:nvPr>
            <p:ph idx="1" type="body"/>
          </p:nvPr>
        </p:nvSpPr>
        <p:spPr>
          <a:xfrm>
            <a:off x="245400" y="1017450"/>
            <a:ext cx="8520600" cy="3416400"/>
          </a:xfrm>
          <a:prstGeom prst="rect">
            <a:avLst/>
          </a:prstGeom>
        </p:spPr>
        <p:txBody>
          <a:bodyPr anchorCtr="0" anchor="t" bIns="91425" lIns="91425" rIns="91425" tIns="91425">
            <a:noAutofit/>
          </a:bodyPr>
          <a:lstStyle/>
          <a:p>
            <a:pPr lvl="0">
              <a:spcBef>
                <a:spcPts val="0"/>
              </a:spcBef>
              <a:buNone/>
            </a:pPr>
            <a:r>
              <a:rPr b="1" lang="en"/>
              <a:t>Key features to implement:</a:t>
            </a:r>
          </a:p>
          <a:p>
            <a:pPr indent="-228600" lvl="0" marL="457200" rtl="0">
              <a:spcBef>
                <a:spcPts val="0"/>
              </a:spcBef>
              <a:buChar char="-"/>
            </a:pPr>
            <a:r>
              <a:rPr b="1" lang="en"/>
              <a:t>Recipe posting</a:t>
            </a:r>
          </a:p>
          <a:p>
            <a:pPr indent="-330200" lvl="1" marL="914400">
              <a:spcBef>
                <a:spcPts val="0"/>
              </a:spcBef>
              <a:buClr>
                <a:srgbClr val="FF0000"/>
              </a:buClr>
              <a:buSzPct val="100000"/>
              <a:buChar char="○"/>
            </a:pPr>
            <a:r>
              <a:rPr lang="en" sz="1600">
                <a:solidFill>
                  <a:srgbClr val="FF0000"/>
                </a:solidFill>
              </a:rPr>
              <a:t>Any user will be able to post their own recipes for others to see and interact with. We plan to make the interface for recipe posting as usable as possible in order to allow users that aren’t necessarily tech savvy to have an easy time posting.</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lnSpc>
                <a:spcPct val="115000"/>
              </a:lnSpc>
              <a:spcBef>
                <a:spcPts val="0"/>
              </a:spcBef>
              <a:buNone/>
            </a:pPr>
            <a:r>
              <a:t/>
            </a:r>
            <a:endParaRPr/>
          </a:p>
          <a:p>
            <a:pPr lvl="0">
              <a:spcBef>
                <a:spcPts val="0"/>
              </a:spcBef>
              <a:buNone/>
            </a:pPr>
            <a:r>
              <a:t/>
            </a:r>
            <a:endParaRPr/>
          </a:p>
        </p:txBody>
      </p:sp>
      <p:pic>
        <p:nvPicPr>
          <p:cNvPr descr="Image result for recipe images" id="75" name="Shape 75"/>
          <p:cNvPicPr preferRelativeResize="0"/>
          <p:nvPr/>
        </p:nvPicPr>
        <p:blipFill>
          <a:blip r:embed="rId3">
            <a:alphaModFix/>
          </a:blip>
          <a:stretch>
            <a:fillRect/>
          </a:stretch>
        </p:blipFill>
        <p:spPr>
          <a:xfrm>
            <a:off x="1876824" y="2981125"/>
            <a:ext cx="4692100" cy="1688549"/>
          </a:xfrm>
          <a:prstGeom prst="rect">
            <a:avLst/>
          </a:prstGeom>
          <a:noFill/>
          <a:ln>
            <a:noFill/>
          </a:ln>
        </p:spPr>
      </p:pic>
      <p:pic>
        <p:nvPicPr>
          <p:cNvPr descr="logo.jpg" id="76" name="Shape 76"/>
          <p:cNvPicPr preferRelativeResize="0"/>
          <p:nvPr/>
        </p:nvPicPr>
        <p:blipFill rotWithShape="1">
          <a:blip r:embed="rId4">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What can RecipMe do?</a:t>
            </a:r>
          </a:p>
        </p:txBody>
      </p:sp>
      <p:sp>
        <p:nvSpPr>
          <p:cNvPr id="82" name="Shape 82"/>
          <p:cNvSpPr txBox="1"/>
          <p:nvPr>
            <p:ph idx="1" type="body"/>
          </p:nvPr>
        </p:nvSpPr>
        <p:spPr>
          <a:xfrm>
            <a:off x="311700" y="1017450"/>
            <a:ext cx="8520600" cy="3416400"/>
          </a:xfrm>
          <a:prstGeom prst="rect">
            <a:avLst/>
          </a:prstGeom>
        </p:spPr>
        <p:txBody>
          <a:bodyPr anchorCtr="0" anchor="t" bIns="91425" lIns="91425" rIns="91425" tIns="91425">
            <a:noAutofit/>
          </a:bodyPr>
          <a:lstStyle/>
          <a:p>
            <a:pPr lvl="0" rtl="0">
              <a:spcBef>
                <a:spcPts val="0"/>
              </a:spcBef>
              <a:buNone/>
            </a:pPr>
            <a:r>
              <a:rPr b="1" lang="en"/>
              <a:t>Key features to implement continued:</a:t>
            </a:r>
          </a:p>
          <a:p>
            <a:pPr indent="-228600" lvl="0" marL="457200" rtl="0">
              <a:spcBef>
                <a:spcPts val="0"/>
              </a:spcBef>
              <a:buChar char="-"/>
            </a:pPr>
            <a:r>
              <a:rPr b="1" lang="en"/>
              <a:t>Recipe interaction (Rating, commenting etc.)</a:t>
            </a:r>
          </a:p>
          <a:p>
            <a:pPr indent="-330200" lvl="1" marL="914400" rtl="0">
              <a:spcBef>
                <a:spcPts val="0"/>
              </a:spcBef>
              <a:buClr>
                <a:srgbClr val="FF0000"/>
              </a:buClr>
              <a:buSzPct val="100000"/>
              <a:buChar char="○"/>
            </a:pPr>
            <a:r>
              <a:rPr lang="en" sz="1600">
                <a:solidFill>
                  <a:srgbClr val="FF0000"/>
                </a:solidFill>
              </a:rPr>
              <a:t>Just being able to view a recipe is hardly innovative.</a:t>
            </a:r>
          </a:p>
          <a:p>
            <a:pPr indent="-330200" lvl="1" marL="914400" rtl="0">
              <a:spcBef>
                <a:spcPts val="0"/>
              </a:spcBef>
              <a:buClr>
                <a:srgbClr val="FF0000"/>
              </a:buClr>
              <a:buSzPct val="100000"/>
              <a:buChar char="○"/>
            </a:pPr>
            <a:r>
              <a:rPr lang="en" sz="1600">
                <a:solidFill>
                  <a:srgbClr val="FF0000"/>
                </a:solidFill>
              </a:rPr>
              <a:t>We plan to allow users access to a range of different methods to interact with recipes making the experience more interactive and beneficial to all. </a:t>
            </a:r>
          </a:p>
          <a:p>
            <a:pPr indent="-330200" lvl="1" marL="914400" rtl="0">
              <a:spcBef>
                <a:spcPts val="0"/>
              </a:spcBef>
              <a:buClr>
                <a:srgbClr val="FF0000"/>
              </a:buClr>
              <a:buSzPct val="100000"/>
              <a:buChar char="○"/>
            </a:pPr>
            <a:r>
              <a:rPr lang="en" sz="1600">
                <a:solidFill>
                  <a:srgbClr val="FF0000"/>
                </a:solidFill>
              </a:rPr>
              <a:t>Users will be able to rate recipes based on their experience with the dish giving an insight to others of whether or not to attempt making a dish.</a:t>
            </a:r>
          </a:p>
          <a:p>
            <a:pPr indent="-330200" lvl="1" marL="914400" rtl="0">
              <a:spcBef>
                <a:spcPts val="0"/>
              </a:spcBef>
              <a:buClr>
                <a:srgbClr val="FF0000"/>
              </a:buClr>
              <a:buSzPct val="100000"/>
              <a:buChar char="○"/>
            </a:pPr>
            <a:r>
              <a:rPr lang="en" sz="1600">
                <a:solidFill>
                  <a:srgbClr val="FF0000"/>
                </a:solidFill>
              </a:rPr>
              <a:t>Users will be able to leave comments and images on recipes in order to give users a sociable experience.</a:t>
            </a:r>
          </a:p>
          <a:p>
            <a:pPr lvl="0" rtl="0">
              <a:spcBef>
                <a:spcPts val="0"/>
              </a:spcBef>
              <a:buNone/>
            </a:pPr>
            <a:r>
              <a:t/>
            </a:r>
            <a:endParaRPr>
              <a:solidFill>
                <a:srgbClr val="FF0000"/>
              </a:solidFill>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lnSpc>
                <a:spcPct val="115000"/>
              </a:lnSpc>
              <a:spcBef>
                <a:spcPts val="0"/>
              </a:spcBef>
              <a:buNone/>
            </a:pPr>
            <a:r>
              <a:t/>
            </a:r>
            <a:endParaRPr/>
          </a:p>
          <a:p>
            <a:pPr lvl="0" rtl="0">
              <a:spcBef>
                <a:spcPts val="0"/>
              </a:spcBef>
              <a:buNone/>
            </a:pPr>
            <a:r>
              <a:t/>
            </a:r>
            <a:endParaRPr/>
          </a:p>
        </p:txBody>
      </p:sp>
      <p:pic>
        <p:nvPicPr>
          <p:cNvPr descr="Image result for recipe images" id="83" name="Shape 83"/>
          <p:cNvPicPr preferRelativeResize="0"/>
          <p:nvPr/>
        </p:nvPicPr>
        <p:blipFill>
          <a:blip r:embed="rId3">
            <a:alphaModFix/>
          </a:blip>
          <a:stretch>
            <a:fillRect/>
          </a:stretch>
        </p:blipFill>
        <p:spPr>
          <a:xfrm>
            <a:off x="6780750" y="294925"/>
            <a:ext cx="1971675" cy="1676399"/>
          </a:xfrm>
          <a:prstGeom prst="rect">
            <a:avLst/>
          </a:prstGeom>
          <a:noFill/>
          <a:ln>
            <a:noFill/>
          </a:ln>
        </p:spPr>
      </p:pic>
      <p:pic>
        <p:nvPicPr>
          <p:cNvPr descr="logo.jpg" id="84" name="Shape 84"/>
          <p:cNvPicPr preferRelativeResize="0"/>
          <p:nvPr/>
        </p:nvPicPr>
        <p:blipFill rotWithShape="1">
          <a:blip r:embed="rId4">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What can RecipMe do?</a:t>
            </a:r>
          </a:p>
        </p:txBody>
      </p:sp>
      <p:sp>
        <p:nvSpPr>
          <p:cNvPr id="90" name="Shape 90"/>
          <p:cNvSpPr txBox="1"/>
          <p:nvPr>
            <p:ph idx="1" type="body"/>
          </p:nvPr>
        </p:nvSpPr>
        <p:spPr>
          <a:xfrm>
            <a:off x="311700" y="1017450"/>
            <a:ext cx="8520600" cy="3765600"/>
          </a:xfrm>
          <a:prstGeom prst="rect">
            <a:avLst/>
          </a:prstGeom>
        </p:spPr>
        <p:txBody>
          <a:bodyPr anchorCtr="0" anchor="t" bIns="91425" lIns="91425" rIns="91425" tIns="91425">
            <a:noAutofit/>
          </a:bodyPr>
          <a:lstStyle/>
          <a:p>
            <a:pPr lvl="0" rtl="0">
              <a:spcBef>
                <a:spcPts val="0"/>
              </a:spcBef>
              <a:buNone/>
            </a:pPr>
            <a:r>
              <a:rPr b="1" lang="en"/>
              <a:t>Key features to implement continued:</a:t>
            </a:r>
          </a:p>
          <a:p>
            <a:pPr indent="-228600" lvl="0" marL="457200" rtl="0">
              <a:spcBef>
                <a:spcPts val="0"/>
              </a:spcBef>
              <a:buChar char="-"/>
            </a:pPr>
            <a:r>
              <a:rPr b="1" lang="en"/>
              <a:t>Recipe interaction continued:</a:t>
            </a:r>
          </a:p>
          <a:p>
            <a:pPr indent="-228600" lvl="1" marL="914400" rtl="0">
              <a:spcBef>
                <a:spcPts val="0"/>
              </a:spcBef>
              <a:buClr>
                <a:srgbClr val="FF0000"/>
              </a:buClr>
              <a:buChar char="○"/>
            </a:pPr>
            <a:r>
              <a:rPr lang="en">
                <a:solidFill>
                  <a:srgbClr val="FF0000"/>
                </a:solidFill>
              </a:rPr>
              <a:t>Users can add specific recipes to a personal collection of recipes they’ve liked.</a:t>
            </a:r>
          </a:p>
          <a:p>
            <a:pPr indent="-228600" lvl="1" marL="914400" rtl="0">
              <a:spcBef>
                <a:spcPts val="0"/>
              </a:spcBef>
              <a:buClr>
                <a:srgbClr val="FF0000"/>
              </a:buClr>
              <a:buChar char="○"/>
            </a:pPr>
            <a:r>
              <a:rPr lang="en">
                <a:solidFill>
                  <a:srgbClr val="FF0000"/>
                </a:solidFill>
              </a:rPr>
              <a:t>Users can subscribe to profiles that post recipes they enjoy.</a:t>
            </a:r>
          </a:p>
          <a:p>
            <a:pPr indent="-228600" lvl="1" marL="914400" rtl="0">
              <a:spcBef>
                <a:spcPts val="0"/>
              </a:spcBef>
              <a:buClr>
                <a:srgbClr val="FF0000"/>
              </a:buClr>
              <a:buChar char="○"/>
            </a:pPr>
            <a:r>
              <a:rPr lang="en">
                <a:solidFill>
                  <a:srgbClr val="FF0000"/>
                </a:solidFill>
              </a:rPr>
              <a:t>Users can share recipes on popular social media platforms (Facebook/Twitter)</a:t>
            </a:r>
          </a:p>
          <a:p>
            <a:pPr indent="-228600" lvl="1" marL="914400" rtl="0">
              <a:spcBef>
                <a:spcPts val="0"/>
              </a:spcBef>
              <a:buClr>
                <a:srgbClr val="FF0000"/>
              </a:buClr>
              <a:buChar char="○"/>
            </a:pPr>
            <a:r>
              <a:rPr lang="en">
                <a:solidFill>
                  <a:srgbClr val="FF0000"/>
                </a:solidFill>
              </a:rPr>
              <a:t>Printing off recipes for physical copies</a:t>
            </a:r>
          </a:p>
          <a:p>
            <a:pPr indent="-228600" lvl="0" marL="457200" rtl="0">
              <a:spcBef>
                <a:spcPts val="0"/>
              </a:spcBef>
              <a:buChar char="-"/>
            </a:pPr>
            <a:r>
              <a:rPr b="1" lang="en"/>
              <a:t>GPS </a:t>
            </a:r>
            <a:r>
              <a:rPr lang="en"/>
              <a:t>- To show the location of where a recipe has been posted. </a:t>
            </a:r>
          </a:p>
          <a:p>
            <a:pPr indent="-228600" lvl="1" marL="914400" rtl="0">
              <a:spcBef>
                <a:spcPts val="0"/>
              </a:spcBef>
              <a:buClr>
                <a:srgbClr val="FF0000"/>
              </a:buClr>
              <a:buChar char="○"/>
            </a:pPr>
            <a:r>
              <a:rPr lang="en">
                <a:solidFill>
                  <a:srgbClr val="FF0000"/>
                </a:solidFill>
              </a:rPr>
              <a:t>GPS will allow users to search for recipes based on the location that a recipe was posted. This would allow someone who has appetite for chinese food to be able to only view recipes that were posted from China. </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lnSpc>
                <a:spcPct val="115000"/>
              </a:lnSpc>
              <a:spcBef>
                <a:spcPts val="0"/>
              </a:spcBef>
              <a:buNone/>
            </a:pPr>
            <a:r>
              <a:t/>
            </a:r>
            <a:endParaRPr/>
          </a:p>
          <a:p>
            <a:pPr lvl="0" rtl="0">
              <a:spcBef>
                <a:spcPts val="0"/>
              </a:spcBef>
              <a:buNone/>
            </a:pPr>
            <a:r>
              <a:t/>
            </a:r>
            <a:endParaRPr/>
          </a:p>
        </p:txBody>
      </p:sp>
      <p:pic>
        <p:nvPicPr>
          <p:cNvPr descr="Image result for website rating image" id="91" name="Shape 91"/>
          <p:cNvPicPr preferRelativeResize="0"/>
          <p:nvPr/>
        </p:nvPicPr>
        <p:blipFill>
          <a:blip r:embed="rId3">
            <a:alphaModFix/>
          </a:blip>
          <a:stretch>
            <a:fillRect/>
          </a:stretch>
        </p:blipFill>
        <p:spPr>
          <a:xfrm>
            <a:off x="6894475" y="391350"/>
            <a:ext cx="1819050" cy="1210500"/>
          </a:xfrm>
          <a:prstGeom prst="rect">
            <a:avLst/>
          </a:prstGeom>
          <a:noFill/>
          <a:ln>
            <a:noFill/>
          </a:ln>
        </p:spPr>
      </p:pic>
      <p:pic>
        <p:nvPicPr>
          <p:cNvPr descr="logo.jpg" id="92" name="Shape 92"/>
          <p:cNvPicPr preferRelativeResize="0"/>
          <p:nvPr/>
        </p:nvPicPr>
        <p:blipFill rotWithShape="1">
          <a:blip r:embed="rId4">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What can RecipMe do?</a:t>
            </a:r>
          </a:p>
        </p:txBody>
      </p:sp>
      <p:sp>
        <p:nvSpPr>
          <p:cNvPr id="98" name="Shape 98"/>
          <p:cNvSpPr txBox="1"/>
          <p:nvPr>
            <p:ph idx="1" type="body"/>
          </p:nvPr>
        </p:nvSpPr>
        <p:spPr>
          <a:xfrm>
            <a:off x="311700" y="1017450"/>
            <a:ext cx="8520600" cy="3416400"/>
          </a:xfrm>
          <a:prstGeom prst="rect">
            <a:avLst/>
          </a:prstGeom>
        </p:spPr>
        <p:txBody>
          <a:bodyPr anchorCtr="0" anchor="t" bIns="91425" lIns="91425" rIns="91425" tIns="91425">
            <a:noAutofit/>
          </a:bodyPr>
          <a:lstStyle/>
          <a:p>
            <a:pPr lvl="0" rtl="0">
              <a:spcBef>
                <a:spcPts val="0"/>
              </a:spcBef>
              <a:buNone/>
            </a:pPr>
            <a:r>
              <a:rPr b="1" lang="en"/>
              <a:t>Key features to implement continued:</a:t>
            </a:r>
          </a:p>
          <a:p>
            <a:pPr indent="-228600" lvl="0" marL="457200" rtl="0">
              <a:spcBef>
                <a:spcPts val="0"/>
              </a:spcBef>
              <a:buChar char="-"/>
            </a:pPr>
            <a:r>
              <a:rPr b="1" lang="en"/>
              <a:t>Advanced searching</a:t>
            </a:r>
            <a:r>
              <a:rPr lang="en"/>
              <a:t> - To include various search methods  </a:t>
            </a:r>
          </a:p>
          <a:p>
            <a:pPr indent="-228600" lvl="1" marL="914400" rtl="0">
              <a:spcBef>
                <a:spcPts val="0"/>
              </a:spcBef>
              <a:buClr>
                <a:srgbClr val="FF0000"/>
              </a:buClr>
              <a:buChar char="○"/>
            </a:pPr>
            <a:r>
              <a:rPr lang="en">
                <a:solidFill>
                  <a:srgbClr val="FF0000"/>
                </a:solidFill>
              </a:rPr>
              <a:t>Advanced searching will allow users to narrow down by  filtering  all available to recipes to one's that match the user's requirements. We intend to allow users to mix and match search categories to allow them to find recipes as close to what they desire as possible.</a:t>
            </a:r>
          </a:p>
          <a:p>
            <a:pPr indent="0" lvl="0" marL="457200" rtl="0">
              <a:spcBef>
                <a:spcPts val="0"/>
              </a:spcBef>
              <a:buNone/>
            </a:pPr>
            <a:r>
              <a:t/>
            </a:r>
            <a:endParaRPr>
              <a:solidFill>
                <a:srgbClr val="FF0000"/>
              </a:solidFill>
            </a:endParaRPr>
          </a:p>
          <a:p>
            <a:pPr indent="0" lvl="0" marL="457200" rtl="0">
              <a:spcBef>
                <a:spcPts val="0"/>
              </a:spcBef>
              <a:buNone/>
            </a:pPr>
            <a:r>
              <a:t/>
            </a:r>
            <a:endParaRPr>
              <a:solidFill>
                <a:srgbClr val="FF0000"/>
              </a:solidFill>
            </a:endParaRP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lnSpc>
                <a:spcPct val="115000"/>
              </a:lnSpc>
              <a:spcBef>
                <a:spcPts val="0"/>
              </a:spcBef>
              <a:buNone/>
            </a:pPr>
            <a:r>
              <a:t/>
            </a:r>
            <a:endParaRPr/>
          </a:p>
          <a:p>
            <a:pPr lvl="0" rtl="0">
              <a:spcBef>
                <a:spcPts val="0"/>
              </a:spcBef>
              <a:buNone/>
            </a:pPr>
            <a:r>
              <a:t/>
            </a:r>
            <a:endParaRPr/>
          </a:p>
        </p:txBody>
      </p:sp>
      <p:pic>
        <p:nvPicPr>
          <p:cNvPr descr="Image result for website rating image" id="99" name="Shape 99"/>
          <p:cNvPicPr preferRelativeResize="0"/>
          <p:nvPr/>
        </p:nvPicPr>
        <p:blipFill>
          <a:blip r:embed="rId3">
            <a:alphaModFix/>
          </a:blip>
          <a:stretch>
            <a:fillRect/>
          </a:stretch>
        </p:blipFill>
        <p:spPr>
          <a:xfrm>
            <a:off x="3222574" y="2954466"/>
            <a:ext cx="2404099" cy="1326949"/>
          </a:xfrm>
          <a:prstGeom prst="rect">
            <a:avLst/>
          </a:prstGeom>
          <a:noFill/>
          <a:ln>
            <a:noFill/>
          </a:ln>
        </p:spPr>
      </p:pic>
      <p:pic>
        <p:nvPicPr>
          <p:cNvPr descr="logo.jpg" id="100" name="Shape 100"/>
          <p:cNvPicPr preferRelativeResize="0"/>
          <p:nvPr/>
        </p:nvPicPr>
        <p:blipFill rotWithShape="1">
          <a:blip r:embed="rId4">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What can RecipMe do?</a:t>
            </a:r>
          </a:p>
        </p:txBody>
      </p:sp>
      <p:sp>
        <p:nvSpPr>
          <p:cNvPr id="106" name="Shape 106"/>
          <p:cNvSpPr txBox="1"/>
          <p:nvPr>
            <p:ph idx="1" type="body"/>
          </p:nvPr>
        </p:nvSpPr>
        <p:spPr>
          <a:xfrm>
            <a:off x="311700" y="1017450"/>
            <a:ext cx="8520600" cy="3739200"/>
          </a:xfrm>
          <a:prstGeom prst="rect">
            <a:avLst/>
          </a:prstGeom>
        </p:spPr>
        <p:txBody>
          <a:bodyPr anchorCtr="0" anchor="t" bIns="91425" lIns="91425" rIns="91425" tIns="91425">
            <a:noAutofit/>
          </a:bodyPr>
          <a:lstStyle/>
          <a:p>
            <a:pPr lvl="0" rtl="0">
              <a:spcBef>
                <a:spcPts val="0"/>
              </a:spcBef>
              <a:buNone/>
            </a:pPr>
            <a:r>
              <a:rPr b="1" lang="en"/>
              <a:t>Key features to implement continued:</a:t>
            </a:r>
          </a:p>
          <a:p>
            <a:pPr indent="-228600" lvl="0" marL="457200" rtl="0">
              <a:spcBef>
                <a:spcPts val="0"/>
              </a:spcBef>
              <a:buChar char="-"/>
            </a:pPr>
            <a:r>
              <a:rPr b="1" lang="en"/>
              <a:t>Shopping list creation</a:t>
            </a:r>
          </a:p>
          <a:p>
            <a:pPr indent="-228600" lvl="1" marL="914400" rtl="0">
              <a:spcBef>
                <a:spcPts val="0"/>
              </a:spcBef>
              <a:buClr>
                <a:srgbClr val="FF0000"/>
              </a:buClr>
              <a:buChar char="○"/>
            </a:pPr>
            <a:r>
              <a:rPr lang="en">
                <a:solidFill>
                  <a:srgbClr val="FF0000"/>
                </a:solidFill>
              </a:rPr>
              <a:t>Allowing a user to search for recipes based on ingredients they own is one step forward in making home cooking more convenient. </a:t>
            </a:r>
          </a:p>
          <a:p>
            <a:pPr indent="-228600" lvl="1" marL="914400" rtl="0">
              <a:spcBef>
                <a:spcPts val="0"/>
              </a:spcBef>
              <a:buClr>
                <a:srgbClr val="FF0000"/>
              </a:buClr>
              <a:buChar char="○"/>
            </a:pPr>
            <a:r>
              <a:rPr lang="en">
                <a:solidFill>
                  <a:srgbClr val="FF0000"/>
                </a:solidFill>
              </a:rPr>
              <a:t>However we are aware that there will be recipes where a user may be missing some ingredients which is why we plan to create a shopping list where these missing items are noted for convenience. </a:t>
            </a:r>
          </a:p>
          <a:p>
            <a:pPr indent="-228600" lvl="0" marL="457200" rtl="0">
              <a:spcBef>
                <a:spcPts val="0"/>
              </a:spcBef>
              <a:buClr>
                <a:srgbClr val="666666"/>
              </a:buClr>
              <a:buChar char="-"/>
            </a:pPr>
            <a:r>
              <a:rPr b="1" lang="en">
                <a:solidFill>
                  <a:srgbClr val="666666"/>
                </a:solidFill>
              </a:rPr>
              <a:t>Ordering within app</a:t>
            </a:r>
          </a:p>
          <a:p>
            <a:pPr indent="-228600" lvl="1" marL="914400" rtl="0">
              <a:spcBef>
                <a:spcPts val="0"/>
              </a:spcBef>
              <a:buClr>
                <a:srgbClr val="666666"/>
              </a:buClr>
              <a:buChar char="○"/>
            </a:pPr>
            <a:r>
              <a:rPr lang="en" sz="1400">
                <a:solidFill>
                  <a:srgbClr val="FF0000"/>
                </a:solidFill>
              </a:rPr>
              <a:t>Thinking even further ahead it may be possible to form a partnership with grocery providers allowing users to order all items in their shopping list within the app.</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lnSpc>
                <a:spcPct val="115000"/>
              </a:lnSpc>
              <a:spcBef>
                <a:spcPts val="0"/>
              </a:spcBef>
              <a:buNone/>
            </a:pPr>
            <a:r>
              <a:t/>
            </a:r>
            <a:endParaRPr/>
          </a:p>
          <a:p>
            <a:pPr lvl="0" rtl="0">
              <a:spcBef>
                <a:spcPts val="0"/>
              </a:spcBef>
              <a:buNone/>
            </a:pPr>
            <a:r>
              <a:t/>
            </a:r>
            <a:endParaRPr/>
          </a:p>
        </p:txBody>
      </p:sp>
      <p:pic>
        <p:nvPicPr>
          <p:cNvPr descr="Image result for shopping list" id="107" name="Shape 107"/>
          <p:cNvPicPr preferRelativeResize="0"/>
          <p:nvPr/>
        </p:nvPicPr>
        <p:blipFill>
          <a:blip r:embed="rId3">
            <a:alphaModFix/>
          </a:blip>
          <a:stretch>
            <a:fillRect/>
          </a:stretch>
        </p:blipFill>
        <p:spPr>
          <a:xfrm>
            <a:off x="5177100" y="133987"/>
            <a:ext cx="1162050" cy="1704974"/>
          </a:xfrm>
          <a:prstGeom prst="rect">
            <a:avLst/>
          </a:prstGeom>
          <a:noFill/>
          <a:ln>
            <a:noFill/>
          </a:ln>
        </p:spPr>
      </p:pic>
      <p:pic>
        <p:nvPicPr>
          <p:cNvPr descr="logo.jpg" id="108" name="Shape 108"/>
          <p:cNvPicPr preferRelativeResize="0"/>
          <p:nvPr/>
        </p:nvPicPr>
        <p:blipFill rotWithShape="1">
          <a:blip r:embed="rId4">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91350"/>
            <a:ext cx="8520600" cy="626100"/>
          </a:xfrm>
          <a:prstGeom prst="rect">
            <a:avLst/>
          </a:prstGeom>
        </p:spPr>
        <p:txBody>
          <a:bodyPr anchorCtr="0" anchor="t" bIns="91425" lIns="91425" rIns="91425" tIns="91425">
            <a:noAutofit/>
          </a:bodyPr>
          <a:lstStyle/>
          <a:p>
            <a:pPr lvl="0" rtl="0">
              <a:spcBef>
                <a:spcPts val="0"/>
              </a:spcBef>
              <a:buNone/>
            </a:pPr>
            <a:r>
              <a:rPr lang="en"/>
              <a:t>What can RecipMe do?</a:t>
            </a:r>
          </a:p>
        </p:txBody>
      </p:sp>
      <p:sp>
        <p:nvSpPr>
          <p:cNvPr id="114" name="Shape 114"/>
          <p:cNvSpPr txBox="1"/>
          <p:nvPr>
            <p:ph idx="1" type="body"/>
          </p:nvPr>
        </p:nvSpPr>
        <p:spPr>
          <a:xfrm>
            <a:off x="311700" y="1017450"/>
            <a:ext cx="8520600" cy="3739200"/>
          </a:xfrm>
          <a:prstGeom prst="rect">
            <a:avLst/>
          </a:prstGeom>
        </p:spPr>
        <p:txBody>
          <a:bodyPr anchorCtr="0" anchor="t" bIns="91425" lIns="91425" rIns="91425" tIns="91425">
            <a:noAutofit/>
          </a:bodyPr>
          <a:lstStyle/>
          <a:p>
            <a:pPr lvl="0" rtl="0">
              <a:spcBef>
                <a:spcPts val="0"/>
              </a:spcBef>
              <a:buNone/>
            </a:pPr>
            <a:r>
              <a:rPr b="1" lang="en"/>
              <a:t>Key features to implement continued:</a:t>
            </a:r>
          </a:p>
          <a:p>
            <a:pPr indent="-228600" lvl="0" marL="457200" rtl="0">
              <a:spcBef>
                <a:spcPts val="0"/>
              </a:spcBef>
              <a:buChar char="-"/>
            </a:pPr>
            <a:r>
              <a:rPr b="1" lang="en"/>
              <a:t>Recommendations based on existing recipes</a:t>
            </a:r>
          </a:p>
          <a:p>
            <a:pPr indent="-228600" lvl="1" marL="914400" rtl="0">
              <a:spcBef>
                <a:spcPts val="0"/>
              </a:spcBef>
              <a:buClr>
                <a:srgbClr val="FF0000"/>
              </a:buClr>
              <a:buChar char="○"/>
            </a:pPr>
            <a:r>
              <a:rPr lang="en">
                <a:solidFill>
                  <a:srgbClr val="FF0000"/>
                </a:solidFill>
              </a:rPr>
              <a:t>We plan to allow RecipMe to analyse recipes each specific user has liked and give recommendations of different dishes each user could try.</a:t>
            </a:r>
          </a:p>
          <a:p>
            <a:pPr indent="-228600" lvl="0" marL="457200" rtl="0">
              <a:spcBef>
                <a:spcPts val="0"/>
              </a:spcBef>
              <a:buChar char="-"/>
            </a:pPr>
            <a:r>
              <a:rPr b="1" lang="en"/>
              <a:t>User stats</a:t>
            </a:r>
          </a:p>
          <a:p>
            <a:pPr indent="-228600" lvl="1" marL="914400" rtl="0">
              <a:spcBef>
                <a:spcPts val="0"/>
              </a:spcBef>
              <a:buClr>
                <a:srgbClr val="FF0000"/>
              </a:buClr>
              <a:buChar char="○"/>
            </a:pPr>
            <a:r>
              <a:rPr lang="en">
                <a:solidFill>
                  <a:srgbClr val="FF0000"/>
                </a:solidFill>
              </a:rPr>
              <a:t>For the users that post frequently and receiving substation attention we plan to implement statistics which will give an insight to how well they are doing. </a:t>
            </a:r>
          </a:p>
          <a:p>
            <a:pPr indent="-228600" lvl="1" marL="914400" rtl="0">
              <a:spcBef>
                <a:spcPts val="0"/>
              </a:spcBef>
              <a:buClr>
                <a:srgbClr val="FF0000"/>
              </a:buClr>
              <a:buChar char="○"/>
            </a:pPr>
            <a:r>
              <a:rPr lang="en">
                <a:solidFill>
                  <a:srgbClr val="FF0000"/>
                </a:solidFill>
              </a:rPr>
              <a:t>For instance stats will include number of likes/subscribers per period of time.</a:t>
            </a:r>
          </a:p>
          <a:p>
            <a:pPr lvl="0" rtl="0">
              <a:spcBef>
                <a:spcPts val="0"/>
              </a:spcBef>
              <a:buNone/>
            </a:pPr>
            <a:r>
              <a:t/>
            </a:r>
            <a:endParaRPr/>
          </a:p>
          <a:p>
            <a:pPr lvl="0" rtl="0">
              <a:spcBef>
                <a:spcPts val="0"/>
              </a:spcBef>
              <a:buNone/>
            </a:pPr>
            <a:r>
              <a:rPr lang="en"/>
              <a:t>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lnSpc>
                <a:spcPct val="115000"/>
              </a:lnSpc>
              <a:spcBef>
                <a:spcPts val="0"/>
              </a:spcBef>
              <a:buNone/>
            </a:pPr>
            <a:r>
              <a:t/>
            </a:r>
            <a:endParaRPr/>
          </a:p>
          <a:p>
            <a:pPr lvl="0" rtl="0">
              <a:spcBef>
                <a:spcPts val="0"/>
              </a:spcBef>
              <a:buNone/>
            </a:pPr>
            <a:r>
              <a:t/>
            </a:r>
            <a:endParaRPr/>
          </a:p>
        </p:txBody>
      </p:sp>
      <p:pic>
        <p:nvPicPr>
          <p:cNvPr descr="logo.jpg" id="115" name="Shape 115"/>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So why RecipMe?</a:t>
            </a:r>
          </a:p>
        </p:txBody>
      </p:sp>
      <p:sp>
        <p:nvSpPr>
          <p:cNvPr id="121" name="Shape 121"/>
          <p:cNvSpPr txBox="1"/>
          <p:nvPr>
            <p:ph idx="1" type="body"/>
          </p:nvPr>
        </p:nvSpPr>
        <p:spPr>
          <a:xfrm>
            <a:off x="311700" y="1017450"/>
            <a:ext cx="8520600" cy="3818700"/>
          </a:xfrm>
          <a:prstGeom prst="rect">
            <a:avLst/>
          </a:prstGeom>
        </p:spPr>
        <p:txBody>
          <a:bodyPr anchorCtr="0" anchor="t" bIns="91425" lIns="91425" rIns="91425" tIns="91425">
            <a:noAutofit/>
          </a:bodyPr>
          <a:lstStyle/>
          <a:p>
            <a:pPr lvl="0">
              <a:spcBef>
                <a:spcPts val="0"/>
              </a:spcBef>
              <a:buNone/>
            </a:pPr>
            <a:r>
              <a:rPr lang="en"/>
              <a:t>-The </a:t>
            </a:r>
            <a:r>
              <a:rPr lang="en">
                <a:solidFill>
                  <a:srgbClr val="FF0000"/>
                </a:solidFill>
              </a:rPr>
              <a:t>Me</a:t>
            </a:r>
            <a:r>
              <a:rPr lang="en"/>
              <a:t> in RecipMe isn’t there without reason, we want this app to be as personalised to each individual user as possible. </a:t>
            </a:r>
          </a:p>
          <a:p>
            <a:pPr lvl="0">
              <a:spcBef>
                <a:spcPts val="0"/>
              </a:spcBef>
              <a:buNone/>
            </a:pPr>
            <a:r>
              <a:rPr lang="en"/>
              <a:t>-Individually each of our features have already been implemented in different applications. For instance YouTube has the feature of allowing users to subscribe to channels they like in order to allow subscribers a simple way to keep up to date with new content.</a:t>
            </a:r>
          </a:p>
          <a:p>
            <a:pPr lvl="0">
              <a:spcBef>
                <a:spcPts val="0"/>
              </a:spcBef>
              <a:buNone/>
            </a:pPr>
            <a:r>
              <a:rPr lang="en"/>
              <a:t>-RecipMe will aim to merge all of these simple yet extremely effective features in a synergistic way resulting in an app with convenience like no other.</a:t>
            </a:r>
          </a:p>
          <a:p>
            <a:pPr lvl="0" rtl="0">
              <a:spcBef>
                <a:spcPts val="0"/>
              </a:spcBef>
              <a:buNone/>
            </a:pPr>
            <a:r>
              <a:t/>
            </a:r>
            <a:endParaRPr/>
          </a:p>
        </p:txBody>
      </p:sp>
      <p:pic>
        <p:nvPicPr>
          <p:cNvPr descr="logo.jpg" id="122" name="Shape 122"/>
          <p:cNvPicPr preferRelativeResize="0"/>
          <p:nvPr/>
        </p:nvPicPr>
        <p:blipFill rotWithShape="1">
          <a:blip r:embed="rId3">
            <a:alphaModFix/>
          </a:blip>
          <a:srcRect b="0" l="8349" r="0" t="0"/>
          <a:stretch/>
        </p:blipFill>
        <p:spPr>
          <a:xfrm>
            <a:off x="8355675" y="4306925"/>
            <a:ext cx="788325" cy="86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