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3" r:id="rId1"/>
  </p:sldMasterIdLst>
  <p:sldIdLst>
    <p:sldId id="273" r:id="rId2"/>
    <p:sldId id="256" r:id="rId3"/>
    <p:sldId id="257" r:id="rId4"/>
    <p:sldId id="258" r:id="rId5"/>
    <p:sldId id="259" r:id="rId6"/>
    <p:sldId id="263" r:id="rId7"/>
    <p:sldId id="260" r:id="rId8"/>
    <p:sldId id="261" r:id="rId9"/>
    <p:sldId id="267" r:id="rId10"/>
    <p:sldId id="266" r:id="rId11"/>
    <p:sldId id="269" r:id="rId12"/>
    <p:sldId id="270" r:id="rId13"/>
    <p:sldId id="271" r:id="rId14"/>
    <p:sldId id="265" r:id="rId15"/>
    <p:sldId id="268" r:id="rId16"/>
    <p:sldId id="272"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70"/>
    <p:restoredTop sz="96024"/>
  </p:normalViewPr>
  <p:slideViewPr>
    <p:cSldViewPr snapToGrid="0">
      <p:cViewPr varScale="1">
        <p:scale>
          <a:sx n="115" d="100"/>
          <a:sy n="115" d="100"/>
        </p:scale>
        <p:origin x="232" y="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6AD6EE87-EBD5-4F12-A48A-63ACA297AC8F}" type="datetimeFigureOut">
              <a:rPr lang="en-US" smtClean="0"/>
              <a:t>10/29/22</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1822372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10/29/22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36773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10/29/22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00794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10/29/22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55792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10/29/22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11931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0298CD5-6C1E-4009-B41F-6DF62E31D3BE}" type="datetimeFigureOut">
              <a:rPr lang="en-US" smtClean="0"/>
              <a:pPr/>
              <a:t>10/29/22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807049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0298CD5-6C1E-4009-B41F-6DF62E31D3BE}" type="datetimeFigureOut">
              <a:rPr lang="en-US" smtClean="0"/>
              <a:pPr/>
              <a:t>10/29/22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95977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10/29/22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907786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10/29/22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40094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10/29/22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4458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10/29/22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03561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10/29/22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5925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0298CD5-6C1E-4009-B41F-6DF62E31D3BE}" type="datetimeFigureOut">
              <a:rPr lang="en-US" smtClean="0"/>
              <a:pPr/>
              <a:t>10/29/22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40777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10/29/22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06306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10/29/22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40417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10/29/22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22328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10/29/22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2761567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90298CD5-6C1E-4009-B41F-6DF62E31D3BE}" type="datetimeFigureOut">
              <a:rPr lang="en-US" smtClean="0"/>
              <a:pPr/>
              <a:t>10/29/22</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78197938"/>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xml"/><Relationship Id="rId5" Type="http://schemas.openxmlformats.org/officeDocument/2006/relationships/image" Target="../media/image18.jpeg"/><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2.bin"/><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892F7-281A-04B0-19DE-7BBCEEB359FF}"/>
              </a:ext>
            </a:extLst>
          </p:cNvPr>
          <p:cNvSpPr>
            <a:spLocks noGrp="1"/>
          </p:cNvSpPr>
          <p:nvPr>
            <p:ph type="ctrTitle"/>
          </p:nvPr>
        </p:nvSpPr>
        <p:spPr>
          <a:xfrm>
            <a:off x="1032291" y="1031487"/>
            <a:ext cx="8825658" cy="1348381"/>
          </a:xfrm>
        </p:spPr>
        <p:txBody>
          <a:bodyPr/>
          <a:lstStyle/>
          <a:p>
            <a:r>
              <a:rPr lang="en-US" sz="3200" b="1" dirty="0"/>
              <a:t>MA-697</a:t>
            </a:r>
            <a:br>
              <a:rPr lang="en-US" sz="2400" dirty="0"/>
            </a:br>
            <a:br>
              <a:rPr lang="en-US" sz="2400" dirty="0"/>
            </a:br>
            <a:endParaRPr lang="en-US" sz="2400" dirty="0">
              <a:solidFill>
                <a:schemeClr val="accent1">
                  <a:lumMod val="75000"/>
                </a:schemeClr>
              </a:solidFill>
            </a:endParaRPr>
          </a:p>
        </p:txBody>
      </p:sp>
      <p:sp>
        <p:nvSpPr>
          <p:cNvPr id="3" name="Subtitle 2">
            <a:extLst>
              <a:ext uri="{FF2B5EF4-FFF2-40B4-BE49-F238E27FC236}">
                <a16:creationId xmlns:a16="http://schemas.microsoft.com/office/drawing/2014/main" id="{AB1B6F7A-6225-5808-4873-923E7AECB7C0}"/>
              </a:ext>
            </a:extLst>
          </p:cNvPr>
          <p:cNvSpPr>
            <a:spLocks noGrp="1"/>
          </p:cNvSpPr>
          <p:nvPr>
            <p:ph type="subTitle" idx="1"/>
          </p:nvPr>
        </p:nvSpPr>
        <p:spPr>
          <a:xfrm>
            <a:off x="1400281" y="2680951"/>
            <a:ext cx="9670218" cy="1188522"/>
          </a:xfrm>
        </p:spPr>
        <p:txBody>
          <a:bodyPr>
            <a:noAutofit/>
          </a:bodyPr>
          <a:lstStyle/>
          <a:p>
            <a:r>
              <a:rPr lang="en-US" sz="3600" b="1" dirty="0" err="1"/>
              <a:t>Knn</a:t>
            </a:r>
            <a:r>
              <a:rPr lang="en-US" sz="3600" b="1" dirty="0"/>
              <a:t> Algorithm in machine learning </a:t>
            </a:r>
          </a:p>
        </p:txBody>
      </p:sp>
      <p:sp>
        <p:nvSpPr>
          <p:cNvPr id="4" name="TextBox 3">
            <a:extLst>
              <a:ext uri="{FF2B5EF4-FFF2-40B4-BE49-F238E27FC236}">
                <a16:creationId xmlns:a16="http://schemas.microsoft.com/office/drawing/2014/main" id="{C88B5EA6-6775-9C41-6B5C-7ABB66AA2027}"/>
              </a:ext>
            </a:extLst>
          </p:cNvPr>
          <p:cNvSpPr txBox="1"/>
          <p:nvPr/>
        </p:nvSpPr>
        <p:spPr>
          <a:xfrm>
            <a:off x="8017728" y="4336910"/>
            <a:ext cx="3510898" cy="954107"/>
          </a:xfrm>
          <a:prstGeom prst="rect">
            <a:avLst/>
          </a:prstGeom>
          <a:noFill/>
        </p:spPr>
        <p:txBody>
          <a:bodyPr wrap="none" rtlCol="0">
            <a:spAutoFit/>
          </a:bodyPr>
          <a:lstStyle/>
          <a:p>
            <a:r>
              <a:rPr lang="en-US" sz="2800" b="1" dirty="0">
                <a:solidFill>
                  <a:schemeClr val="bg1"/>
                </a:solidFill>
              </a:rPr>
              <a:t>BY-DEEPALI DAGAR</a:t>
            </a:r>
          </a:p>
          <a:p>
            <a:r>
              <a:rPr lang="en-US" sz="2800" b="1" dirty="0">
                <a:solidFill>
                  <a:schemeClr val="bg1"/>
                </a:solidFill>
              </a:rPr>
              <a:t>Roll No. 212123020</a:t>
            </a:r>
          </a:p>
        </p:txBody>
      </p:sp>
    </p:spTree>
    <p:extLst>
      <p:ext uri="{BB962C8B-B14F-4D97-AF65-F5344CB8AC3E}">
        <p14:creationId xmlns:p14="http://schemas.microsoft.com/office/powerpoint/2010/main" val="3596797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28975-40FD-0C97-373E-9D026191CB6C}"/>
              </a:ext>
            </a:extLst>
          </p:cNvPr>
          <p:cNvSpPr>
            <a:spLocks noGrp="1"/>
          </p:cNvSpPr>
          <p:nvPr>
            <p:ph type="ctrTitle"/>
          </p:nvPr>
        </p:nvSpPr>
        <p:spPr>
          <a:xfrm>
            <a:off x="708907" y="2652164"/>
            <a:ext cx="8825658" cy="2677648"/>
          </a:xfrm>
        </p:spPr>
        <p:txBody>
          <a:bodyPr/>
          <a:lstStyle/>
          <a:p>
            <a:r>
              <a:rPr lang="en-IN" sz="2400" b="0" i="0" u="none" strike="noStrike" dirty="0">
                <a:solidFill>
                  <a:schemeClr val="bg1"/>
                </a:solidFill>
                <a:effectLst/>
                <a:latin typeface="source-serif-pro"/>
              </a:rPr>
              <a:t>1. Load the data</a:t>
            </a:r>
            <a:br>
              <a:rPr lang="en-IN" sz="2400" b="0" i="0" u="none" strike="noStrike" dirty="0">
                <a:solidFill>
                  <a:schemeClr val="bg1"/>
                </a:solidFill>
                <a:effectLst/>
                <a:latin typeface="source-serif-pro"/>
              </a:rPr>
            </a:br>
            <a:r>
              <a:rPr lang="en-IN" sz="2400" b="0" i="0" u="none" strike="noStrike" dirty="0">
                <a:solidFill>
                  <a:schemeClr val="bg1"/>
                </a:solidFill>
                <a:effectLst/>
                <a:latin typeface="source-serif-pro"/>
              </a:rPr>
              <a:t>2. Initialize K to your chosen number of </a:t>
            </a:r>
            <a:r>
              <a:rPr lang="en-IN" sz="2400" b="0" i="0" u="none" strike="noStrike" dirty="0" err="1">
                <a:solidFill>
                  <a:schemeClr val="bg1"/>
                </a:solidFill>
                <a:effectLst/>
                <a:latin typeface="source-serif-pro"/>
              </a:rPr>
              <a:t>neighbors</a:t>
            </a:r>
            <a:br>
              <a:rPr lang="en-IN" sz="2400" b="0" i="0" u="none" strike="noStrike" dirty="0">
                <a:solidFill>
                  <a:schemeClr val="bg1"/>
                </a:solidFill>
                <a:effectLst/>
                <a:latin typeface="source-serif-pro"/>
              </a:rPr>
            </a:br>
            <a:r>
              <a:rPr lang="en-IN" sz="2400" b="0" i="0" u="none" strike="noStrike" dirty="0">
                <a:solidFill>
                  <a:schemeClr val="bg1"/>
                </a:solidFill>
                <a:effectLst/>
                <a:latin typeface="source-serif-pro"/>
              </a:rPr>
              <a:t>3. Calculate the distance between the query example and the current example from the data. Add the distance and the index of the example to an ordered collection</a:t>
            </a:r>
            <a:br>
              <a:rPr lang="en-IN" sz="2400" b="0" i="0" u="none" strike="noStrike" dirty="0">
                <a:solidFill>
                  <a:schemeClr val="bg1"/>
                </a:solidFill>
                <a:effectLst/>
                <a:latin typeface="source-serif-pro"/>
              </a:rPr>
            </a:br>
            <a:r>
              <a:rPr lang="en-IN" sz="2400" b="0" i="0" u="none" strike="noStrike" dirty="0">
                <a:solidFill>
                  <a:schemeClr val="bg1"/>
                </a:solidFill>
                <a:effectLst/>
                <a:latin typeface="source-serif-pro"/>
              </a:rPr>
              <a:t>4. Sort the ordered collection of distances and indices from smallest to largest (in ascending order) by the distances</a:t>
            </a:r>
            <a:br>
              <a:rPr lang="en-IN" sz="2400" b="0" i="0" u="none" strike="noStrike" dirty="0">
                <a:solidFill>
                  <a:schemeClr val="bg1"/>
                </a:solidFill>
                <a:effectLst/>
                <a:latin typeface="source-serif-pro"/>
              </a:rPr>
            </a:br>
            <a:r>
              <a:rPr lang="en-IN" sz="2400" b="0" i="0" u="none" strike="noStrike" dirty="0">
                <a:solidFill>
                  <a:schemeClr val="bg1"/>
                </a:solidFill>
                <a:effectLst/>
                <a:latin typeface="source-serif-pro"/>
              </a:rPr>
              <a:t>5. Pick the first K entries from the sorted collection</a:t>
            </a:r>
            <a:br>
              <a:rPr lang="en-IN" sz="2400" b="0" i="0" u="none" strike="noStrike" dirty="0">
                <a:solidFill>
                  <a:schemeClr val="bg1"/>
                </a:solidFill>
                <a:effectLst/>
                <a:latin typeface="source-serif-pro"/>
              </a:rPr>
            </a:br>
            <a:r>
              <a:rPr lang="en-IN" sz="2400" b="0" i="0" u="none" strike="noStrike" dirty="0">
                <a:solidFill>
                  <a:schemeClr val="bg1"/>
                </a:solidFill>
                <a:effectLst/>
                <a:latin typeface="source-serif-pro"/>
              </a:rPr>
              <a:t>6. Get the labels of the selected K entries</a:t>
            </a:r>
            <a:br>
              <a:rPr lang="en-IN" sz="2400" b="0" i="0" u="none" strike="noStrike" dirty="0">
                <a:solidFill>
                  <a:schemeClr val="bg1"/>
                </a:solidFill>
                <a:effectLst/>
                <a:latin typeface="source-serif-pro"/>
              </a:rPr>
            </a:br>
            <a:r>
              <a:rPr lang="en-IN" sz="2400" b="0" i="0" u="none" strike="noStrike" dirty="0">
                <a:solidFill>
                  <a:schemeClr val="bg1"/>
                </a:solidFill>
                <a:effectLst/>
                <a:latin typeface="source-serif-pro"/>
              </a:rPr>
              <a:t>7. If regression, return the mean of the K labels</a:t>
            </a:r>
            <a:br>
              <a:rPr lang="en-IN" sz="2400" b="0" i="0" u="none" strike="noStrike" dirty="0">
                <a:solidFill>
                  <a:schemeClr val="bg1"/>
                </a:solidFill>
                <a:effectLst/>
                <a:latin typeface="source-serif-pro"/>
              </a:rPr>
            </a:br>
            <a:r>
              <a:rPr lang="en-IN" sz="2400" b="0" i="0" u="none" strike="noStrike" dirty="0">
                <a:solidFill>
                  <a:schemeClr val="bg1"/>
                </a:solidFill>
                <a:effectLst/>
                <a:latin typeface="source-serif-pro"/>
              </a:rPr>
              <a:t>8. If classification, return the mode of the K labels</a:t>
            </a:r>
            <a:br>
              <a:rPr lang="en-IN" sz="2400" b="0" i="0" u="none" strike="noStrike" dirty="0">
                <a:solidFill>
                  <a:srgbClr val="292929"/>
                </a:solidFill>
                <a:effectLst/>
                <a:latin typeface="source-serif-pro"/>
              </a:rPr>
            </a:br>
            <a:endParaRPr lang="en-US" sz="2400" dirty="0"/>
          </a:p>
        </p:txBody>
      </p:sp>
      <p:sp>
        <p:nvSpPr>
          <p:cNvPr id="3" name="Subtitle 2">
            <a:extLst>
              <a:ext uri="{FF2B5EF4-FFF2-40B4-BE49-F238E27FC236}">
                <a16:creationId xmlns:a16="http://schemas.microsoft.com/office/drawing/2014/main" id="{BCB14987-49DE-75D7-504C-8787F4A7F7F7}"/>
              </a:ext>
            </a:extLst>
          </p:cNvPr>
          <p:cNvSpPr>
            <a:spLocks noGrp="1"/>
          </p:cNvSpPr>
          <p:nvPr>
            <p:ph type="subTitle" idx="1"/>
          </p:nvPr>
        </p:nvSpPr>
        <p:spPr>
          <a:xfrm>
            <a:off x="2894545" y="488348"/>
            <a:ext cx="8825658" cy="861420"/>
          </a:xfrm>
        </p:spPr>
        <p:txBody>
          <a:bodyPr>
            <a:normAutofit/>
          </a:bodyPr>
          <a:lstStyle/>
          <a:p>
            <a:r>
              <a:rPr lang="en-US" sz="2800" b="1" dirty="0"/>
              <a:t>Steps to follow:</a:t>
            </a:r>
          </a:p>
        </p:txBody>
      </p:sp>
      <p:pic>
        <p:nvPicPr>
          <p:cNvPr id="5" name="Picture 4">
            <a:extLst>
              <a:ext uri="{FF2B5EF4-FFF2-40B4-BE49-F238E27FC236}">
                <a16:creationId xmlns:a16="http://schemas.microsoft.com/office/drawing/2014/main" id="{9E4464C3-DE63-A071-6CE7-BB2AB9C72054}"/>
              </a:ext>
            </a:extLst>
          </p:cNvPr>
          <p:cNvPicPr>
            <a:picLocks noChangeAspect="1"/>
          </p:cNvPicPr>
          <p:nvPr/>
        </p:nvPicPr>
        <p:blipFill>
          <a:blip r:embed="rId2"/>
          <a:stretch>
            <a:fillRect/>
          </a:stretch>
        </p:blipFill>
        <p:spPr>
          <a:xfrm>
            <a:off x="2990540" y="4951141"/>
            <a:ext cx="7772400" cy="1418511"/>
          </a:xfrm>
          <a:prstGeom prst="rect">
            <a:avLst/>
          </a:prstGeom>
        </p:spPr>
      </p:pic>
    </p:spTree>
    <p:extLst>
      <p:ext uri="{BB962C8B-B14F-4D97-AF65-F5344CB8AC3E}">
        <p14:creationId xmlns:p14="http://schemas.microsoft.com/office/powerpoint/2010/main" val="3076842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28975-40FD-0C97-373E-9D026191CB6C}"/>
              </a:ext>
            </a:extLst>
          </p:cNvPr>
          <p:cNvSpPr>
            <a:spLocks noGrp="1"/>
          </p:cNvSpPr>
          <p:nvPr>
            <p:ph type="ctrTitle"/>
          </p:nvPr>
        </p:nvSpPr>
        <p:spPr>
          <a:xfrm>
            <a:off x="887326" y="969214"/>
            <a:ext cx="8825658" cy="249986"/>
          </a:xfrm>
        </p:spPr>
        <p:txBody>
          <a:bodyPr/>
          <a:lstStyle/>
          <a:p>
            <a:r>
              <a:rPr lang="en-US" sz="2400" dirty="0"/>
              <a:t>Consider an example</a:t>
            </a:r>
          </a:p>
        </p:txBody>
      </p:sp>
      <p:sp>
        <p:nvSpPr>
          <p:cNvPr id="3" name="Subtitle 2">
            <a:extLst>
              <a:ext uri="{FF2B5EF4-FFF2-40B4-BE49-F238E27FC236}">
                <a16:creationId xmlns:a16="http://schemas.microsoft.com/office/drawing/2014/main" id="{BCB14987-49DE-75D7-504C-8787F4A7F7F7}"/>
              </a:ext>
            </a:extLst>
          </p:cNvPr>
          <p:cNvSpPr>
            <a:spLocks noGrp="1"/>
          </p:cNvSpPr>
          <p:nvPr>
            <p:ph type="subTitle" idx="1"/>
          </p:nvPr>
        </p:nvSpPr>
        <p:spPr>
          <a:xfrm>
            <a:off x="988507" y="4732697"/>
            <a:ext cx="9656956" cy="861420"/>
          </a:xfrm>
        </p:spPr>
        <p:txBody>
          <a:bodyPr/>
          <a:lstStyle/>
          <a:p>
            <a:r>
              <a:rPr lang="en-IN" b="0" i="0" u="none" strike="noStrike" dirty="0">
                <a:solidFill>
                  <a:schemeClr val="bg1"/>
                </a:solidFill>
                <a:effectLst/>
                <a:latin typeface="Roboto" panose="02000000000000000000" pitchFamily="2" charset="0"/>
              </a:rPr>
              <a:t>Now, we have a new data point (x1, y1), and we need to determine its class. </a:t>
            </a:r>
            <a:endParaRPr lang="en-US" dirty="0">
              <a:solidFill>
                <a:schemeClr val="bg1"/>
              </a:solidFill>
            </a:endParaRPr>
          </a:p>
        </p:txBody>
      </p:sp>
      <p:pic>
        <p:nvPicPr>
          <p:cNvPr id="6146" name="Picture 2" descr="weight-2">
            <a:extLst>
              <a:ext uri="{FF2B5EF4-FFF2-40B4-BE49-F238E27FC236}">
                <a16:creationId xmlns:a16="http://schemas.microsoft.com/office/drawing/2014/main" id="{51E09799-D444-7244-892A-1A91A9E861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4597" y="1407531"/>
            <a:ext cx="3464777" cy="313683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kg">
            <a:extLst>
              <a:ext uri="{FF2B5EF4-FFF2-40B4-BE49-F238E27FC236}">
                <a16:creationId xmlns:a16="http://schemas.microsoft.com/office/drawing/2014/main" id="{0F35C9C6-0772-2BD4-0967-6E73C7BB74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0694" y="5360949"/>
            <a:ext cx="4584700"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735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28975-40FD-0C97-373E-9D026191CB6C}"/>
              </a:ext>
            </a:extLst>
          </p:cNvPr>
          <p:cNvSpPr>
            <a:spLocks noGrp="1"/>
          </p:cNvSpPr>
          <p:nvPr>
            <p:ph type="ctrTitle"/>
          </p:nvPr>
        </p:nvSpPr>
        <p:spPr>
          <a:xfrm>
            <a:off x="9051611" y="7655567"/>
            <a:ext cx="7005952" cy="507951"/>
          </a:xfrm>
        </p:spPr>
        <p:txBody>
          <a:bodyPr/>
          <a:lstStyle/>
          <a:p>
            <a:endParaRPr lang="en-US" dirty="0"/>
          </a:p>
        </p:txBody>
      </p:sp>
      <p:sp>
        <p:nvSpPr>
          <p:cNvPr id="3" name="Subtitle 2">
            <a:extLst>
              <a:ext uri="{FF2B5EF4-FFF2-40B4-BE49-F238E27FC236}">
                <a16:creationId xmlns:a16="http://schemas.microsoft.com/office/drawing/2014/main" id="{BCB14987-49DE-75D7-504C-8787F4A7F7F7}"/>
              </a:ext>
            </a:extLst>
          </p:cNvPr>
          <p:cNvSpPr>
            <a:spLocks noGrp="1"/>
          </p:cNvSpPr>
          <p:nvPr>
            <p:ph type="subTitle" idx="1"/>
          </p:nvPr>
        </p:nvSpPr>
        <p:spPr>
          <a:xfrm>
            <a:off x="987687" y="3311911"/>
            <a:ext cx="8825658" cy="861420"/>
          </a:xfrm>
        </p:spPr>
        <p:txBody>
          <a:bodyPr>
            <a:normAutofit/>
          </a:bodyPr>
          <a:lstStyle/>
          <a:p>
            <a:r>
              <a:rPr lang="en-IN" sz="1600" b="0" i="0" u="none" strike="noStrike" dirty="0">
                <a:solidFill>
                  <a:schemeClr val="bg1"/>
                </a:solidFill>
                <a:effectLst/>
                <a:latin typeface="Roboto" panose="02000000000000000000" pitchFamily="2" charset="0"/>
              </a:rPr>
              <a:t>The following table shows the calculated Euclidean distance of unknown data points from all point:</a:t>
            </a:r>
            <a:endParaRPr lang="en-US" sz="1600" dirty="0">
              <a:solidFill>
                <a:schemeClr val="bg1"/>
              </a:solidFill>
            </a:endParaRPr>
          </a:p>
        </p:txBody>
      </p:sp>
      <p:sp>
        <p:nvSpPr>
          <p:cNvPr id="4" name="Rectangle 1">
            <a:extLst>
              <a:ext uri="{FF2B5EF4-FFF2-40B4-BE49-F238E27FC236}">
                <a16:creationId xmlns:a16="http://schemas.microsoft.com/office/drawing/2014/main" id="{3566CB3C-E1C5-1D15-7BA3-1D26D489853A}"/>
              </a:ext>
            </a:extLst>
          </p:cNvPr>
          <p:cNvSpPr>
            <a:spLocks noChangeArrowheads="1"/>
          </p:cNvSpPr>
          <p:nvPr/>
        </p:nvSpPr>
        <p:spPr bwMode="auto">
          <a:xfrm>
            <a:off x="8590740" y="822234"/>
            <a:ext cx="9678209" cy="5955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51565E"/>
                </a:solidFill>
                <a:effectLst/>
                <a:latin typeface="Roboto" panose="02000000000000000000" pitchFamily="2" charset="0"/>
              </a:rPr>
              <a:t>  </a:t>
            </a:r>
            <a:r>
              <a:rPr kumimoji="0" lang="en-US" altLang="en-US" sz="4600" b="0" i="0" u="none" strike="noStrike" cap="none" normalizeH="0" baseline="0" dirty="0">
                <a:ln>
                  <a:noFill/>
                </a:ln>
                <a:solidFill>
                  <a:srgbClr val="51565E"/>
                </a:solidFill>
                <a:effectLst/>
                <a:latin typeface="Roboto" panose="02000000000000000000" pitchFamily="2" charset="0"/>
              </a:rPr>
              <a:t>                                   </a:t>
            </a:r>
            <a:endParaRPr kumimoji="0" lang="en-US" altLang="en-US" sz="10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51565E"/>
                </a:solidFill>
                <a:effectLst/>
                <a:latin typeface="Roboto" panose="02000000000000000000" pitchFamily="2" charset="0"/>
              </a:rPr>
              <a:t>  </a:t>
            </a:r>
            <a:r>
              <a:rPr kumimoji="0" lang="en-US" altLang="en-US" sz="16100" b="0" i="0" u="none" strike="noStrike" cap="none" normalizeH="0" baseline="0" dirty="0">
                <a:ln>
                  <a:noFill/>
                </a:ln>
                <a:solidFill>
                  <a:srgbClr val="51565E"/>
                </a:solidFill>
                <a:effectLst/>
                <a:latin typeface="Roboto" panose="02000000000000000000" pitchFamily="2" charset="0"/>
              </a:rPr>
              <a:t>              </a:t>
            </a:r>
            <a:endParaRPr kumimoji="0" lang="en-US" altLang="en-US" sz="10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51565E"/>
                </a:solidFill>
                <a:effectLst/>
                <a:latin typeface="Roboto" panose="02000000000000000000" pitchFamily="2" charset="0"/>
              </a:rPr>
              <a:t>s.</a:t>
            </a:r>
            <a:endParaRPr kumimoji="0" lang="en-US" altLang="en-US" sz="10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51565E"/>
                </a:solidFill>
                <a:effectLst/>
                <a:latin typeface="Roboto" panose="02000000000000000000" pitchFamily="2" charset="0"/>
              </a:rPr>
              <a:t>  </a:t>
            </a:r>
            <a:r>
              <a:rPr kumimoji="0" lang="en-US" altLang="en-US" sz="16200" b="0" i="0" u="none" strike="noStrike" cap="none" normalizeH="0" baseline="0" dirty="0">
                <a:ln>
                  <a:noFill/>
                </a:ln>
                <a:solidFill>
                  <a:srgbClr val="51565E"/>
                </a:solidFill>
                <a:effectLst/>
                <a:latin typeface="Roboto" panose="02000000000000000000" pitchFamily="2"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170" name="Picture 2">
            <a:extLst>
              <a:ext uri="{FF2B5EF4-FFF2-40B4-BE49-F238E27FC236}">
                <a16:creationId xmlns:a16="http://schemas.microsoft.com/office/drawing/2014/main" id="{BB9F07C1-9849-5134-F91E-DB21F30682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655" y="634475"/>
            <a:ext cx="3982180" cy="584725"/>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distance">
            <a:extLst>
              <a:ext uri="{FF2B5EF4-FFF2-40B4-BE49-F238E27FC236}">
                <a16:creationId xmlns:a16="http://schemas.microsoft.com/office/drawing/2014/main" id="{D7E87A7A-DD5F-7E96-F029-E718F94278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0971" y="1379717"/>
            <a:ext cx="2477759" cy="92858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9E508DA4-CE86-E775-2942-516F6B4DF8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8059" y="753269"/>
            <a:ext cx="6196456" cy="2416452"/>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E4BD2065-FF66-6407-8D16-0024DEFE03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2509" y="4036741"/>
            <a:ext cx="5323778" cy="2318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5053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28975-40FD-0C97-373E-9D026191CB6C}"/>
              </a:ext>
            </a:extLst>
          </p:cNvPr>
          <p:cNvSpPr>
            <a:spLocks noGrp="1"/>
          </p:cNvSpPr>
          <p:nvPr>
            <p:ph type="ctrTitle"/>
          </p:nvPr>
        </p:nvSpPr>
        <p:spPr>
          <a:xfrm>
            <a:off x="966439" y="3601587"/>
            <a:ext cx="10259122" cy="861420"/>
          </a:xfrm>
        </p:spPr>
        <p:txBody>
          <a:bodyPr/>
          <a:lstStyle/>
          <a:p>
            <a:r>
              <a:rPr lang="en-IN" sz="2000" b="0" i="0" u="none" strike="noStrike" dirty="0">
                <a:solidFill>
                  <a:schemeClr val="bg1"/>
                </a:solidFill>
                <a:effectLst/>
                <a:latin typeface="Roboto" panose="02000000000000000000" pitchFamily="2" charset="0"/>
              </a:rPr>
              <a:t>Since the majority of </a:t>
            </a:r>
            <a:r>
              <a:rPr lang="en-IN" sz="2000" b="0" i="0" u="none" strike="noStrike" dirty="0" err="1">
                <a:solidFill>
                  <a:schemeClr val="bg1"/>
                </a:solidFill>
                <a:effectLst/>
                <a:latin typeface="Roboto" panose="02000000000000000000" pitchFamily="2" charset="0"/>
              </a:rPr>
              <a:t>neighbors</a:t>
            </a:r>
            <a:r>
              <a:rPr lang="en-IN" sz="2000" b="0" i="0" u="none" strike="noStrike" dirty="0">
                <a:solidFill>
                  <a:schemeClr val="bg1"/>
                </a:solidFill>
                <a:effectLst/>
                <a:latin typeface="Roboto" panose="02000000000000000000" pitchFamily="2" charset="0"/>
              </a:rPr>
              <a:t> are classified as normal as per the KNN algorithm, the data point (57, 170) should be normal</a:t>
            </a:r>
            <a:r>
              <a:rPr lang="en-IN" sz="2000" b="0" i="0" u="none" strike="noStrike" dirty="0">
                <a:solidFill>
                  <a:srgbClr val="51565E"/>
                </a:solidFill>
                <a:effectLst/>
                <a:latin typeface="Roboto" panose="02000000000000000000" pitchFamily="2" charset="0"/>
              </a:rPr>
              <a:t>.</a:t>
            </a:r>
            <a:endParaRPr lang="en-US" sz="2000" dirty="0"/>
          </a:p>
        </p:txBody>
      </p:sp>
      <p:sp>
        <p:nvSpPr>
          <p:cNvPr id="3" name="Subtitle 2">
            <a:extLst>
              <a:ext uri="{FF2B5EF4-FFF2-40B4-BE49-F238E27FC236}">
                <a16:creationId xmlns:a16="http://schemas.microsoft.com/office/drawing/2014/main" id="{BCB14987-49DE-75D7-504C-8787F4A7F7F7}"/>
              </a:ext>
            </a:extLst>
          </p:cNvPr>
          <p:cNvSpPr>
            <a:spLocks noGrp="1"/>
          </p:cNvSpPr>
          <p:nvPr>
            <p:ph type="subTitle" idx="1"/>
          </p:nvPr>
        </p:nvSpPr>
        <p:spPr>
          <a:xfrm>
            <a:off x="1601003" y="5557966"/>
            <a:ext cx="8825658" cy="861420"/>
          </a:xfrm>
        </p:spPr>
        <p:txBody>
          <a:bodyPr>
            <a:normAutofit/>
          </a:bodyPr>
          <a:lstStyle/>
          <a:p>
            <a:endParaRPr lang="en-US" sz="1400" dirty="0"/>
          </a:p>
        </p:txBody>
      </p:sp>
      <p:pic>
        <p:nvPicPr>
          <p:cNvPr id="8194" name="Picture 2" descr="rows">
            <a:extLst>
              <a:ext uri="{FF2B5EF4-FFF2-40B4-BE49-F238E27FC236}">
                <a16:creationId xmlns:a16="http://schemas.microsoft.com/office/drawing/2014/main" id="{1B307006-8555-EE13-7950-23205A5770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1277" y="661438"/>
            <a:ext cx="5588000" cy="247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0854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B65E0-0B9C-5561-B7B4-760708A403B5}"/>
              </a:ext>
            </a:extLst>
          </p:cNvPr>
          <p:cNvSpPr>
            <a:spLocks noGrp="1"/>
          </p:cNvSpPr>
          <p:nvPr>
            <p:ph type="ctrTitle"/>
          </p:nvPr>
        </p:nvSpPr>
        <p:spPr>
          <a:xfrm>
            <a:off x="1344141" y="2835457"/>
            <a:ext cx="8825658" cy="2677648"/>
          </a:xfrm>
        </p:spPr>
        <p:txBody>
          <a:bodyPr/>
          <a:lstStyle/>
          <a:p>
            <a:r>
              <a:rPr lang="en-IN" sz="1800" b="1" i="0" u="none" strike="noStrike" dirty="0">
                <a:solidFill>
                  <a:schemeClr val="bg1"/>
                </a:solidFill>
                <a:effectLst/>
                <a:latin typeface="arial" panose="020B0604020202020204" pitchFamily="34" charset="0"/>
              </a:rPr>
              <a:t>1. No Training Period:</a:t>
            </a:r>
            <a:r>
              <a:rPr lang="en-IN" sz="1800" b="0" i="0" u="none" strike="noStrike" dirty="0">
                <a:solidFill>
                  <a:schemeClr val="bg1"/>
                </a:solidFill>
                <a:effectLst/>
                <a:latin typeface="arial" panose="020B0604020202020204" pitchFamily="34" charset="0"/>
              </a:rPr>
              <a:t> KNN is called </a:t>
            </a:r>
            <a:r>
              <a:rPr lang="en-IN" sz="1800" b="1" i="0" u="none" strike="noStrike" dirty="0">
                <a:solidFill>
                  <a:schemeClr val="bg1"/>
                </a:solidFill>
                <a:effectLst/>
                <a:latin typeface="arial" panose="020B0604020202020204" pitchFamily="34" charset="0"/>
              </a:rPr>
              <a:t>Lazy Learner (Instance based learning)</a:t>
            </a:r>
            <a:r>
              <a:rPr lang="en-IN" sz="1800" b="0" i="0" u="none" strike="noStrike" dirty="0">
                <a:solidFill>
                  <a:schemeClr val="bg1"/>
                </a:solidFill>
                <a:effectLst/>
                <a:latin typeface="arial" panose="020B0604020202020204" pitchFamily="34" charset="0"/>
              </a:rPr>
              <a:t>. It does not learn anything in the training period. It does not derive any discriminative function from the training data. In other words, there is no training period for it. It stores the training dataset and learns from it only at the time of making real time predictions. This makes the KNN algorithm much faster than other algorithms that require training e.g. SVM, Linear Regression etc.</a:t>
            </a:r>
            <a:br>
              <a:rPr lang="en-IN" sz="1800" dirty="0">
                <a:solidFill>
                  <a:schemeClr val="bg1"/>
                </a:solidFill>
              </a:rPr>
            </a:br>
            <a:br>
              <a:rPr lang="en-IN" sz="1800" b="0" i="0" u="none" strike="noStrike" dirty="0">
                <a:solidFill>
                  <a:schemeClr val="bg1"/>
                </a:solidFill>
                <a:effectLst/>
                <a:latin typeface="arial" panose="020B0604020202020204" pitchFamily="34" charset="0"/>
              </a:rPr>
            </a:br>
            <a:r>
              <a:rPr lang="en-IN" sz="1800" b="1" i="0" u="none" strike="noStrike" dirty="0">
                <a:solidFill>
                  <a:schemeClr val="bg1"/>
                </a:solidFill>
                <a:effectLst/>
                <a:latin typeface="arial" panose="020B0604020202020204" pitchFamily="34" charset="0"/>
              </a:rPr>
              <a:t>2.</a:t>
            </a:r>
            <a:r>
              <a:rPr lang="en-IN" sz="1800" b="0" i="0" u="none" strike="noStrike" dirty="0">
                <a:solidFill>
                  <a:schemeClr val="bg1"/>
                </a:solidFill>
                <a:effectLst/>
                <a:latin typeface="arial" panose="020B0604020202020204" pitchFamily="34" charset="0"/>
              </a:rPr>
              <a:t> Since the KNN algorithm requires no training before making predictions, </a:t>
            </a:r>
            <a:r>
              <a:rPr lang="en-IN" sz="1800" b="1" i="0" u="none" strike="noStrike" dirty="0">
                <a:solidFill>
                  <a:schemeClr val="bg1"/>
                </a:solidFill>
                <a:effectLst/>
                <a:latin typeface="arial" panose="020B0604020202020204" pitchFamily="34" charset="0"/>
              </a:rPr>
              <a:t>new data can be added seamlessly</a:t>
            </a:r>
            <a:r>
              <a:rPr lang="en-IN" sz="1800" b="0" i="0" u="none" strike="noStrike" dirty="0">
                <a:solidFill>
                  <a:schemeClr val="bg1"/>
                </a:solidFill>
                <a:effectLst/>
                <a:latin typeface="arial" panose="020B0604020202020204" pitchFamily="34" charset="0"/>
              </a:rPr>
              <a:t> which will not impact the accuracy of the algorithm.</a:t>
            </a:r>
            <a:br>
              <a:rPr lang="en-IN" sz="1800" dirty="0">
                <a:solidFill>
                  <a:schemeClr val="bg1"/>
                </a:solidFill>
              </a:rPr>
            </a:br>
            <a:br>
              <a:rPr lang="en-IN" sz="1800" b="0" i="0" u="none" strike="noStrike" dirty="0">
                <a:solidFill>
                  <a:schemeClr val="bg1"/>
                </a:solidFill>
                <a:effectLst/>
                <a:latin typeface="arial" panose="020B0604020202020204" pitchFamily="34" charset="0"/>
              </a:rPr>
            </a:br>
            <a:r>
              <a:rPr lang="en-IN" sz="1800" b="1" i="0" u="none" strike="noStrike" dirty="0">
                <a:solidFill>
                  <a:schemeClr val="bg1"/>
                </a:solidFill>
                <a:effectLst/>
                <a:latin typeface="arial" panose="020B0604020202020204" pitchFamily="34" charset="0"/>
              </a:rPr>
              <a:t>3.</a:t>
            </a:r>
            <a:r>
              <a:rPr lang="en-IN" sz="1800" b="0" i="0" u="none" strike="noStrike" dirty="0">
                <a:solidFill>
                  <a:schemeClr val="bg1"/>
                </a:solidFill>
                <a:effectLst/>
                <a:latin typeface="arial" panose="020B0604020202020204" pitchFamily="34" charset="0"/>
              </a:rPr>
              <a:t> KNN is very </a:t>
            </a:r>
            <a:r>
              <a:rPr lang="en-IN" sz="1800" b="1" i="0" u="none" strike="noStrike" dirty="0">
                <a:solidFill>
                  <a:schemeClr val="bg1"/>
                </a:solidFill>
                <a:effectLst/>
                <a:latin typeface="arial" panose="020B0604020202020204" pitchFamily="34" charset="0"/>
              </a:rPr>
              <a:t>easy to implement</a:t>
            </a:r>
            <a:r>
              <a:rPr lang="en-IN" sz="1800" b="0" i="0" u="none" strike="noStrike" dirty="0">
                <a:solidFill>
                  <a:schemeClr val="bg1"/>
                </a:solidFill>
                <a:effectLst/>
                <a:latin typeface="arial" panose="020B0604020202020204" pitchFamily="34" charset="0"/>
              </a:rPr>
              <a:t>. There are only two parameters required to implement KNN i.e. the value of K and the distance function (e.g. Euclidean or Manhattan etc.)</a:t>
            </a:r>
            <a:endParaRPr lang="en-US" sz="1800" dirty="0">
              <a:solidFill>
                <a:schemeClr val="bg1"/>
              </a:solidFill>
            </a:endParaRPr>
          </a:p>
        </p:txBody>
      </p:sp>
      <p:sp>
        <p:nvSpPr>
          <p:cNvPr id="3" name="Subtitle 2">
            <a:extLst>
              <a:ext uri="{FF2B5EF4-FFF2-40B4-BE49-F238E27FC236}">
                <a16:creationId xmlns:a16="http://schemas.microsoft.com/office/drawing/2014/main" id="{CD8FCAA3-45E2-5D01-4C54-ED59D52F79A7}"/>
              </a:ext>
            </a:extLst>
          </p:cNvPr>
          <p:cNvSpPr>
            <a:spLocks noGrp="1"/>
          </p:cNvSpPr>
          <p:nvPr>
            <p:ph type="subTitle" idx="1"/>
          </p:nvPr>
        </p:nvSpPr>
        <p:spPr>
          <a:xfrm>
            <a:off x="2794569" y="583752"/>
            <a:ext cx="8825658" cy="861420"/>
          </a:xfrm>
        </p:spPr>
        <p:txBody>
          <a:bodyPr>
            <a:normAutofit/>
          </a:bodyPr>
          <a:lstStyle/>
          <a:p>
            <a:r>
              <a:rPr lang="en-US" sz="3200" b="1" dirty="0"/>
              <a:t>Advantages of </a:t>
            </a:r>
            <a:r>
              <a:rPr lang="en-US" sz="3200" b="1" dirty="0" err="1"/>
              <a:t>knn</a:t>
            </a:r>
            <a:endParaRPr lang="en-US" sz="3200" b="1" dirty="0"/>
          </a:p>
        </p:txBody>
      </p:sp>
    </p:spTree>
    <p:extLst>
      <p:ext uri="{BB962C8B-B14F-4D97-AF65-F5344CB8AC3E}">
        <p14:creationId xmlns:p14="http://schemas.microsoft.com/office/powerpoint/2010/main" val="4120117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B65E0-0B9C-5561-B7B4-760708A403B5}"/>
              </a:ext>
            </a:extLst>
          </p:cNvPr>
          <p:cNvSpPr>
            <a:spLocks noGrp="1"/>
          </p:cNvSpPr>
          <p:nvPr>
            <p:ph type="ctrTitle"/>
          </p:nvPr>
        </p:nvSpPr>
        <p:spPr>
          <a:xfrm>
            <a:off x="1354651" y="3255871"/>
            <a:ext cx="8825658" cy="2677648"/>
          </a:xfrm>
        </p:spPr>
        <p:txBody>
          <a:bodyPr/>
          <a:lstStyle/>
          <a:p>
            <a:r>
              <a:rPr lang="en-IN" sz="1800" b="1" i="0" u="none" strike="noStrike" dirty="0">
                <a:solidFill>
                  <a:schemeClr val="bg1"/>
                </a:solidFill>
                <a:effectLst/>
                <a:latin typeface="arial" panose="020B0604020202020204" pitchFamily="34" charset="0"/>
              </a:rPr>
              <a:t>1. Does not work well with large dataset: </a:t>
            </a:r>
            <a:r>
              <a:rPr lang="en-IN" sz="1800" b="0" i="0" u="none" strike="noStrike" dirty="0">
                <a:solidFill>
                  <a:schemeClr val="bg1"/>
                </a:solidFill>
                <a:effectLst/>
                <a:latin typeface="arial" panose="020B0604020202020204" pitchFamily="34" charset="0"/>
              </a:rPr>
              <a:t>In large datasets, the cost of calculating the distance between the new point and each existing points is huge which degrades the performance of the algorithm.</a:t>
            </a:r>
            <a:br>
              <a:rPr lang="en-IN" sz="1800" dirty="0">
                <a:solidFill>
                  <a:schemeClr val="bg1"/>
                </a:solidFill>
              </a:rPr>
            </a:br>
            <a:br>
              <a:rPr lang="en-IN" sz="1800" b="0" i="0" u="none" strike="noStrike" dirty="0">
                <a:solidFill>
                  <a:schemeClr val="bg1"/>
                </a:solidFill>
                <a:effectLst/>
                <a:latin typeface="arial" panose="020B0604020202020204" pitchFamily="34" charset="0"/>
              </a:rPr>
            </a:br>
            <a:r>
              <a:rPr lang="en-IN" sz="1800" b="1" i="0" u="none" strike="noStrike" dirty="0">
                <a:solidFill>
                  <a:schemeClr val="bg1"/>
                </a:solidFill>
                <a:effectLst/>
                <a:latin typeface="arial" panose="020B0604020202020204" pitchFamily="34" charset="0"/>
              </a:rPr>
              <a:t>2. Does not work well with high dimensions: </a:t>
            </a:r>
            <a:r>
              <a:rPr lang="en-IN" sz="1800" b="0" i="0" u="none" strike="noStrike" dirty="0">
                <a:solidFill>
                  <a:schemeClr val="bg1"/>
                </a:solidFill>
                <a:effectLst/>
                <a:latin typeface="arial" panose="020B0604020202020204" pitchFamily="34" charset="0"/>
              </a:rPr>
              <a:t>The KNN algorithm doesn't work well with high dimensional data because with large number of dimensions, it becomes difficult for the algorithm to calculate the distance in each dimension.</a:t>
            </a:r>
            <a:br>
              <a:rPr lang="en-IN" sz="1800" dirty="0">
                <a:solidFill>
                  <a:schemeClr val="bg1"/>
                </a:solidFill>
              </a:rPr>
            </a:br>
            <a:br>
              <a:rPr lang="en-IN" sz="1800" b="0" i="0" u="none" strike="noStrike" dirty="0">
                <a:solidFill>
                  <a:schemeClr val="bg1"/>
                </a:solidFill>
                <a:effectLst/>
                <a:latin typeface="arial" panose="020B0604020202020204" pitchFamily="34" charset="0"/>
              </a:rPr>
            </a:br>
            <a:r>
              <a:rPr lang="en-IN" sz="1800" b="1" i="0" u="none" strike="noStrike" dirty="0">
                <a:solidFill>
                  <a:schemeClr val="bg1"/>
                </a:solidFill>
                <a:effectLst/>
                <a:latin typeface="arial" panose="020B0604020202020204" pitchFamily="34" charset="0"/>
              </a:rPr>
              <a:t>3. Need feature scaling:</a:t>
            </a:r>
            <a:r>
              <a:rPr lang="en-IN" sz="1800" b="0" i="0" u="none" strike="noStrike" dirty="0">
                <a:solidFill>
                  <a:schemeClr val="bg1"/>
                </a:solidFill>
                <a:effectLst/>
                <a:latin typeface="arial" panose="020B0604020202020204" pitchFamily="34" charset="0"/>
              </a:rPr>
              <a:t> We need to do feature scaling (standardization and normalization) before applying KNN algorithm to any dataset. If we don't do so, KNN may generate wrong predictions.</a:t>
            </a:r>
            <a:br>
              <a:rPr lang="en-IN" sz="1800" dirty="0">
                <a:solidFill>
                  <a:schemeClr val="bg1"/>
                </a:solidFill>
              </a:rPr>
            </a:br>
            <a:br>
              <a:rPr lang="en-IN" sz="1800" b="0" i="0" u="none" strike="noStrike" dirty="0">
                <a:solidFill>
                  <a:schemeClr val="bg1"/>
                </a:solidFill>
                <a:effectLst/>
                <a:latin typeface="arial" panose="020B0604020202020204" pitchFamily="34" charset="0"/>
              </a:rPr>
            </a:br>
            <a:r>
              <a:rPr lang="en-IN" sz="1800" b="1" i="0" u="none" strike="noStrike" dirty="0">
                <a:solidFill>
                  <a:schemeClr val="bg1"/>
                </a:solidFill>
                <a:effectLst/>
                <a:latin typeface="arial" panose="020B0604020202020204" pitchFamily="34" charset="0"/>
              </a:rPr>
              <a:t>4. Sensitive to noisy data, missing values and outliers</a:t>
            </a:r>
            <a:r>
              <a:rPr lang="en-IN" sz="1800" b="0" i="0" u="none" strike="noStrike" dirty="0">
                <a:solidFill>
                  <a:schemeClr val="bg1"/>
                </a:solidFill>
                <a:effectLst/>
                <a:latin typeface="arial" panose="020B0604020202020204" pitchFamily="34" charset="0"/>
              </a:rPr>
              <a:t>: KNN is sensitive to noise in the dataset. We need to manually impute missing values and remove outliers.</a:t>
            </a:r>
            <a:br>
              <a:rPr lang="en-IN" sz="1800" dirty="0">
                <a:solidFill>
                  <a:schemeClr val="bg1"/>
                </a:solidFill>
              </a:rPr>
            </a:br>
            <a:endParaRPr lang="en-US" sz="1800" dirty="0">
              <a:solidFill>
                <a:schemeClr val="bg1"/>
              </a:solidFill>
            </a:endParaRPr>
          </a:p>
        </p:txBody>
      </p:sp>
      <p:sp>
        <p:nvSpPr>
          <p:cNvPr id="3" name="Subtitle 2">
            <a:extLst>
              <a:ext uri="{FF2B5EF4-FFF2-40B4-BE49-F238E27FC236}">
                <a16:creationId xmlns:a16="http://schemas.microsoft.com/office/drawing/2014/main" id="{CD8FCAA3-45E2-5D01-4C54-ED59D52F79A7}"/>
              </a:ext>
            </a:extLst>
          </p:cNvPr>
          <p:cNvSpPr>
            <a:spLocks noGrp="1"/>
          </p:cNvSpPr>
          <p:nvPr>
            <p:ph type="subTitle" idx="1"/>
          </p:nvPr>
        </p:nvSpPr>
        <p:spPr>
          <a:xfrm>
            <a:off x="2794569" y="583752"/>
            <a:ext cx="8825658" cy="861420"/>
          </a:xfrm>
        </p:spPr>
        <p:txBody>
          <a:bodyPr>
            <a:normAutofit/>
          </a:bodyPr>
          <a:lstStyle/>
          <a:p>
            <a:r>
              <a:rPr lang="en-US" sz="3200" b="1" dirty="0"/>
              <a:t>Disadvantages of </a:t>
            </a:r>
            <a:r>
              <a:rPr lang="en-US" sz="3200" b="1" dirty="0" err="1"/>
              <a:t>knn</a:t>
            </a:r>
            <a:endParaRPr lang="en-US" sz="3200" b="1" dirty="0"/>
          </a:p>
        </p:txBody>
      </p:sp>
    </p:spTree>
    <p:extLst>
      <p:ext uri="{BB962C8B-B14F-4D97-AF65-F5344CB8AC3E}">
        <p14:creationId xmlns:p14="http://schemas.microsoft.com/office/powerpoint/2010/main" val="1769030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28975-40FD-0C97-373E-9D026191CB6C}"/>
              </a:ext>
            </a:extLst>
          </p:cNvPr>
          <p:cNvSpPr>
            <a:spLocks noGrp="1"/>
          </p:cNvSpPr>
          <p:nvPr>
            <p:ph type="ctrTitle"/>
          </p:nvPr>
        </p:nvSpPr>
        <p:spPr>
          <a:xfrm>
            <a:off x="780585" y="3642731"/>
            <a:ext cx="10950498" cy="2677648"/>
          </a:xfrm>
        </p:spPr>
        <p:txBody>
          <a:bodyPr/>
          <a:lstStyle/>
          <a:p>
            <a:pPr algn="l"/>
            <a:r>
              <a:rPr lang="en-IN" sz="2400" b="0" i="0" u="none" strike="noStrike" dirty="0">
                <a:solidFill>
                  <a:schemeClr val="bg1"/>
                </a:solidFill>
                <a:effectLst/>
                <a:latin typeface="ui-sans-serif"/>
              </a:rPr>
              <a:t>Although there are certain limitations, this algorithm is widely used in industries because of its simplicity. Some of these applications are:</a:t>
            </a:r>
            <a:br>
              <a:rPr lang="en-IN" sz="2400" b="0" i="0" u="none" strike="noStrike" dirty="0">
                <a:solidFill>
                  <a:schemeClr val="bg1"/>
                </a:solidFill>
                <a:effectLst/>
                <a:latin typeface="ui-sans-serif"/>
              </a:rPr>
            </a:br>
            <a:r>
              <a:rPr lang="en-IN" sz="2400" b="1" i="0" u="none" strike="noStrike" dirty="0">
                <a:solidFill>
                  <a:schemeClr val="bg1"/>
                </a:solidFill>
                <a:effectLst/>
                <a:latin typeface="ui-sans-serif"/>
              </a:rPr>
              <a:t>Email spam filtering:</a:t>
            </a:r>
            <a:r>
              <a:rPr lang="en-IN" sz="2400" b="0" i="0" u="none" strike="noStrike" dirty="0">
                <a:solidFill>
                  <a:schemeClr val="bg1"/>
                </a:solidFill>
                <a:effectLst/>
                <a:latin typeface="ui-sans-serif"/>
              </a:rPr>
              <a:t> For detecting the trivial and fixed types of spam emails, KNN can perform well.</a:t>
            </a:r>
            <a:br>
              <a:rPr lang="en-IN" sz="2400" b="0" i="0" u="none" strike="noStrike" dirty="0">
                <a:solidFill>
                  <a:schemeClr val="bg1"/>
                </a:solidFill>
                <a:effectLst/>
                <a:latin typeface="ui-sans-serif"/>
              </a:rPr>
            </a:br>
            <a:r>
              <a:rPr lang="en-IN" sz="2400" b="1" dirty="0">
                <a:solidFill>
                  <a:schemeClr val="bg1"/>
                </a:solidFill>
                <a:latin typeface="Barlow" panose="020F0502020204030204" pitchFamily="34" charset="0"/>
              </a:rPr>
              <a:t>Cre</a:t>
            </a:r>
            <a:r>
              <a:rPr lang="en-IN" sz="2400" b="1" i="0" u="none" strike="noStrike" dirty="0">
                <a:solidFill>
                  <a:schemeClr val="bg1"/>
                </a:solidFill>
                <a:effectLst/>
                <a:latin typeface="Barlow" panose="020F0502020204030204" pitchFamily="34" charset="0"/>
              </a:rPr>
              <a:t>dit rating:</a:t>
            </a:r>
            <a:r>
              <a:rPr lang="en-IN" sz="2400" b="0" i="0" u="none" strike="noStrike" dirty="0">
                <a:solidFill>
                  <a:schemeClr val="bg1"/>
                </a:solidFill>
                <a:effectLst/>
                <a:latin typeface="Barlow" panose="020F0502020204030204" pitchFamily="34" charset="0"/>
              </a:rPr>
              <a:t> The KNN algorithm helps determine an individual's credit rating by comparing them with the ones with similar characteristics.</a:t>
            </a:r>
            <a:br>
              <a:rPr lang="en-IN" sz="2400" b="0" i="0" u="none" strike="noStrike" dirty="0">
                <a:solidFill>
                  <a:schemeClr val="bg1"/>
                </a:solidFill>
                <a:effectLst/>
                <a:latin typeface="Barlow" panose="020F0502020204030204" pitchFamily="34" charset="0"/>
              </a:rPr>
            </a:br>
            <a:r>
              <a:rPr lang="en-IN" sz="2400" b="1" i="0" u="none" strike="noStrike" dirty="0">
                <a:solidFill>
                  <a:schemeClr val="bg1"/>
                </a:solidFill>
                <a:effectLst/>
                <a:latin typeface="Barlow" panose="020F0502020204030204" pitchFamily="34" charset="0"/>
              </a:rPr>
              <a:t>Loan approval:</a:t>
            </a:r>
            <a:r>
              <a:rPr lang="en-IN" sz="2400" b="0" i="0" u="none" strike="noStrike" dirty="0">
                <a:solidFill>
                  <a:schemeClr val="bg1"/>
                </a:solidFill>
                <a:effectLst/>
                <a:latin typeface="Barlow" panose="020F0502020204030204" pitchFamily="34" charset="0"/>
              </a:rPr>
              <a:t> Similar to credit rating, the k-nearest </a:t>
            </a:r>
            <a:r>
              <a:rPr lang="en-IN" sz="2400" b="0" i="0" u="none" strike="noStrike" dirty="0" err="1">
                <a:solidFill>
                  <a:schemeClr val="bg1"/>
                </a:solidFill>
                <a:effectLst/>
                <a:latin typeface="Barlow" panose="020F0502020204030204" pitchFamily="34" charset="0"/>
              </a:rPr>
              <a:t>neighbor</a:t>
            </a:r>
            <a:r>
              <a:rPr lang="en-IN" sz="2400" b="0" i="0" u="none" strike="noStrike" dirty="0">
                <a:solidFill>
                  <a:schemeClr val="bg1"/>
                </a:solidFill>
                <a:effectLst/>
                <a:latin typeface="Barlow" panose="020F0502020204030204" pitchFamily="34" charset="0"/>
              </a:rPr>
              <a:t> algorithm is beneficial in identifying individuals who are more likely to default on loans by comparing their traits with similar individuals.</a:t>
            </a:r>
            <a:br>
              <a:rPr lang="en-IN" sz="2400" b="0" i="0" u="none" strike="noStrike" dirty="0">
                <a:solidFill>
                  <a:schemeClr val="bg1"/>
                </a:solidFill>
                <a:effectLst/>
                <a:latin typeface="Barlow" panose="020F0502020204030204" pitchFamily="34" charset="0"/>
              </a:rPr>
            </a:br>
            <a:r>
              <a:rPr lang="en-IN" sz="2400" b="1" i="0" u="none" strike="noStrike" dirty="0">
                <a:solidFill>
                  <a:schemeClr val="bg1"/>
                </a:solidFill>
                <a:effectLst/>
                <a:latin typeface="ui-sans-serif"/>
              </a:rPr>
              <a:t>Recommendation system:</a:t>
            </a:r>
            <a:r>
              <a:rPr lang="en-IN" sz="2400" b="0" i="0" u="none" strike="noStrike" dirty="0">
                <a:solidFill>
                  <a:schemeClr val="bg1"/>
                </a:solidFill>
                <a:effectLst/>
                <a:latin typeface="ui-sans-serif"/>
              </a:rPr>
              <a:t> KNN is used to build recommendation engines that recommend some products/movies/songs to the users based on their likings or disliking. </a:t>
            </a:r>
          </a:p>
        </p:txBody>
      </p:sp>
      <p:sp>
        <p:nvSpPr>
          <p:cNvPr id="3" name="Subtitle 2">
            <a:extLst>
              <a:ext uri="{FF2B5EF4-FFF2-40B4-BE49-F238E27FC236}">
                <a16:creationId xmlns:a16="http://schemas.microsoft.com/office/drawing/2014/main" id="{BCB14987-49DE-75D7-504C-8787F4A7F7F7}"/>
              </a:ext>
            </a:extLst>
          </p:cNvPr>
          <p:cNvSpPr>
            <a:spLocks noGrp="1"/>
          </p:cNvSpPr>
          <p:nvPr>
            <p:ph type="subTitle" idx="1"/>
          </p:nvPr>
        </p:nvSpPr>
        <p:spPr>
          <a:xfrm>
            <a:off x="2704974" y="707185"/>
            <a:ext cx="8825658" cy="861420"/>
          </a:xfrm>
        </p:spPr>
        <p:txBody>
          <a:bodyPr>
            <a:normAutofit/>
          </a:bodyPr>
          <a:lstStyle/>
          <a:p>
            <a:r>
              <a:rPr lang="en-US" sz="2800" b="1" u="sng" dirty="0"/>
              <a:t>USES OF KNN IN REAL WORLD </a:t>
            </a:r>
          </a:p>
        </p:txBody>
      </p:sp>
    </p:spTree>
    <p:extLst>
      <p:ext uri="{BB962C8B-B14F-4D97-AF65-F5344CB8AC3E}">
        <p14:creationId xmlns:p14="http://schemas.microsoft.com/office/powerpoint/2010/main" val="4208475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0DB39-F58D-7701-DE7D-FB0A6BBE2923}"/>
              </a:ext>
            </a:extLst>
          </p:cNvPr>
          <p:cNvSpPr>
            <a:spLocks noGrp="1"/>
          </p:cNvSpPr>
          <p:nvPr>
            <p:ph type="ctrTitle"/>
          </p:nvPr>
        </p:nvSpPr>
        <p:spPr>
          <a:xfrm>
            <a:off x="1143804" y="1731743"/>
            <a:ext cx="10174684" cy="2416511"/>
          </a:xfrm>
        </p:spPr>
        <p:txBody>
          <a:bodyPr/>
          <a:lstStyle/>
          <a:p>
            <a:r>
              <a:rPr lang="en-IN" sz="2800" b="0" i="0" u="none" strike="noStrike" dirty="0">
                <a:solidFill>
                  <a:schemeClr val="bg1"/>
                </a:solidFill>
                <a:effectLst/>
                <a:latin typeface="ProximaNova"/>
              </a:rPr>
              <a:t>The </a:t>
            </a:r>
            <a:r>
              <a:rPr lang="en-IN" sz="2800" b="0" i="0" u="none" strike="noStrike" dirty="0" err="1">
                <a:solidFill>
                  <a:schemeClr val="bg1"/>
                </a:solidFill>
                <a:effectLst/>
                <a:latin typeface="ProximaNova"/>
              </a:rPr>
              <a:t>kNN</a:t>
            </a:r>
            <a:r>
              <a:rPr lang="en-IN" sz="2800" b="0" i="0" u="none" strike="noStrike" dirty="0">
                <a:solidFill>
                  <a:schemeClr val="bg1"/>
                </a:solidFill>
                <a:effectLst/>
                <a:latin typeface="ProximaNova"/>
              </a:rPr>
              <a:t> algorithm is popular, effective, and relatively easy to implement and interpret. It can efficiently solve classification and regression tasks for complicated multivariate cases. Despite the emergence of many advanced alternatives, it maintains its position among the best ML classifiers.</a:t>
            </a:r>
            <a:endParaRPr lang="en-US" sz="2800" dirty="0">
              <a:solidFill>
                <a:schemeClr val="bg1"/>
              </a:solidFill>
            </a:endParaRPr>
          </a:p>
        </p:txBody>
      </p:sp>
      <p:sp>
        <p:nvSpPr>
          <p:cNvPr id="3" name="Subtitle 2">
            <a:extLst>
              <a:ext uri="{FF2B5EF4-FFF2-40B4-BE49-F238E27FC236}">
                <a16:creationId xmlns:a16="http://schemas.microsoft.com/office/drawing/2014/main" id="{76B1B840-F2B2-CB66-5D4F-39F3AB5EF77F}"/>
              </a:ext>
            </a:extLst>
          </p:cNvPr>
          <p:cNvSpPr>
            <a:spLocks noGrp="1"/>
          </p:cNvSpPr>
          <p:nvPr>
            <p:ph type="subTitle" idx="1"/>
          </p:nvPr>
        </p:nvSpPr>
        <p:spPr>
          <a:xfrm>
            <a:off x="3931609" y="785243"/>
            <a:ext cx="8825658" cy="861420"/>
          </a:xfrm>
        </p:spPr>
        <p:txBody>
          <a:bodyPr>
            <a:normAutofit/>
          </a:bodyPr>
          <a:lstStyle/>
          <a:p>
            <a:r>
              <a:rPr lang="en-US" sz="3200" b="1" u="sng" dirty="0"/>
              <a:t>Takeaway</a:t>
            </a:r>
          </a:p>
        </p:txBody>
      </p:sp>
    </p:spTree>
    <p:extLst>
      <p:ext uri="{BB962C8B-B14F-4D97-AF65-F5344CB8AC3E}">
        <p14:creationId xmlns:p14="http://schemas.microsoft.com/office/powerpoint/2010/main" val="3195202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671D267-15C3-836E-B233-0A581CB0BF00}"/>
              </a:ext>
            </a:extLst>
          </p:cNvPr>
          <p:cNvSpPr>
            <a:spLocks noGrp="1"/>
          </p:cNvSpPr>
          <p:nvPr>
            <p:ph type="subTitle" idx="1"/>
          </p:nvPr>
        </p:nvSpPr>
        <p:spPr>
          <a:xfrm>
            <a:off x="1921328" y="1033225"/>
            <a:ext cx="8349343" cy="861420"/>
          </a:xfrm>
        </p:spPr>
        <p:txBody>
          <a:bodyPr>
            <a:noAutofit/>
          </a:bodyPr>
          <a:lstStyle/>
          <a:p>
            <a:r>
              <a:rPr lang="en-US" sz="4400" b="1" dirty="0">
                <a:solidFill>
                  <a:schemeClr val="accent1">
                    <a:lumMod val="60000"/>
                    <a:lumOff val="40000"/>
                  </a:schemeClr>
                </a:solidFill>
                <a:latin typeface="American Typewriter" panose="02090604020004020304" pitchFamily="18" charset="77"/>
              </a:rPr>
              <a:t>K- Nearest Neighbors</a:t>
            </a:r>
          </a:p>
        </p:txBody>
      </p:sp>
      <p:sp>
        <p:nvSpPr>
          <p:cNvPr id="4" name="TextBox 3">
            <a:extLst>
              <a:ext uri="{FF2B5EF4-FFF2-40B4-BE49-F238E27FC236}">
                <a16:creationId xmlns:a16="http://schemas.microsoft.com/office/drawing/2014/main" id="{9C24EA94-0AEB-7C3C-A45E-62825FB8EB88}"/>
              </a:ext>
            </a:extLst>
          </p:cNvPr>
          <p:cNvSpPr txBox="1"/>
          <p:nvPr/>
        </p:nvSpPr>
        <p:spPr>
          <a:xfrm>
            <a:off x="1153794" y="2477348"/>
            <a:ext cx="10270760" cy="2862322"/>
          </a:xfrm>
          <a:prstGeom prst="rect">
            <a:avLst/>
          </a:prstGeom>
          <a:noFill/>
        </p:spPr>
        <p:txBody>
          <a:bodyPr wrap="none" rtlCol="0">
            <a:spAutoFit/>
          </a:bodyPr>
          <a:lstStyle/>
          <a:p>
            <a:r>
              <a:rPr lang="en-IN" sz="2000" b="0" i="0" u="none" strike="noStrike" dirty="0">
                <a:solidFill>
                  <a:schemeClr val="bg1"/>
                </a:solidFill>
                <a:effectLst/>
                <a:latin typeface="Lato" panose="020F0502020204030204" pitchFamily="34" charset="0"/>
              </a:rPr>
              <a:t>It is a supervised machine learning algorithm. </a:t>
            </a:r>
          </a:p>
          <a:p>
            <a:r>
              <a:rPr lang="en-IN" sz="2000" dirty="0">
                <a:solidFill>
                  <a:schemeClr val="bg1"/>
                </a:solidFill>
                <a:latin typeface="Lato" panose="020F0502020204030204" pitchFamily="34" charset="0"/>
              </a:rPr>
              <a:t>i.e. </a:t>
            </a:r>
            <a:r>
              <a:rPr lang="en-IN" sz="2000" b="0" i="0" u="none" strike="noStrike" dirty="0">
                <a:solidFill>
                  <a:schemeClr val="bg1"/>
                </a:solidFill>
                <a:effectLst/>
                <a:latin typeface="Roboto" panose="02000000000000000000" pitchFamily="2" charset="0"/>
              </a:rPr>
              <a:t> It contains a model that is able to predict with the help of a labelled dataset.</a:t>
            </a:r>
          </a:p>
          <a:p>
            <a:r>
              <a:rPr lang="en-IN" sz="2000" b="0" i="0" u="none" strike="noStrike" dirty="0">
                <a:solidFill>
                  <a:schemeClr val="bg1"/>
                </a:solidFill>
                <a:effectLst/>
                <a:latin typeface="Roboto" panose="02000000000000000000" pitchFamily="2" charset="0"/>
              </a:rPr>
              <a:t>A labelled dataset is one where you already know the target answer. </a:t>
            </a:r>
          </a:p>
          <a:p>
            <a:endParaRPr lang="en-IN" sz="2000" dirty="0">
              <a:solidFill>
                <a:schemeClr val="bg1"/>
              </a:solidFill>
              <a:latin typeface="Roboto" panose="02000000000000000000" pitchFamily="2" charset="0"/>
            </a:endParaRPr>
          </a:p>
          <a:p>
            <a:r>
              <a:rPr lang="en-IN" sz="2000" b="0" i="0" u="none" strike="noStrike" dirty="0">
                <a:solidFill>
                  <a:schemeClr val="bg1"/>
                </a:solidFill>
                <a:effectLst/>
                <a:latin typeface="Roboto" panose="02000000000000000000" pitchFamily="2" charset="0"/>
              </a:rPr>
              <a:t>K-Nearest </a:t>
            </a:r>
            <a:r>
              <a:rPr lang="en-IN" sz="2000" b="0" i="0" u="none" strike="noStrike" dirty="0" err="1">
                <a:solidFill>
                  <a:schemeClr val="bg1"/>
                </a:solidFill>
                <a:effectLst/>
                <a:latin typeface="Roboto" panose="02000000000000000000" pitchFamily="2" charset="0"/>
              </a:rPr>
              <a:t>Neighbors</a:t>
            </a:r>
            <a:r>
              <a:rPr lang="en-IN" sz="2000" b="0" i="0" u="none" strike="noStrike" dirty="0">
                <a:solidFill>
                  <a:schemeClr val="bg1"/>
                </a:solidFill>
                <a:effectLst/>
                <a:latin typeface="Roboto" panose="02000000000000000000" pitchFamily="2" charset="0"/>
              </a:rPr>
              <a:t> is one of the simplest supervised machine learning algorithms</a:t>
            </a:r>
          </a:p>
          <a:p>
            <a:r>
              <a:rPr lang="en-IN" sz="2000" b="0" i="0" u="none" strike="noStrike" dirty="0">
                <a:solidFill>
                  <a:schemeClr val="bg1"/>
                </a:solidFill>
                <a:effectLst/>
                <a:latin typeface="Roboto" panose="02000000000000000000" pitchFamily="2" charset="0"/>
              </a:rPr>
              <a:t>used for classification. It classifies a data point based on its </a:t>
            </a:r>
            <a:r>
              <a:rPr lang="en-IN" sz="2000" b="0" i="0" u="none" strike="noStrike" dirty="0" err="1">
                <a:solidFill>
                  <a:schemeClr val="bg1"/>
                </a:solidFill>
                <a:effectLst/>
                <a:latin typeface="Roboto" panose="02000000000000000000" pitchFamily="2" charset="0"/>
              </a:rPr>
              <a:t>neighbors</a:t>
            </a:r>
            <a:r>
              <a:rPr lang="en-IN" sz="2000" b="0" i="0" u="none" strike="noStrike" dirty="0">
                <a:solidFill>
                  <a:schemeClr val="bg1"/>
                </a:solidFill>
                <a:effectLst/>
                <a:latin typeface="Roboto" panose="02000000000000000000" pitchFamily="2" charset="0"/>
              </a:rPr>
              <a:t> classifications.</a:t>
            </a:r>
          </a:p>
          <a:p>
            <a:r>
              <a:rPr lang="en-IN" sz="2000" b="0" i="0" u="none" strike="noStrike" dirty="0">
                <a:solidFill>
                  <a:schemeClr val="bg1"/>
                </a:solidFill>
                <a:effectLst/>
                <a:latin typeface="Roboto" panose="02000000000000000000" pitchFamily="2" charset="0"/>
              </a:rPr>
              <a:t>It stores all available cases and classifies new cases based on similar features.</a:t>
            </a:r>
          </a:p>
          <a:p>
            <a:endParaRPr lang="en-IN" sz="2000" b="0" i="0" u="none" strike="noStrike" dirty="0">
              <a:solidFill>
                <a:schemeClr val="bg1"/>
              </a:solidFill>
              <a:effectLst/>
              <a:latin typeface="Roboto" panose="02000000000000000000" pitchFamily="2" charset="0"/>
            </a:endParaRPr>
          </a:p>
          <a:p>
            <a:r>
              <a:rPr lang="en-IN" sz="2000" b="0" i="0" u="none" strike="noStrike" dirty="0">
                <a:solidFill>
                  <a:schemeClr val="bg1"/>
                </a:solidFill>
                <a:effectLst/>
                <a:latin typeface="Lato" panose="020F0502020204030204" pitchFamily="34" charset="0"/>
              </a:rPr>
              <a:t>The algorithm can be used to solve both classification and regression problem statements</a:t>
            </a:r>
            <a:r>
              <a:rPr lang="en-IN" sz="2000" b="0" i="0" u="none" strike="noStrike" dirty="0">
                <a:solidFill>
                  <a:srgbClr val="222222"/>
                </a:solidFill>
                <a:effectLst/>
                <a:latin typeface="Lato" panose="020F0502020204030204" pitchFamily="34" charset="0"/>
              </a:rPr>
              <a:t>.</a:t>
            </a:r>
            <a:endParaRPr lang="en-US" sz="2000" dirty="0"/>
          </a:p>
        </p:txBody>
      </p:sp>
    </p:spTree>
    <p:extLst>
      <p:ext uri="{BB962C8B-B14F-4D97-AF65-F5344CB8AC3E}">
        <p14:creationId xmlns:p14="http://schemas.microsoft.com/office/powerpoint/2010/main" val="4192287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4EBE3-D8F5-7FFD-087D-A48F81FB5AD6}"/>
              </a:ext>
            </a:extLst>
          </p:cNvPr>
          <p:cNvSpPr>
            <a:spLocks noGrp="1"/>
          </p:cNvSpPr>
          <p:nvPr>
            <p:ph type="ctrTitle"/>
          </p:nvPr>
        </p:nvSpPr>
        <p:spPr>
          <a:xfrm>
            <a:off x="1355677" y="3294507"/>
            <a:ext cx="9973962" cy="2677648"/>
          </a:xfrm>
        </p:spPr>
        <p:txBody>
          <a:bodyPr/>
          <a:lstStyle/>
          <a:p>
            <a:r>
              <a:rPr lang="en-IN" sz="2800" dirty="0">
                <a:effectLst/>
                <a:latin typeface="TwCenMT"/>
              </a:rPr>
              <a:t>In most of the cases, our datapoint is more likely to behave like the other data points with similar features, so KNN finds out the nearest such datapoint and gives output accordingly.</a:t>
            </a:r>
            <a:br>
              <a:rPr lang="en-IN" sz="2800" dirty="0">
                <a:effectLst/>
                <a:latin typeface="TwCenMT"/>
              </a:rPr>
            </a:br>
            <a:br>
              <a:rPr lang="en-IN" sz="2800" dirty="0">
                <a:effectLst/>
                <a:latin typeface="TwCenMT"/>
              </a:rPr>
            </a:br>
            <a:r>
              <a:rPr lang="en-IN" sz="2800" dirty="0">
                <a:effectLst/>
                <a:latin typeface="TwCenMT"/>
              </a:rPr>
              <a:t>The idea is to find such k, which is enough to depict the behaviour of our new datapoint</a:t>
            </a:r>
            <a:br>
              <a:rPr lang="en-IN" sz="2800" dirty="0">
                <a:effectLst/>
                <a:latin typeface="TwCenMT"/>
              </a:rPr>
            </a:br>
            <a:br>
              <a:rPr lang="en-IN" sz="2800" dirty="0">
                <a:effectLst/>
                <a:latin typeface="TwCenMT"/>
              </a:rPr>
            </a:br>
            <a:br>
              <a:rPr lang="en-IN" sz="2800" dirty="0"/>
            </a:br>
            <a:endParaRPr lang="en-US" sz="2800" dirty="0"/>
          </a:p>
        </p:txBody>
      </p:sp>
      <p:sp>
        <p:nvSpPr>
          <p:cNvPr id="3" name="Subtitle 2">
            <a:extLst>
              <a:ext uri="{FF2B5EF4-FFF2-40B4-BE49-F238E27FC236}">
                <a16:creationId xmlns:a16="http://schemas.microsoft.com/office/drawing/2014/main" id="{2671D267-15C3-836E-B233-0A581CB0BF00}"/>
              </a:ext>
            </a:extLst>
          </p:cNvPr>
          <p:cNvSpPr>
            <a:spLocks noGrp="1"/>
          </p:cNvSpPr>
          <p:nvPr>
            <p:ph type="subTitle" idx="1"/>
          </p:nvPr>
        </p:nvSpPr>
        <p:spPr>
          <a:xfrm>
            <a:off x="2571159" y="789673"/>
            <a:ext cx="5524626" cy="861420"/>
          </a:xfrm>
        </p:spPr>
        <p:txBody>
          <a:bodyPr>
            <a:normAutofit/>
          </a:bodyPr>
          <a:lstStyle/>
          <a:p>
            <a:r>
              <a:rPr lang="en-US" sz="2800" b="1" dirty="0"/>
              <a:t>IDEA BEHIND THE ALGORITHM:</a:t>
            </a:r>
          </a:p>
        </p:txBody>
      </p:sp>
    </p:spTree>
    <p:extLst>
      <p:ext uri="{BB962C8B-B14F-4D97-AF65-F5344CB8AC3E}">
        <p14:creationId xmlns:p14="http://schemas.microsoft.com/office/powerpoint/2010/main" val="2022897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6A6FD3C4-A41B-792B-2C24-5F27B1F7A98A}"/>
              </a:ext>
            </a:extLst>
          </p:cNvPr>
          <p:cNvGraphicFramePr>
            <a:graphicFrameLocks noChangeAspect="1"/>
          </p:cNvGraphicFramePr>
          <p:nvPr>
            <p:extLst>
              <p:ext uri="{D42A27DB-BD31-4B8C-83A1-F6EECF244321}">
                <p14:modId xmlns:p14="http://schemas.microsoft.com/office/powerpoint/2010/main" val="2036884639"/>
              </p:ext>
            </p:extLst>
          </p:nvPr>
        </p:nvGraphicFramePr>
        <p:xfrm>
          <a:off x="2132013" y="1360715"/>
          <a:ext cx="7848600" cy="3640138"/>
        </p:xfrm>
        <a:graphic>
          <a:graphicData uri="http://schemas.openxmlformats.org/presentationml/2006/ole">
            <mc:AlternateContent xmlns:mc="http://schemas.openxmlformats.org/markup-compatibility/2006">
              <mc:Choice xmlns:v="urn:schemas-microsoft-com:vml" Requires="v">
                <p:oleObj name="VISIO" r:id="rId2" imgW="9756360" imgH="4523760" progId="">
                  <p:embed/>
                </p:oleObj>
              </mc:Choice>
              <mc:Fallback>
                <p:oleObj name="VISIO" r:id="rId2" imgW="9756360" imgH="4523760" progId="">
                  <p:embed/>
                  <p:pic>
                    <p:nvPicPr>
                      <p:cNvPr id="16386"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2013" y="1360715"/>
                        <a:ext cx="7848600" cy="3640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Box 4">
            <a:extLst>
              <a:ext uri="{FF2B5EF4-FFF2-40B4-BE49-F238E27FC236}">
                <a16:creationId xmlns:a16="http://schemas.microsoft.com/office/drawing/2014/main" id="{C33799EE-C0D3-470F-711A-B28159856D09}"/>
              </a:ext>
            </a:extLst>
          </p:cNvPr>
          <p:cNvSpPr txBox="1"/>
          <p:nvPr/>
        </p:nvSpPr>
        <p:spPr>
          <a:xfrm>
            <a:off x="2132013" y="760550"/>
            <a:ext cx="7768473" cy="400110"/>
          </a:xfrm>
          <a:prstGeom prst="rect">
            <a:avLst/>
          </a:prstGeom>
          <a:noFill/>
        </p:spPr>
        <p:txBody>
          <a:bodyPr wrap="none" rtlCol="0">
            <a:spAutoFit/>
          </a:bodyPr>
          <a:lstStyle/>
          <a:p>
            <a:r>
              <a:rPr lang="en-US" sz="2000" b="1" dirty="0">
                <a:solidFill>
                  <a:schemeClr val="bg1"/>
                </a:solidFill>
              </a:rPr>
              <a:t>Suppose we have a new point- X, Now you want to classify it:</a:t>
            </a:r>
          </a:p>
        </p:txBody>
      </p:sp>
      <p:sp>
        <p:nvSpPr>
          <p:cNvPr id="6" name="TextBox 5">
            <a:extLst>
              <a:ext uri="{FF2B5EF4-FFF2-40B4-BE49-F238E27FC236}">
                <a16:creationId xmlns:a16="http://schemas.microsoft.com/office/drawing/2014/main" id="{35528EEA-6C68-6DBE-FA6D-1C2295A83E83}"/>
              </a:ext>
            </a:extLst>
          </p:cNvPr>
          <p:cNvSpPr txBox="1"/>
          <p:nvPr/>
        </p:nvSpPr>
        <p:spPr>
          <a:xfrm>
            <a:off x="1204332" y="5497285"/>
            <a:ext cx="10250335" cy="400110"/>
          </a:xfrm>
          <a:prstGeom prst="rect">
            <a:avLst/>
          </a:prstGeom>
          <a:noFill/>
        </p:spPr>
        <p:txBody>
          <a:bodyPr wrap="square" rtlCol="0">
            <a:spAutoFit/>
          </a:bodyPr>
          <a:lstStyle/>
          <a:p>
            <a:r>
              <a:rPr lang="en-US" sz="2000" b="1" dirty="0">
                <a:solidFill>
                  <a:schemeClr val="bg1"/>
                </a:solidFill>
              </a:rPr>
              <a:t>So, this diagram shows that change in value of K can surely affect our result</a:t>
            </a:r>
          </a:p>
        </p:txBody>
      </p:sp>
      <p:sp>
        <p:nvSpPr>
          <p:cNvPr id="7" name="TextBox 6">
            <a:extLst>
              <a:ext uri="{FF2B5EF4-FFF2-40B4-BE49-F238E27FC236}">
                <a16:creationId xmlns:a16="http://schemas.microsoft.com/office/drawing/2014/main" id="{AB88532B-59AF-A745-0A4B-342491ABC63B}"/>
              </a:ext>
            </a:extLst>
          </p:cNvPr>
          <p:cNvSpPr txBox="1"/>
          <p:nvPr/>
        </p:nvSpPr>
        <p:spPr>
          <a:xfrm>
            <a:off x="698999" y="5029397"/>
            <a:ext cx="11025775" cy="400110"/>
          </a:xfrm>
          <a:prstGeom prst="rect">
            <a:avLst/>
          </a:prstGeom>
          <a:noFill/>
        </p:spPr>
        <p:txBody>
          <a:bodyPr wrap="none" rtlCol="0">
            <a:spAutoFit/>
          </a:bodyPr>
          <a:lstStyle/>
          <a:p>
            <a:r>
              <a:rPr lang="en-US" sz="1800" b="0" dirty="0"/>
              <a:t> </a:t>
            </a:r>
            <a:r>
              <a:rPr lang="en-US" sz="2000" b="1" dirty="0">
                <a:solidFill>
                  <a:schemeClr val="bg1"/>
                </a:solidFill>
              </a:rPr>
              <a:t>K-nearest neighbors of a record x are data points that have the k smallest distance to x</a:t>
            </a:r>
          </a:p>
        </p:txBody>
      </p:sp>
    </p:spTree>
    <p:extLst>
      <p:ext uri="{BB962C8B-B14F-4D97-AF65-F5344CB8AC3E}">
        <p14:creationId xmlns:p14="http://schemas.microsoft.com/office/powerpoint/2010/main" val="2261981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4EBE3-D8F5-7FFD-087D-A48F81FB5AD6}"/>
              </a:ext>
            </a:extLst>
          </p:cNvPr>
          <p:cNvSpPr>
            <a:spLocks noGrp="1"/>
          </p:cNvSpPr>
          <p:nvPr>
            <p:ph type="ctrTitle"/>
          </p:nvPr>
        </p:nvSpPr>
        <p:spPr>
          <a:xfrm>
            <a:off x="1242308" y="3680022"/>
            <a:ext cx="8825658" cy="2677648"/>
          </a:xfrm>
        </p:spPr>
        <p:txBody>
          <a:bodyPr/>
          <a:lstStyle/>
          <a:p>
            <a:br>
              <a:rPr lang="en-US" sz="2400" dirty="0"/>
            </a:br>
            <a:r>
              <a:rPr lang="en-US" sz="2400" dirty="0"/>
              <a:t>Can we choose any value of K?</a:t>
            </a:r>
            <a:br>
              <a:rPr lang="en-US" sz="2400" dirty="0"/>
            </a:br>
            <a:br>
              <a:rPr lang="en-US" sz="2400" dirty="0"/>
            </a:br>
            <a:r>
              <a:rPr lang="en-US" sz="2400" dirty="0"/>
              <a:t>If k is too small, sensitive to noise points.</a:t>
            </a:r>
            <a:br>
              <a:rPr lang="en-US" sz="2400" dirty="0"/>
            </a:br>
            <a:r>
              <a:rPr lang="en-US" sz="2400" dirty="0"/>
              <a:t>If k is too large, neighborhood may include points from other classes.</a:t>
            </a:r>
            <a:br>
              <a:rPr lang="en-US" sz="2400" dirty="0"/>
            </a:br>
            <a:br>
              <a:rPr lang="en-US" sz="2400" dirty="0"/>
            </a:br>
            <a:r>
              <a:rPr lang="en-US" sz="2400" dirty="0"/>
              <a:t>It basically works more on trial</a:t>
            </a:r>
            <a:br>
              <a:rPr lang="en-US" sz="2400" dirty="0"/>
            </a:br>
            <a:r>
              <a:rPr lang="en-US" sz="2400" dirty="0"/>
              <a:t>and error</a:t>
            </a:r>
            <a:br>
              <a:rPr lang="en-US" sz="2400" dirty="0"/>
            </a:br>
            <a:br>
              <a:rPr lang="en-US" sz="2400" dirty="0"/>
            </a:br>
            <a:br>
              <a:rPr lang="en-US" sz="2400" b="1" dirty="0"/>
            </a:br>
            <a:r>
              <a:rPr lang="en-US" sz="1800" b="1" dirty="0"/>
              <a:t>Rule of thumb:</a:t>
            </a:r>
            <a:br>
              <a:rPr lang="en-US" sz="1800" b="1" dirty="0"/>
            </a:br>
            <a:r>
              <a:rPr lang="en-US" sz="1800" b="1" dirty="0"/>
              <a:t>K = sqrt(N)</a:t>
            </a:r>
            <a:br>
              <a:rPr lang="en-US" sz="1800" b="1" dirty="0"/>
            </a:br>
            <a:r>
              <a:rPr lang="en-US" sz="1800" b="1" dirty="0"/>
              <a:t>N: number of training points</a:t>
            </a:r>
            <a:br>
              <a:rPr lang="en-US" sz="1800" dirty="0"/>
            </a:br>
            <a:endParaRPr lang="en-US" sz="1800" dirty="0"/>
          </a:p>
        </p:txBody>
      </p:sp>
      <p:sp>
        <p:nvSpPr>
          <p:cNvPr id="3" name="Subtitle 2">
            <a:extLst>
              <a:ext uri="{FF2B5EF4-FFF2-40B4-BE49-F238E27FC236}">
                <a16:creationId xmlns:a16="http://schemas.microsoft.com/office/drawing/2014/main" id="{2671D267-15C3-836E-B233-0A581CB0BF00}"/>
              </a:ext>
            </a:extLst>
          </p:cNvPr>
          <p:cNvSpPr>
            <a:spLocks noGrp="1"/>
          </p:cNvSpPr>
          <p:nvPr>
            <p:ph type="subTitle" idx="1"/>
          </p:nvPr>
        </p:nvSpPr>
        <p:spPr>
          <a:xfrm>
            <a:off x="3940629" y="717008"/>
            <a:ext cx="9262156" cy="861420"/>
          </a:xfrm>
        </p:spPr>
        <p:txBody>
          <a:bodyPr>
            <a:normAutofit/>
          </a:bodyPr>
          <a:lstStyle/>
          <a:p>
            <a:r>
              <a:rPr lang="en-US" sz="2800" b="1" dirty="0">
                <a:latin typeface="American Typewriter" panose="02090604020004020304" pitchFamily="18" charset="77"/>
                <a:ea typeface="Apple Color Emoji" pitchFamily="2" charset="0"/>
              </a:rPr>
              <a:t>Value Of ‘K’</a:t>
            </a:r>
          </a:p>
        </p:txBody>
      </p:sp>
      <p:graphicFrame>
        <p:nvGraphicFramePr>
          <p:cNvPr id="4" name="Object 4">
            <a:extLst>
              <a:ext uri="{FF2B5EF4-FFF2-40B4-BE49-F238E27FC236}">
                <a16:creationId xmlns:a16="http://schemas.microsoft.com/office/drawing/2014/main" id="{7208D944-E06E-8A05-A2C3-0018AD28E7C2}"/>
              </a:ext>
            </a:extLst>
          </p:cNvPr>
          <p:cNvGraphicFramePr>
            <a:graphicFrameLocks noChangeAspect="1"/>
          </p:cNvGraphicFramePr>
          <p:nvPr>
            <p:extLst>
              <p:ext uri="{D42A27DB-BD31-4B8C-83A1-F6EECF244321}">
                <p14:modId xmlns:p14="http://schemas.microsoft.com/office/powerpoint/2010/main" val="91900234"/>
              </p:ext>
            </p:extLst>
          </p:nvPr>
        </p:nvGraphicFramePr>
        <p:xfrm>
          <a:off x="7018100" y="3145706"/>
          <a:ext cx="3662362" cy="2906486"/>
        </p:xfrm>
        <a:graphic>
          <a:graphicData uri="http://schemas.openxmlformats.org/presentationml/2006/ole">
            <mc:AlternateContent xmlns:mc="http://schemas.openxmlformats.org/markup-compatibility/2006">
              <mc:Choice xmlns:v="urn:schemas-microsoft-com:vml" Requires="v">
                <p:oleObj name="Visio" r:id="rId2" imgW="6582512" imgH="5298053" progId="">
                  <p:embed/>
                </p:oleObj>
              </mc:Choice>
              <mc:Fallback>
                <p:oleObj name="Visio" r:id="rId2" imgW="6582512" imgH="5298053" progId="">
                  <p:embed/>
                  <p:pic>
                    <p:nvPicPr>
                      <p:cNvPr id="1843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8100" y="3145706"/>
                        <a:ext cx="3662362" cy="290648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016729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671D267-15C3-836E-B233-0A581CB0BF00}"/>
              </a:ext>
            </a:extLst>
          </p:cNvPr>
          <p:cNvSpPr>
            <a:spLocks noGrp="1"/>
          </p:cNvSpPr>
          <p:nvPr>
            <p:ph type="subTitle" idx="1"/>
          </p:nvPr>
        </p:nvSpPr>
        <p:spPr>
          <a:xfrm>
            <a:off x="1176726" y="5636835"/>
            <a:ext cx="8825658" cy="861420"/>
          </a:xfrm>
        </p:spPr>
        <p:txBody>
          <a:bodyPr/>
          <a:lstStyle/>
          <a:p>
            <a:endParaRPr lang="en-US" dirty="0"/>
          </a:p>
        </p:txBody>
      </p:sp>
      <p:pic>
        <p:nvPicPr>
          <p:cNvPr id="6145" name="Picture 1" descr="page6image1243305600">
            <a:extLst>
              <a:ext uri="{FF2B5EF4-FFF2-40B4-BE49-F238E27FC236}">
                <a16:creationId xmlns:a16="http://schemas.microsoft.com/office/drawing/2014/main" id="{080C14E7-4CAF-2513-4837-9A2F28E932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642256"/>
            <a:ext cx="728376" cy="312161"/>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page6image1243305888">
            <a:extLst>
              <a:ext uri="{FF2B5EF4-FFF2-40B4-BE49-F238E27FC236}">
                <a16:creationId xmlns:a16="http://schemas.microsoft.com/office/drawing/2014/main" id="{0D80DE13-FBB9-0C8D-CD60-D888E445E9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399" y="642256"/>
            <a:ext cx="11671357" cy="312161"/>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page6image1243293840">
            <a:extLst>
              <a:ext uri="{FF2B5EF4-FFF2-40B4-BE49-F238E27FC236}">
                <a16:creationId xmlns:a16="http://schemas.microsoft.com/office/drawing/2014/main" id="{62E21B1B-ECD7-D21A-E2D9-5D1FC8E65E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399" y="642257"/>
            <a:ext cx="6052457" cy="4994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5184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4EBE3-D8F5-7FFD-087D-A48F81FB5AD6}"/>
              </a:ext>
            </a:extLst>
          </p:cNvPr>
          <p:cNvSpPr>
            <a:spLocks noGrp="1"/>
          </p:cNvSpPr>
          <p:nvPr>
            <p:ph type="ctrTitle"/>
          </p:nvPr>
        </p:nvSpPr>
        <p:spPr>
          <a:xfrm>
            <a:off x="1182144" y="3621082"/>
            <a:ext cx="8731561" cy="2677648"/>
          </a:xfrm>
        </p:spPr>
        <p:txBody>
          <a:bodyPr/>
          <a:lstStyle/>
          <a:p>
            <a:pPr algn="l"/>
            <a:r>
              <a:rPr lang="en-US" sz="2400" dirty="0">
                <a:solidFill>
                  <a:schemeClr val="bg1"/>
                </a:solidFill>
              </a:rPr>
              <a:t>H</a:t>
            </a:r>
            <a:r>
              <a:rPr lang="en-US" sz="1800" dirty="0">
                <a:solidFill>
                  <a:schemeClr val="bg1"/>
                </a:solidFill>
              </a:rPr>
              <a:t>ow do we know which point is closer? </a:t>
            </a:r>
            <a:br>
              <a:rPr lang="en-US" sz="1800" dirty="0">
                <a:solidFill>
                  <a:schemeClr val="bg1"/>
                </a:solidFill>
              </a:rPr>
            </a:br>
            <a:r>
              <a:rPr lang="en-IN" sz="2000" b="0" i="0" u="none" strike="noStrike" dirty="0">
                <a:solidFill>
                  <a:schemeClr val="bg1"/>
                </a:solidFill>
                <a:effectLst/>
                <a:latin typeface="ui-sans-serif"/>
              </a:rPr>
              <a:t>The "nearest </a:t>
            </a:r>
            <a:r>
              <a:rPr lang="en-IN" sz="2000" b="0" i="0" u="none" strike="noStrike" dirty="0" err="1">
                <a:solidFill>
                  <a:schemeClr val="bg1"/>
                </a:solidFill>
                <a:effectLst/>
                <a:latin typeface="ui-sans-serif"/>
              </a:rPr>
              <a:t>neighbors</a:t>
            </a:r>
            <a:r>
              <a:rPr lang="en-IN" sz="2000" b="0" i="0" u="none" strike="noStrike" dirty="0">
                <a:solidFill>
                  <a:schemeClr val="bg1"/>
                </a:solidFill>
                <a:effectLst/>
                <a:latin typeface="ui-sans-serif"/>
              </a:rPr>
              <a:t>" are defined in terms of </a:t>
            </a:r>
            <a:r>
              <a:rPr lang="en-IN" sz="2000" b="1" i="0" u="none" strike="noStrike" dirty="0">
                <a:solidFill>
                  <a:schemeClr val="bg1"/>
                </a:solidFill>
                <a:effectLst/>
                <a:latin typeface="ui-sans-serif"/>
              </a:rPr>
              <a:t>the following distances</a:t>
            </a:r>
            <a:r>
              <a:rPr lang="en-IN" sz="2000" b="0" i="0" u="none" strike="noStrike" dirty="0">
                <a:solidFill>
                  <a:schemeClr val="bg1"/>
                </a:solidFill>
                <a:effectLst/>
                <a:latin typeface="ui-sans-serif"/>
              </a:rPr>
              <a:t>. The choice of distance matters a lot and can change the prediction.</a:t>
            </a:r>
            <a:br>
              <a:rPr lang="en-US" sz="2000" b="0" i="0" u="none" strike="noStrike" dirty="0">
                <a:solidFill>
                  <a:schemeClr val="bg1"/>
                </a:solidFill>
                <a:effectLst/>
                <a:latin typeface="ui-sans-serif"/>
              </a:rPr>
            </a:br>
            <a:br>
              <a:rPr lang="en-US" sz="1800" dirty="0">
                <a:solidFill>
                  <a:schemeClr val="bg1"/>
                </a:solidFill>
              </a:rPr>
            </a:br>
            <a:r>
              <a:rPr lang="en-US" sz="1800" dirty="0">
                <a:solidFill>
                  <a:schemeClr val="bg1"/>
                </a:solidFill>
              </a:rPr>
              <a:t>There are major 3 ways to calculate distance:</a:t>
            </a:r>
            <a:br>
              <a:rPr lang="en-US" sz="1800" dirty="0">
                <a:solidFill>
                  <a:schemeClr val="bg1"/>
                </a:solidFill>
              </a:rPr>
            </a:br>
            <a:r>
              <a:rPr lang="en-US" sz="1800" dirty="0">
                <a:solidFill>
                  <a:schemeClr val="bg1"/>
                </a:solidFill>
              </a:rPr>
              <a:t>1.</a:t>
            </a:r>
            <a:r>
              <a:rPr lang="en-IN" sz="1800" b="0" i="0" u="none" strike="noStrike" dirty="0">
                <a:solidFill>
                  <a:schemeClr val="bg1"/>
                </a:solidFill>
                <a:effectLst/>
                <a:latin typeface="source-serif-pro"/>
              </a:rPr>
              <a:t>Manhattan distance</a:t>
            </a:r>
            <a:br>
              <a:rPr lang="en-IN" sz="2400" b="0" i="0" u="none" strike="noStrike" dirty="0">
                <a:solidFill>
                  <a:schemeClr val="bg1"/>
                </a:solidFill>
                <a:effectLst/>
                <a:latin typeface="source-serif-pro"/>
              </a:rPr>
            </a:br>
            <a:br>
              <a:rPr lang="en-IN" sz="2400" b="0" i="0" u="none" strike="noStrike" dirty="0">
                <a:solidFill>
                  <a:schemeClr val="bg1"/>
                </a:solidFill>
                <a:effectLst/>
                <a:latin typeface="source-serif-pro"/>
              </a:rPr>
            </a:br>
            <a:br>
              <a:rPr lang="en-IN" sz="2400" b="0" i="0" u="none" strike="noStrike" dirty="0">
                <a:solidFill>
                  <a:schemeClr val="bg1"/>
                </a:solidFill>
                <a:effectLst/>
                <a:latin typeface="source-serif-pro"/>
              </a:rPr>
            </a:br>
            <a:r>
              <a:rPr lang="en-IN" sz="2400" b="0" i="0" u="none" strike="noStrike" dirty="0">
                <a:solidFill>
                  <a:schemeClr val="bg1"/>
                </a:solidFill>
                <a:effectLst/>
                <a:latin typeface="source-serif-pro"/>
              </a:rPr>
              <a:t>2.Euclidean distance</a:t>
            </a:r>
            <a:br>
              <a:rPr lang="en-IN" sz="2400" b="0" i="0" u="none" strike="noStrike" dirty="0">
                <a:solidFill>
                  <a:schemeClr val="bg1"/>
                </a:solidFill>
                <a:effectLst/>
                <a:latin typeface="source-serif-pro"/>
              </a:rPr>
            </a:br>
            <a:br>
              <a:rPr lang="en-IN" sz="2400" b="0" i="0" u="none" strike="noStrike" dirty="0">
                <a:solidFill>
                  <a:schemeClr val="bg1"/>
                </a:solidFill>
                <a:effectLst/>
                <a:latin typeface="source-serif-pro"/>
              </a:rPr>
            </a:br>
            <a:br>
              <a:rPr lang="en-IN" sz="2400" b="0" i="0" u="none" strike="noStrike" dirty="0">
                <a:solidFill>
                  <a:schemeClr val="bg1"/>
                </a:solidFill>
                <a:effectLst/>
                <a:latin typeface="source-serif-pro"/>
              </a:rPr>
            </a:br>
            <a:r>
              <a:rPr lang="en-IN" sz="2400" b="0" i="0" u="none" strike="noStrike" dirty="0">
                <a:solidFill>
                  <a:schemeClr val="bg1"/>
                </a:solidFill>
                <a:effectLst/>
                <a:latin typeface="source-serif-pro"/>
              </a:rPr>
              <a:t>3.Minkowski distance</a:t>
            </a:r>
            <a:br>
              <a:rPr lang="en-IN" sz="800" b="0" i="0" u="none" strike="noStrike" dirty="0">
                <a:solidFill>
                  <a:srgbClr val="292929"/>
                </a:solidFill>
                <a:effectLst/>
                <a:latin typeface="source-serif-pro"/>
              </a:rPr>
            </a:br>
            <a:endParaRPr lang="en-US" sz="1800" dirty="0"/>
          </a:p>
        </p:txBody>
      </p:sp>
      <p:sp>
        <p:nvSpPr>
          <p:cNvPr id="3" name="Subtitle 2">
            <a:extLst>
              <a:ext uri="{FF2B5EF4-FFF2-40B4-BE49-F238E27FC236}">
                <a16:creationId xmlns:a16="http://schemas.microsoft.com/office/drawing/2014/main" id="{2671D267-15C3-836E-B233-0A581CB0BF00}"/>
              </a:ext>
            </a:extLst>
          </p:cNvPr>
          <p:cNvSpPr>
            <a:spLocks noGrp="1"/>
          </p:cNvSpPr>
          <p:nvPr>
            <p:ph type="subTitle" idx="1"/>
          </p:nvPr>
        </p:nvSpPr>
        <p:spPr>
          <a:xfrm>
            <a:off x="794656" y="1215094"/>
            <a:ext cx="11157857" cy="861420"/>
          </a:xfrm>
        </p:spPr>
        <p:txBody>
          <a:bodyPr/>
          <a:lstStyle/>
          <a:p>
            <a:r>
              <a:rPr lang="en-US" sz="2400" b="1" dirty="0"/>
              <a:t>Choice of Distance Metric to compute distance between records</a:t>
            </a:r>
          </a:p>
          <a:p>
            <a:endParaRPr lang="en-US" dirty="0"/>
          </a:p>
        </p:txBody>
      </p:sp>
      <p:pic>
        <p:nvPicPr>
          <p:cNvPr id="10242" name="Picture 2">
            <a:extLst>
              <a:ext uri="{FF2B5EF4-FFF2-40B4-BE49-F238E27FC236}">
                <a16:creationId xmlns:a16="http://schemas.microsoft.com/office/drawing/2014/main" id="{8C6F814D-9CB9-AEF0-6D88-8AD8730225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5987" y="3552683"/>
            <a:ext cx="2542478" cy="795883"/>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7744249E-CDB9-A7D8-49E9-0F3F4F9B02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2412" y="4416965"/>
            <a:ext cx="2252547" cy="795884"/>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80D00962-F954-822A-D0DA-3D0C249B57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9615" y="5349646"/>
            <a:ext cx="2542478" cy="795884"/>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descr="Manhattan distance">
            <a:extLst>
              <a:ext uri="{FF2B5EF4-FFF2-40B4-BE49-F238E27FC236}">
                <a16:creationId xmlns:a16="http://schemas.microsoft.com/office/drawing/2014/main" id="{26C6389D-B61A-6C49-5C79-DF2754B6DB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61971" y="3234382"/>
            <a:ext cx="3378746" cy="2115264"/>
          </a:xfrm>
          <a:prstGeom prst="rect">
            <a:avLst/>
          </a:prstGeom>
          <a:noFill/>
          <a:effectLst>
            <a:outerShdw blurRad="237967" dist="198311" dir="2160000" algn="ctr" rotWithShape="0">
              <a:srgbClr val="000000">
                <a:alpha val="72852"/>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077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671D267-15C3-836E-B233-0A581CB0BF00}"/>
              </a:ext>
            </a:extLst>
          </p:cNvPr>
          <p:cNvSpPr>
            <a:spLocks noGrp="1"/>
          </p:cNvSpPr>
          <p:nvPr>
            <p:ph type="subTitle" idx="1"/>
          </p:nvPr>
        </p:nvSpPr>
        <p:spPr>
          <a:xfrm>
            <a:off x="3288555" y="814980"/>
            <a:ext cx="8825658" cy="861420"/>
          </a:xfrm>
        </p:spPr>
        <p:txBody>
          <a:bodyPr>
            <a:normAutofit/>
          </a:bodyPr>
          <a:lstStyle/>
          <a:p>
            <a:r>
              <a:rPr lang="en-US" altLang="en-US" sz="3200" b="1" dirty="0" err="1"/>
              <a:t>NORMALIzation</a:t>
            </a:r>
            <a:endParaRPr lang="en-US" sz="3200" b="1" dirty="0"/>
          </a:p>
        </p:txBody>
      </p:sp>
      <p:sp>
        <p:nvSpPr>
          <p:cNvPr id="4" name="Title 3">
            <a:extLst>
              <a:ext uri="{FF2B5EF4-FFF2-40B4-BE49-F238E27FC236}">
                <a16:creationId xmlns:a16="http://schemas.microsoft.com/office/drawing/2014/main" id="{F2F9F362-CA4F-AD7D-8C73-01C1DFDE675C}"/>
              </a:ext>
            </a:extLst>
          </p:cNvPr>
          <p:cNvSpPr>
            <a:spLocks noGrp="1"/>
          </p:cNvSpPr>
          <p:nvPr>
            <p:ph type="ctrTitle"/>
          </p:nvPr>
        </p:nvSpPr>
        <p:spPr>
          <a:xfrm>
            <a:off x="869268" y="2624256"/>
            <a:ext cx="10453464" cy="3921511"/>
          </a:xfrm>
        </p:spPr>
        <p:txBody>
          <a:bodyPr/>
          <a:lstStyle/>
          <a:p>
            <a:pPr algn="l"/>
            <a:r>
              <a:rPr lang="en-IN" sz="2400" b="0" i="0" u="none" strike="noStrike" dirty="0">
                <a:solidFill>
                  <a:schemeClr val="bg1"/>
                </a:solidFill>
                <a:effectLst/>
                <a:latin typeface="Arial" panose="020B0604020202020204" pitchFamily="34" charset="0"/>
              </a:rPr>
              <a:t>Normalization is a way of standardizing a set of numbers so each one is somewhere between 0.0 and 1.0. We take each number in turn and subtract from it the minimum observed value.</a:t>
            </a:r>
            <a:br>
              <a:rPr lang="en-IN" sz="2400" b="0" i="0" u="none" strike="noStrike" dirty="0">
                <a:solidFill>
                  <a:schemeClr val="bg1"/>
                </a:solidFill>
                <a:effectLst/>
                <a:latin typeface="Arial" panose="020B0604020202020204" pitchFamily="34" charset="0"/>
              </a:rPr>
            </a:br>
            <a:r>
              <a:rPr lang="en-IN" sz="2400" b="0" i="0" u="none" strike="noStrike" dirty="0">
                <a:solidFill>
                  <a:schemeClr val="bg1"/>
                </a:solidFill>
                <a:effectLst/>
                <a:latin typeface="Arial" panose="020B0604020202020204" pitchFamily="34" charset="0"/>
              </a:rPr>
              <a:t>We then divide by the observed range of values.</a:t>
            </a:r>
            <a:br>
              <a:rPr lang="en-IN" sz="2400" b="0" i="0" u="none" strike="noStrike" dirty="0">
                <a:solidFill>
                  <a:schemeClr val="bg1"/>
                </a:solidFill>
                <a:effectLst/>
                <a:latin typeface="Arial" panose="020B0604020202020204" pitchFamily="34" charset="0"/>
              </a:rPr>
            </a:br>
            <a:r>
              <a:rPr lang="en-IN" sz="2400" b="0" i="0" u="none" strike="noStrike" dirty="0">
                <a:solidFill>
                  <a:schemeClr val="bg1"/>
                </a:solidFill>
                <a:effectLst/>
                <a:latin typeface="Arial" panose="020B0604020202020204" pitchFamily="34" charset="0"/>
              </a:rPr>
              <a:t>The result is a number between 0.0 and 1.0.</a:t>
            </a:r>
            <a:br>
              <a:rPr lang="en-IN" b="0" i="0" u="none" strike="noStrike" dirty="0">
                <a:solidFill>
                  <a:srgbClr val="1A0D99"/>
                </a:solidFill>
                <a:effectLst/>
                <a:latin typeface="Arial" panose="020B0604020202020204" pitchFamily="34" charset="0"/>
              </a:rPr>
            </a:br>
            <a:br>
              <a:rPr lang="en-IN" sz="2400" b="0" i="0" u="none" strike="noStrike" dirty="0">
                <a:solidFill>
                  <a:schemeClr val="bg1"/>
                </a:solidFill>
                <a:effectLst/>
                <a:latin typeface="Arial" panose="020B0604020202020204" pitchFamily="34" charset="0"/>
              </a:rPr>
            </a:br>
            <a:br>
              <a:rPr lang="en-IN" sz="2400" b="0" i="0" u="none" strike="noStrike" dirty="0">
                <a:solidFill>
                  <a:schemeClr val="bg1"/>
                </a:solidFill>
                <a:effectLst/>
                <a:latin typeface="Arial" panose="020B0604020202020204" pitchFamily="34" charset="0"/>
              </a:rPr>
            </a:br>
            <a:br>
              <a:rPr lang="en-IN" dirty="0"/>
            </a:br>
            <a:br>
              <a:rPr lang="en-IN" dirty="0"/>
            </a:br>
            <a:endParaRPr lang="en-US" dirty="0"/>
          </a:p>
        </p:txBody>
      </p:sp>
      <p:pic>
        <p:nvPicPr>
          <p:cNvPr id="12" name="Picture 11">
            <a:extLst>
              <a:ext uri="{FF2B5EF4-FFF2-40B4-BE49-F238E27FC236}">
                <a16:creationId xmlns:a16="http://schemas.microsoft.com/office/drawing/2014/main" id="{2671ABF0-2297-F4A0-5BB6-FDE29A271A04}"/>
              </a:ext>
            </a:extLst>
          </p:cNvPr>
          <p:cNvPicPr>
            <a:picLocks noChangeAspect="1"/>
          </p:cNvPicPr>
          <p:nvPr/>
        </p:nvPicPr>
        <p:blipFill>
          <a:blip r:embed="rId2"/>
          <a:stretch>
            <a:fillRect/>
          </a:stretch>
        </p:blipFill>
        <p:spPr>
          <a:xfrm>
            <a:off x="2999677" y="3428999"/>
            <a:ext cx="6534615" cy="2837985"/>
          </a:xfrm>
          <a:prstGeom prst="rect">
            <a:avLst/>
          </a:prstGeom>
        </p:spPr>
      </p:pic>
    </p:spTree>
    <p:extLst>
      <p:ext uri="{BB962C8B-B14F-4D97-AF65-F5344CB8AC3E}">
        <p14:creationId xmlns:p14="http://schemas.microsoft.com/office/powerpoint/2010/main" val="2750270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BF206-181A-8119-3075-A5D124C3B187}"/>
              </a:ext>
            </a:extLst>
          </p:cNvPr>
          <p:cNvSpPr>
            <a:spLocks noGrp="1"/>
          </p:cNvSpPr>
          <p:nvPr>
            <p:ph type="ctrTitle"/>
          </p:nvPr>
        </p:nvSpPr>
        <p:spPr>
          <a:xfrm>
            <a:off x="1154955" y="2099733"/>
            <a:ext cx="9226830" cy="2677648"/>
          </a:xfrm>
        </p:spPr>
        <p:txBody>
          <a:bodyPr/>
          <a:lstStyle/>
          <a:p>
            <a:r>
              <a:rPr lang="en-IN" sz="2000" b="0" i="0" u="none" strike="noStrike" dirty="0">
                <a:solidFill>
                  <a:schemeClr val="bg1"/>
                </a:solidFill>
                <a:effectLst/>
                <a:latin typeface="Arial" panose="020B0604020202020204" pitchFamily="34" charset="0"/>
              </a:rPr>
              <a:t>For classification algorithms like KNN, we measure the distances between pairs of samples and these distances are influenced by the measurement units also. For example: Let’s say, we are applying KNN on a data set having 3 </a:t>
            </a:r>
            <a:r>
              <a:rPr lang="en-IN" sz="2000" b="0" i="0" u="none" strike="noStrike" dirty="0" err="1">
                <a:solidFill>
                  <a:schemeClr val="bg1"/>
                </a:solidFill>
                <a:effectLst/>
                <a:latin typeface="Arial" panose="020B0604020202020204" pitchFamily="34" charset="0"/>
              </a:rPr>
              <a:t>features.First</a:t>
            </a:r>
            <a:r>
              <a:rPr lang="en-IN" sz="2000" b="0" i="0" u="none" strike="noStrike" dirty="0">
                <a:solidFill>
                  <a:schemeClr val="bg1"/>
                </a:solidFill>
                <a:effectLst/>
                <a:latin typeface="Arial" panose="020B0604020202020204" pitchFamily="34" charset="0"/>
              </a:rPr>
              <a:t> feature ranging from 1-10, second from 1-20 and the last one ranging from 1-1000. In this case, most of the clusters will be generated based on the last feature as the difference between 1 to 10 and 1-20 are smaller as compared to 1-1000. To avoid this miss classification, we should normalize the feature variables.</a:t>
            </a:r>
            <a:br>
              <a:rPr lang="en-IN" sz="1800" b="0" i="0" u="none" strike="noStrike" dirty="0">
                <a:solidFill>
                  <a:schemeClr val="bg1"/>
                </a:solidFill>
                <a:effectLst/>
                <a:latin typeface="Lato" panose="020F0502020204030203" pitchFamily="34" charset="0"/>
              </a:rPr>
            </a:br>
            <a:endParaRPr lang="en-US" sz="1800" dirty="0">
              <a:solidFill>
                <a:schemeClr val="bg1"/>
              </a:solidFill>
            </a:endParaRPr>
          </a:p>
        </p:txBody>
      </p:sp>
      <p:sp>
        <p:nvSpPr>
          <p:cNvPr id="3" name="Subtitle 2">
            <a:extLst>
              <a:ext uri="{FF2B5EF4-FFF2-40B4-BE49-F238E27FC236}">
                <a16:creationId xmlns:a16="http://schemas.microsoft.com/office/drawing/2014/main" id="{CB81C6AF-1C0D-B33E-BF5A-A9DD2B7C19C4}"/>
              </a:ext>
            </a:extLst>
          </p:cNvPr>
          <p:cNvSpPr>
            <a:spLocks noGrp="1"/>
          </p:cNvSpPr>
          <p:nvPr>
            <p:ph type="subTitle" idx="1"/>
          </p:nvPr>
        </p:nvSpPr>
        <p:spPr>
          <a:xfrm>
            <a:off x="1848637" y="646814"/>
            <a:ext cx="8825658" cy="861420"/>
          </a:xfrm>
        </p:spPr>
        <p:txBody>
          <a:bodyPr>
            <a:normAutofit/>
          </a:bodyPr>
          <a:lstStyle/>
          <a:p>
            <a:r>
              <a:rPr lang="en-US" sz="3200" b="1" dirty="0"/>
              <a:t>IMPORTANCE OF </a:t>
            </a:r>
            <a:r>
              <a:rPr lang="en-US" sz="3200" b="1" dirty="0" err="1"/>
              <a:t>normalIZATION</a:t>
            </a:r>
            <a:endParaRPr lang="en-US" sz="3200" b="1" dirty="0"/>
          </a:p>
        </p:txBody>
      </p:sp>
    </p:spTree>
    <p:extLst>
      <p:ext uri="{BB962C8B-B14F-4D97-AF65-F5344CB8AC3E}">
        <p14:creationId xmlns:p14="http://schemas.microsoft.com/office/powerpoint/2010/main" val="41293278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{EE8D7667-B95A-BF4C-996B-200B28FDA14D}tf10001076</Template>
  <TotalTime>2432</TotalTime>
  <Words>1257</Words>
  <Application>Microsoft Macintosh PowerPoint</Application>
  <PresentationFormat>Widescreen</PresentationFormat>
  <Paragraphs>45</Paragraphs>
  <Slides>17</Slides>
  <Notes>0</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17</vt:i4>
      </vt:variant>
    </vt:vector>
  </HeadingPairs>
  <TitlesOfParts>
    <vt:vector size="32" baseType="lpstr">
      <vt:lpstr>American Typewriter</vt:lpstr>
      <vt:lpstr>Arial</vt:lpstr>
      <vt:lpstr>Arial</vt:lpstr>
      <vt:lpstr>Barlow</vt:lpstr>
      <vt:lpstr>Century Gothic</vt:lpstr>
      <vt:lpstr>Lato</vt:lpstr>
      <vt:lpstr>ProximaNova</vt:lpstr>
      <vt:lpstr>Roboto</vt:lpstr>
      <vt:lpstr>source-serif-pro</vt:lpstr>
      <vt:lpstr>TwCenMT</vt:lpstr>
      <vt:lpstr>ui-sans-serif</vt:lpstr>
      <vt:lpstr>Wingdings 3</vt:lpstr>
      <vt:lpstr>Ion Boardroom</vt:lpstr>
      <vt:lpstr>VISIO</vt:lpstr>
      <vt:lpstr>Visio</vt:lpstr>
      <vt:lpstr>MA-697  </vt:lpstr>
      <vt:lpstr>PowerPoint Presentation</vt:lpstr>
      <vt:lpstr>In most of the cases, our datapoint is more likely to behave like the other data points with similar features, so KNN finds out the nearest such datapoint and gives output accordingly.  The idea is to find such k, which is enough to depict the behaviour of our new datapoint   </vt:lpstr>
      <vt:lpstr>PowerPoint Presentation</vt:lpstr>
      <vt:lpstr> Can we choose any value of K?  If k is too small, sensitive to noise points. If k is too large, neighborhood may include points from other classes.  It basically works more on trial and error   Rule of thumb: K = sqrt(N) N: number of training points </vt:lpstr>
      <vt:lpstr>PowerPoint Presentation</vt:lpstr>
      <vt:lpstr>How do we know which point is closer?  The "nearest neighbors" are defined in terms of the following distances. The choice of distance matters a lot and can change the prediction.  There are major 3 ways to calculate distance: 1.Manhattan distance   2.Euclidean distance   3.Minkowski distance </vt:lpstr>
      <vt:lpstr>Normalization is a way of standardizing a set of numbers so each one is somewhere between 0.0 and 1.0. We take each number in turn and subtract from it the minimum observed value. We then divide by the observed range of values. The result is a number between 0.0 and 1.0.     </vt:lpstr>
      <vt:lpstr>For classification algorithms like KNN, we measure the distances between pairs of samples and these distances are influenced by the measurement units also. For example: Let’s say, we are applying KNN on a data set having 3 features.First feature ranging from 1-10, second from 1-20 and the last one ranging from 1-1000. In this case, most of the clusters will be generated based on the last feature as the difference between 1 to 10 and 1-20 are smaller as compared to 1-1000. To avoid this miss classification, we should normalize the feature variables. </vt:lpstr>
      <vt:lpstr>1. Load the data 2. Initialize K to your chosen number of neighbors 3. Calculate the distance between the query example and the current example from the data. Add the distance and the index of the example to an ordered collection 4. Sort the ordered collection of distances and indices from smallest to largest (in ascending order) by the distances 5. Pick the first K entries from the sorted collection 6. Get the labels of the selected K entries 7. If regression, return the mean of the K labels 8. If classification, return the mode of the K labels </vt:lpstr>
      <vt:lpstr>Consider an example</vt:lpstr>
      <vt:lpstr>PowerPoint Presentation</vt:lpstr>
      <vt:lpstr>Since the majority of neighbors are classified as normal as per the KNN algorithm, the data point (57, 170) should be normal.</vt:lpstr>
      <vt:lpstr>1. No Training Period: KNN is called Lazy Learner (Instance based learning). It does not learn anything in the training period. It does not derive any discriminative function from the training data. In other words, there is no training period for it. It stores the training dataset and learns from it only at the time of making real time predictions. This makes the KNN algorithm much faster than other algorithms that require training e.g. SVM, Linear Regression etc.  2. Since the KNN algorithm requires no training before making predictions, new data can be added seamlessly which will not impact the accuracy of the algorithm.  3. KNN is very easy to implement. There are only two parameters required to implement KNN i.e. the value of K and the distance function (e.g. Euclidean or Manhattan etc.)</vt:lpstr>
      <vt:lpstr>1. Does not work well with large dataset: In large datasets, the cost of calculating the distance between the new point and each existing points is huge which degrades the performance of the algorithm.  2. Does not work well with high dimensions: The KNN algorithm doesn't work well with high dimensional data because with large number of dimensions, it becomes difficult for the algorithm to calculate the distance in each dimension.  3. Need feature scaling: We need to do feature scaling (standardization and normalization) before applying KNN algorithm to any dataset. If we don't do so, KNN may generate wrong predictions.  4. Sensitive to noisy data, missing values and outliers: KNN is sensitive to noise in the dataset. We need to manually impute missing values and remove outliers. </vt:lpstr>
      <vt:lpstr>Although there are certain limitations, this algorithm is widely used in industries because of its simplicity. Some of these applications are: Email spam filtering: For detecting the trivial and fixed types of spam emails, KNN can perform well. Credit rating: The KNN algorithm helps determine an individual's credit rating by comparing them with the ones with similar characteristics. Loan approval: Similar to credit rating, the k-nearest neighbor algorithm is beneficial in identifying individuals who are more likely to default on loans by comparing their traits with similar individuals. Recommendation system: KNN is used to build recommendation engines that recommend some products/movies/songs to the users based on their likings or disliking. </vt:lpstr>
      <vt:lpstr>The kNN algorithm is popular, effective, and relatively easy to implement and interpret. It can efficiently solve classification and regression tasks for complicated multivariate cases. Despite the emergence of many advanced alternatives, it maintains its position among the best ML classifiers.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DEEPALI DAGAR</dc:creator>
  <cp:lastModifiedBy>DEEPALI DAGAR</cp:lastModifiedBy>
  <cp:revision>5</cp:revision>
  <dcterms:created xsi:type="dcterms:W3CDTF">2022-10-27T11:59:07Z</dcterms:created>
  <dcterms:modified xsi:type="dcterms:W3CDTF">2022-10-29T08:38:21Z</dcterms:modified>
</cp:coreProperties>
</file>