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Nunito"/>
      <p:regular r:id="rId41"/>
      <p:bold r:id="rId42"/>
      <p:italic r:id="rId43"/>
      <p:boldItalic r:id="rId44"/>
    </p:embeddedFont>
    <p:embeddedFont>
      <p:font typeface="Constantia"/>
      <p:regular r:id="rId45"/>
      <p:bold r:id="rId46"/>
      <p:italic r:id="rId47"/>
      <p:boldItalic r:id="rId48"/>
    </p:embeddedFont>
    <p:embeddedFont>
      <p:font typeface="Spectral"/>
      <p:regular r:id="rId49"/>
      <p:bold r:id="rId50"/>
      <p:italic r:id="rId51"/>
      <p:boldItalic r:id="rId52"/>
    </p:embeddedFont>
    <p:embeddedFont>
      <p:font typeface="Dancing Script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Nunito-bold.fntdata"/><Relationship Id="rId41" Type="http://schemas.openxmlformats.org/officeDocument/2006/relationships/font" Target="fonts/Nunito-regular.fntdata"/><Relationship Id="rId44" Type="http://schemas.openxmlformats.org/officeDocument/2006/relationships/font" Target="fonts/Nunito-boldItalic.fntdata"/><Relationship Id="rId43" Type="http://schemas.openxmlformats.org/officeDocument/2006/relationships/font" Target="fonts/Nunito-italic.fntdata"/><Relationship Id="rId46" Type="http://schemas.openxmlformats.org/officeDocument/2006/relationships/font" Target="fonts/Constantia-bold.fntdata"/><Relationship Id="rId45" Type="http://schemas.openxmlformats.org/officeDocument/2006/relationships/font" Target="fonts/Constanti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Constantia-boldItalic.fntdata"/><Relationship Id="rId47" Type="http://schemas.openxmlformats.org/officeDocument/2006/relationships/font" Target="fonts/Constantia-italic.fntdata"/><Relationship Id="rId49" Type="http://schemas.openxmlformats.org/officeDocument/2006/relationships/font" Target="fonts/Spectra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Roboto-regular.fntdata"/><Relationship Id="rId36" Type="http://schemas.openxmlformats.org/officeDocument/2006/relationships/slide" Target="slides/slide30.xml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pectral-italic.fntdata"/><Relationship Id="rId50" Type="http://schemas.openxmlformats.org/officeDocument/2006/relationships/font" Target="fonts/Spectral-bold.fntdata"/><Relationship Id="rId53" Type="http://schemas.openxmlformats.org/officeDocument/2006/relationships/font" Target="fonts/DancingScript-regular.fntdata"/><Relationship Id="rId52" Type="http://schemas.openxmlformats.org/officeDocument/2006/relationships/font" Target="fonts/Spectral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DancingScrip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ae60e00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ae60e00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152811f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152811f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ae60e005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3ae60e005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KSComplement(Kolmogrov Smirnov Statistic)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TVComplement(Total Variation Distance).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3b18cfe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3b18cfe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KSComplement(Kolmogrov Smirnov Statistic)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TVComplement(Total Variation Distance).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b18cfe8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b18cfe8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KSComplement(Kolmogrov Smirnov Statistic)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TVComplement(Total Variation Distance).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ae60e005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3ae60e005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KSComplement(Kolmogrov Smirnov Statistic)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TVComplement(Total Variation Distance).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b18cfe8d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3b18cfe8d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b18cfe8d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3b18cfe8d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3b18cfe8d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3b18cfe8d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e38e15c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2e38e15c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3b18cfe8d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3b18cfe8d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b18cfe8d4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b18cfe8d4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3b18cfe8d4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3b18cfe8d4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3b18cfe8d4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3b18cfe8d4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8bd36926f82436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8bd36926f82436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3b18cfe8d4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3b18cfe8d4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3b18cfe8d4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3b18cfe8d4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3b18cfe8d4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3b18cfe8d4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3b18cfe8d4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3b18cfe8d4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3b18cfe8d4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3b18cfe8d4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3b18cfe8d4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3b18cfe8d4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3b18cfe8d4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3b18cfe8d4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ae60e005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ae60e005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3b18cfe8d4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3b18cfe8d4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ceef531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ceef531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ae60e005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ae60e005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e38e15cf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e38e15cf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f4fd262a85089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bf4fd262a85089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bf4fd262a85089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bf4fd262a85089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ae60e005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ae60e005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847675"/>
            <a:ext cx="8520600" cy="3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/>
              <a:buNone/>
              <a:defRPr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/>
              <a:buNone/>
              <a:defRPr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/>
              <a:buNone/>
              <a:defRPr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/>
              <a:buNone/>
              <a:defRPr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/>
              <a:buNone/>
              <a:defRPr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/>
              <a:buNone/>
              <a:defRPr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/>
              <a:buNone/>
              <a:defRPr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/>
              <a:buNone/>
              <a:defRPr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/>
              <a:buNone/>
              <a:defRPr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847675"/>
            <a:ext cx="8520600" cy="3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8.png"/><Relationship Id="rId13" Type="http://schemas.openxmlformats.org/officeDocument/2006/relationships/image" Target="../media/image23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Relationship Id="rId9" Type="http://schemas.openxmlformats.org/officeDocument/2006/relationships/image" Target="../media/image34.png"/><Relationship Id="rId5" Type="http://schemas.openxmlformats.org/officeDocument/2006/relationships/image" Target="../media/image20.png"/><Relationship Id="rId6" Type="http://schemas.openxmlformats.org/officeDocument/2006/relationships/image" Target="../media/image15.png"/><Relationship Id="rId7" Type="http://schemas.openxmlformats.org/officeDocument/2006/relationships/image" Target="../media/image19.png"/><Relationship Id="rId8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Deepam-Rai/PyNeFrauds" TargetMode="External"/><Relationship Id="rId4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11" Type="http://schemas.openxmlformats.org/officeDocument/2006/relationships/image" Target="../media/image10.png"/><Relationship Id="rId10" Type="http://schemas.openxmlformats.org/officeDocument/2006/relationships/image" Target="../media/image16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2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313" y="1371115"/>
            <a:ext cx="1722925" cy="17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200" y="0"/>
            <a:ext cx="33818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/>
        </p:nvSpPr>
        <p:spPr>
          <a:xfrm>
            <a:off x="609600" y="4476675"/>
            <a:ext cx="5157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Dancing Script"/>
                <a:ea typeface="Dancing Script"/>
                <a:cs typeface="Dancing Script"/>
                <a:sym typeface="Dancing Script"/>
              </a:rPr>
              <a:t>Deepest Salutations at His Divine Lotus Feet…</a:t>
            </a:r>
            <a:endParaRPr b="1" sz="2300"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</a:t>
            </a:r>
            <a:endParaRPr/>
          </a:p>
        </p:txBody>
      </p:sp>
      <p:sp>
        <p:nvSpPr>
          <p:cNvPr id="210" name="Google Shape;210;p34"/>
          <p:cNvSpPr/>
          <p:nvPr/>
        </p:nvSpPr>
        <p:spPr>
          <a:xfrm rot="5400000">
            <a:off x="-27375" y="1568200"/>
            <a:ext cx="2272800" cy="26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Linear 256</a:t>
            </a:r>
            <a:endParaRPr sz="1300"/>
          </a:p>
        </p:txBody>
      </p:sp>
      <p:sp>
        <p:nvSpPr>
          <p:cNvPr id="211" name="Google Shape;211;p34"/>
          <p:cNvSpPr/>
          <p:nvPr/>
        </p:nvSpPr>
        <p:spPr>
          <a:xfrm rot="5400000">
            <a:off x="429825" y="1568200"/>
            <a:ext cx="2272800" cy="26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Batch Norm 256</a:t>
            </a:r>
            <a:endParaRPr sz="1300"/>
          </a:p>
        </p:txBody>
      </p:sp>
      <p:sp>
        <p:nvSpPr>
          <p:cNvPr id="212" name="Google Shape;212;p34"/>
          <p:cNvSpPr/>
          <p:nvPr/>
        </p:nvSpPr>
        <p:spPr>
          <a:xfrm rot="5400000">
            <a:off x="887025" y="1568200"/>
            <a:ext cx="2272800" cy="26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ReLU</a:t>
            </a:r>
            <a:endParaRPr sz="1200"/>
          </a:p>
        </p:txBody>
      </p:sp>
      <p:cxnSp>
        <p:nvCxnSpPr>
          <p:cNvPr id="213" name="Google Shape;213;p34"/>
          <p:cNvCxnSpPr>
            <a:stCxn id="210" idx="0"/>
            <a:endCxn id="211" idx="2"/>
          </p:cNvCxnSpPr>
          <p:nvPr/>
        </p:nvCxnSpPr>
        <p:spPr>
          <a:xfrm>
            <a:off x="1239225" y="1698400"/>
            <a:ext cx="196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4"/>
          <p:cNvCxnSpPr>
            <a:stCxn id="211" idx="0"/>
            <a:endCxn id="212" idx="2"/>
          </p:cNvCxnSpPr>
          <p:nvPr/>
        </p:nvCxnSpPr>
        <p:spPr>
          <a:xfrm>
            <a:off x="1696425" y="1698400"/>
            <a:ext cx="196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4"/>
          <p:cNvCxnSpPr>
            <a:endCxn id="210" idx="2"/>
          </p:cNvCxnSpPr>
          <p:nvPr/>
        </p:nvCxnSpPr>
        <p:spPr>
          <a:xfrm flipH="1" rot="10800000">
            <a:off x="416025" y="1698400"/>
            <a:ext cx="562800" cy="36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4"/>
          <p:cNvCxnSpPr>
            <a:stCxn id="212" idx="0"/>
            <a:endCxn id="217" idx="2"/>
          </p:cNvCxnSpPr>
          <p:nvPr/>
        </p:nvCxnSpPr>
        <p:spPr>
          <a:xfrm>
            <a:off x="2153625" y="1698400"/>
            <a:ext cx="6540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34"/>
          <p:cNvSpPr/>
          <p:nvPr/>
        </p:nvSpPr>
        <p:spPr>
          <a:xfrm>
            <a:off x="802875" y="1694850"/>
            <a:ext cx="1498652" cy="1365050"/>
          </a:xfrm>
          <a:custGeom>
            <a:rect b="b" l="l" r="r" t="t"/>
            <a:pathLst>
              <a:path extrusionOk="0" h="54602" w="76277">
                <a:moveTo>
                  <a:pt x="287" y="137"/>
                </a:moveTo>
                <a:lnTo>
                  <a:pt x="0" y="54602"/>
                </a:lnTo>
                <a:lnTo>
                  <a:pt x="76277" y="54602"/>
                </a:lnTo>
                <a:lnTo>
                  <a:pt x="76273" y="0"/>
                </a:lnTo>
              </a:path>
            </a:pathLst>
          </a:cu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9" name="Google Shape;219;p34"/>
          <p:cNvSpPr txBox="1"/>
          <p:nvPr/>
        </p:nvSpPr>
        <p:spPr>
          <a:xfrm>
            <a:off x="848550" y="2977825"/>
            <a:ext cx="140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Residual</a:t>
            </a:r>
            <a:endParaRPr sz="1300"/>
          </a:p>
        </p:txBody>
      </p:sp>
      <p:sp>
        <p:nvSpPr>
          <p:cNvPr id="217" name="Google Shape;217;p34"/>
          <p:cNvSpPr/>
          <p:nvPr/>
        </p:nvSpPr>
        <p:spPr>
          <a:xfrm rot="5400000">
            <a:off x="1801425" y="1568200"/>
            <a:ext cx="2272800" cy="26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Linear 256</a:t>
            </a:r>
            <a:endParaRPr sz="1300"/>
          </a:p>
        </p:txBody>
      </p:sp>
      <p:sp>
        <p:nvSpPr>
          <p:cNvPr id="220" name="Google Shape;220;p34"/>
          <p:cNvSpPr/>
          <p:nvPr/>
        </p:nvSpPr>
        <p:spPr>
          <a:xfrm rot="5400000">
            <a:off x="2258625" y="1568200"/>
            <a:ext cx="2272800" cy="26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Batch Norm 256</a:t>
            </a:r>
            <a:endParaRPr sz="1300"/>
          </a:p>
        </p:txBody>
      </p:sp>
      <p:sp>
        <p:nvSpPr>
          <p:cNvPr id="221" name="Google Shape;221;p34"/>
          <p:cNvSpPr/>
          <p:nvPr/>
        </p:nvSpPr>
        <p:spPr>
          <a:xfrm rot="5400000">
            <a:off x="2715825" y="1568200"/>
            <a:ext cx="2272800" cy="26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ReLU</a:t>
            </a:r>
            <a:endParaRPr sz="1200"/>
          </a:p>
        </p:txBody>
      </p:sp>
      <p:cxnSp>
        <p:nvCxnSpPr>
          <p:cNvPr id="222" name="Google Shape;222;p34"/>
          <p:cNvCxnSpPr>
            <a:stCxn id="217" idx="0"/>
            <a:endCxn id="220" idx="2"/>
          </p:cNvCxnSpPr>
          <p:nvPr/>
        </p:nvCxnSpPr>
        <p:spPr>
          <a:xfrm>
            <a:off x="3068025" y="1698400"/>
            <a:ext cx="196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4"/>
          <p:cNvCxnSpPr>
            <a:stCxn id="220" idx="0"/>
            <a:endCxn id="221" idx="2"/>
          </p:cNvCxnSpPr>
          <p:nvPr/>
        </p:nvCxnSpPr>
        <p:spPr>
          <a:xfrm>
            <a:off x="3525225" y="1698400"/>
            <a:ext cx="196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4"/>
          <p:cNvCxnSpPr>
            <a:stCxn id="221" idx="0"/>
            <a:endCxn id="225" idx="2"/>
          </p:cNvCxnSpPr>
          <p:nvPr/>
        </p:nvCxnSpPr>
        <p:spPr>
          <a:xfrm>
            <a:off x="3982425" y="1698400"/>
            <a:ext cx="577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34"/>
          <p:cNvSpPr/>
          <p:nvPr/>
        </p:nvSpPr>
        <p:spPr>
          <a:xfrm>
            <a:off x="2631675" y="1694850"/>
            <a:ext cx="1498652" cy="1365050"/>
          </a:xfrm>
          <a:custGeom>
            <a:rect b="b" l="l" r="r" t="t"/>
            <a:pathLst>
              <a:path extrusionOk="0" h="54602" w="76277">
                <a:moveTo>
                  <a:pt x="287" y="137"/>
                </a:moveTo>
                <a:lnTo>
                  <a:pt x="0" y="54602"/>
                </a:lnTo>
                <a:lnTo>
                  <a:pt x="76277" y="54602"/>
                </a:lnTo>
                <a:lnTo>
                  <a:pt x="76273" y="0"/>
                </a:lnTo>
              </a:path>
            </a:pathLst>
          </a:cu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7" name="Google Shape;227;p34"/>
          <p:cNvSpPr txBox="1"/>
          <p:nvPr/>
        </p:nvSpPr>
        <p:spPr>
          <a:xfrm>
            <a:off x="2677350" y="2977825"/>
            <a:ext cx="140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Residual</a:t>
            </a:r>
            <a:endParaRPr sz="1300"/>
          </a:p>
        </p:txBody>
      </p:sp>
      <p:sp>
        <p:nvSpPr>
          <p:cNvPr id="225" name="Google Shape;225;p34"/>
          <p:cNvSpPr/>
          <p:nvPr/>
        </p:nvSpPr>
        <p:spPr>
          <a:xfrm rot="5400000">
            <a:off x="3554025" y="1568200"/>
            <a:ext cx="2272800" cy="26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Linear 128</a:t>
            </a:r>
            <a:endParaRPr sz="1300"/>
          </a:p>
        </p:txBody>
      </p:sp>
      <p:sp>
        <p:nvSpPr>
          <p:cNvPr id="228" name="Google Shape;228;p34"/>
          <p:cNvSpPr/>
          <p:nvPr/>
        </p:nvSpPr>
        <p:spPr>
          <a:xfrm rot="5400000">
            <a:off x="4011225" y="1568200"/>
            <a:ext cx="2272800" cy="26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Batch Norm 128</a:t>
            </a:r>
            <a:endParaRPr sz="1300"/>
          </a:p>
        </p:txBody>
      </p:sp>
      <p:sp>
        <p:nvSpPr>
          <p:cNvPr id="229" name="Google Shape;229;p34"/>
          <p:cNvSpPr/>
          <p:nvPr/>
        </p:nvSpPr>
        <p:spPr>
          <a:xfrm rot="5400000">
            <a:off x="4468425" y="1568200"/>
            <a:ext cx="2272800" cy="26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ReLU</a:t>
            </a:r>
            <a:endParaRPr sz="1200"/>
          </a:p>
        </p:txBody>
      </p:sp>
      <p:cxnSp>
        <p:nvCxnSpPr>
          <p:cNvPr id="230" name="Google Shape;230;p34"/>
          <p:cNvCxnSpPr>
            <a:stCxn id="225" idx="0"/>
            <a:endCxn id="228" idx="2"/>
          </p:cNvCxnSpPr>
          <p:nvPr/>
        </p:nvCxnSpPr>
        <p:spPr>
          <a:xfrm>
            <a:off x="4820625" y="1698400"/>
            <a:ext cx="196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4"/>
          <p:cNvCxnSpPr>
            <a:stCxn id="228" idx="0"/>
            <a:endCxn id="229" idx="2"/>
          </p:cNvCxnSpPr>
          <p:nvPr/>
        </p:nvCxnSpPr>
        <p:spPr>
          <a:xfrm>
            <a:off x="5277825" y="1698400"/>
            <a:ext cx="196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4"/>
          <p:cNvCxnSpPr>
            <a:stCxn id="229" idx="0"/>
            <a:endCxn id="233" idx="2"/>
          </p:cNvCxnSpPr>
          <p:nvPr/>
        </p:nvCxnSpPr>
        <p:spPr>
          <a:xfrm>
            <a:off x="5735025" y="1698400"/>
            <a:ext cx="7302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4"/>
          <p:cNvSpPr/>
          <p:nvPr/>
        </p:nvSpPr>
        <p:spPr>
          <a:xfrm>
            <a:off x="4384275" y="1694850"/>
            <a:ext cx="1498652" cy="1365050"/>
          </a:xfrm>
          <a:custGeom>
            <a:rect b="b" l="l" r="r" t="t"/>
            <a:pathLst>
              <a:path extrusionOk="0" h="54602" w="76277">
                <a:moveTo>
                  <a:pt x="287" y="137"/>
                </a:moveTo>
                <a:lnTo>
                  <a:pt x="0" y="54602"/>
                </a:lnTo>
                <a:lnTo>
                  <a:pt x="76277" y="54602"/>
                </a:lnTo>
                <a:lnTo>
                  <a:pt x="76273" y="0"/>
                </a:lnTo>
              </a:path>
            </a:pathLst>
          </a:cu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5" name="Google Shape;235;p34"/>
          <p:cNvSpPr txBox="1"/>
          <p:nvPr/>
        </p:nvSpPr>
        <p:spPr>
          <a:xfrm>
            <a:off x="4429950" y="2977825"/>
            <a:ext cx="140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Residual</a:t>
            </a:r>
            <a:endParaRPr sz="1300"/>
          </a:p>
        </p:txBody>
      </p:sp>
      <p:sp>
        <p:nvSpPr>
          <p:cNvPr id="236" name="Google Shape;236;p34"/>
          <p:cNvSpPr txBox="1"/>
          <p:nvPr/>
        </p:nvSpPr>
        <p:spPr>
          <a:xfrm>
            <a:off x="-100125" y="1407575"/>
            <a:ext cx="112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Generator Input</a:t>
            </a:r>
            <a:endParaRPr sz="1200"/>
          </a:p>
        </p:txBody>
      </p:sp>
      <p:sp>
        <p:nvSpPr>
          <p:cNvPr id="237" name="Google Shape;237;p34"/>
          <p:cNvSpPr txBox="1"/>
          <p:nvPr/>
        </p:nvSpPr>
        <p:spPr>
          <a:xfrm>
            <a:off x="7836825" y="1407575"/>
            <a:ext cx="140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Synthetic Representative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Output</a:t>
            </a:r>
            <a:endParaRPr sz="1200"/>
          </a:p>
        </p:txBody>
      </p:sp>
      <p:sp>
        <p:nvSpPr>
          <p:cNvPr id="233" name="Google Shape;233;p34"/>
          <p:cNvSpPr/>
          <p:nvPr/>
        </p:nvSpPr>
        <p:spPr>
          <a:xfrm rot="5400000">
            <a:off x="5459025" y="1568200"/>
            <a:ext cx="2272800" cy="26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Linear 64</a:t>
            </a:r>
            <a:endParaRPr sz="1300"/>
          </a:p>
        </p:txBody>
      </p:sp>
      <p:sp>
        <p:nvSpPr>
          <p:cNvPr id="238" name="Google Shape;238;p34"/>
          <p:cNvSpPr/>
          <p:nvPr/>
        </p:nvSpPr>
        <p:spPr>
          <a:xfrm rot="5400000">
            <a:off x="5916225" y="1568200"/>
            <a:ext cx="2272800" cy="26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Batch Norm 64</a:t>
            </a:r>
            <a:endParaRPr sz="1300"/>
          </a:p>
        </p:txBody>
      </p:sp>
      <p:sp>
        <p:nvSpPr>
          <p:cNvPr id="239" name="Google Shape;239;p34"/>
          <p:cNvSpPr/>
          <p:nvPr/>
        </p:nvSpPr>
        <p:spPr>
          <a:xfrm rot="5400000">
            <a:off x="6373425" y="1568200"/>
            <a:ext cx="2272800" cy="26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ReLU</a:t>
            </a:r>
            <a:endParaRPr sz="1200"/>
          </a:p>
        </p:txBody>
      </p:sp>
      <p:cxnSp>
        <p:nvCxnSpPr>
          <p:cNvPr id="240" name="Google Shape;240;p34"/>
          <p:cNvCxnSpPr>
            <a:stCxn id="233" idx="0"/>
            <a:endCxn id="238" idx="2"/>
          </p:cNvCxnSpPr>
          <p:nvPr/>
        </p:nvCxnSpPr>
        <p:spPr>
          <a:xfrm>
            <a:off x="6725625" y="1698400"/>
            <a:ext cx="196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4"/>
          <p:cNvCxnSpPr>
            <a:stCxn id="238" idx="0"/>
            <a:endCxn id="239" idx="2"/>
          </p:cNvCxnSpPr>
          <p:nvPr/>
        </p:nvCxnSpPr>
        <p:spPr>
          <a:xfrm>
            <a:off x="7182825" y="1698400"/>
            <a:ext cx="196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4"/>
          <p:cNvCxnSpPr>
            <a:stCxn id="239" idx="0"/>
          </p:cNvCxnSpPr>
          <p:nvPr/>
        </p:nvCxnSpPr>
        <p:spPr>
          <a:xfrm flipH="1" rot="10800000">
            <a:off x="7640025" y="1687900"/>
            <a:ext cx="563100" cy="105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34"/>
          <p:cNvSpPr/>
          <p:nvPr/>
        </p:nvSpPr>
        <p:spPr>
          <a:xfrm>
            <a:off x="6289275" y="1694850"/>
            <a:ext cx="1498652" cy="1365050"/>
          </a:xfrm>
          <a:custGeom>
            <a:rect b="b" l="l" r="r" t="t"/>
            <a:pathLst>
              <a:path extrusionOk="0" h="54602" w="76277">
                <a:moveTo>
                  <a:pt x="287" y="137"/>
                </a:moveTo>
                <a:lnTo>
                  <a:pt x="0" y="54602"/>
                </a:lnTo>
                <a:lnTo>
                  <a:pt x="76277" y="54602"/>
                </a:lnTo>
                <a:lnTo>
                  <a:pt x="76273" y="0"/>
                </a:lnTo>
              </a:path>
            </a:pathLst>
          </a:cu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4" name="Google Shape;244;p34"/>
          <p:cNvSpPr txBox="1"/>
          <p:nvPr/>
        </p:nvSpPr>
        <p:spPr>
          <a:xfrm>
            <a:off x="6334950" y="2977825"/>
            <a:ext cx="140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Residual</a:t>
            </a:r>
            <a:endParaRPr sz="1300"/>
          </a:p>
        </p:txBody>
      </p:sp>
      <p:sp>
        <p:nvSpPr>
          <p:cNvPr id="245" name="Google Shape;245;p34"/>
          <p:cNvSpPr txBox="1"/>
          <p:nvPr/>
        </p:nvSpPr>
        <p:spPr>
          <a:xfrm>
            <a:off x="321275" y="3459750"/>
            <a:ext cx="27513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Hyperparameters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Size: 516</a:t>
            </a:r>
            <a:endParaRPr sz="13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Epochs: 5000</a:t>
            </a:r>
            <a:endParaRPr sz="13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Discriminator Steps: 1</a:t>
            </a:r>
            <a:endParaRPr sz="13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Loss: WGAN Loss</a:t>
            </a:r>
            <a:endParaRPr sz="13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3010575" y="3411700"/>
            <a:ext cx="27513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Adam Optimizer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Rate: 0.002</a:t>
            </a:r>
            <a:endParaRPr sz="13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Decay Rate: 1e-06</a:t>
            </a:r>
            <a:endParaRPr sz="13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5"/>
          <p:cNvPicPr preferRelativeResize="0"/>
          <p:nvPr/>
        </p:nvPicPr>
        <p:blipFill rotWithShape="1">
          <a:blip r:embed="rId3">
            <a:alphaModFix/>
          </a:blip>
          <a:srcRect b="0" l="35131" r="36089" t="2391"/>
          <a:stretch/>
        </p:blipFill>
        <p:spPr>
          <a:xfrm>
            <a:off x="4491050" y="955088"/>
            <a:ext cx="3264799" cy="32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 rotWithShape="1">
          <a:blip r:embed="rId3">
            <a:alphaModFix/>
          </a:blip>
          <a:srcRect b="67924" l="79053" r="11559" t="14155"/>
          <a:stretch/>
        </p:blipFill>
        <p:spPr>
          <a:xfrm>
            <a:off x="6985150" y="955100"/>
            <a:ext cx="1358825" cy="7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311700" y="1389600"/>
            <a:ext cx="4355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 Authentic Data.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Coverage Score: 91%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Column Shapes</a:t>
            </a:r>
            <a:r>
              <a:rPr lang="en"/>
              <a:t>: 79.2%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/>
              <a:t>KSComplement &amp; TVComplement]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Column Pair Trends: 67.49%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[Correlation Similarity &amp; Contingency Similarity]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Synthetic Data Evaluation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Continuous 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Features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60" name="Google Shape;260;p36"/>
          <p:cNvPicPr preferRelativeResize="0"/>
          <p:nvPr/>
        </p:nvPicPr>
        <p:blipFill rotWithShape="1">
          <a:blip r:embed="rId3">
            <a:alphaModFix/>
          </a:blip>
          <a:srcRect b="4475" l="547" r="6627" t="16447"/>
          <a:stretch/>
        </p:blipFill>
        <p:spPr>
          <a:xfrm>
            <a:off x="28300" y="636725"/>
            <a:ext cx="8972671" cy="22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4">
            <a:alphaModFix/>
          </a:blip>
          <a:srcRect b="3630" l="0" r="6742" t="17777"/>
          <a:stretch/>
        </p:blipFill>
        <p:spPr>
          <a:xfrm>
            <a:off x="-76200" y="3155325"/>
            <a:ext cx="9060502" cy="214014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/>
        </p:nvSpPr>
        <p:spPr>
          <a:xfrm>
            <a:off x="4075025" y="331900"/>
            <a:ext cx="14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 Amt</a:t>
            </a:r>
            <a:endParaRPr/>
          </a:p>
        </p:txBody>
      </p:sp>
      <p:sp>
        <p:nvSpPr>
          <p:cNvPr id="263" name="Google Shape;263;p36"/>
          <p:cNvSpPr txBox="1"/>
          <p:nvPr/>
        </p:nvSpPr>
        <p:spPr>
          <a:xfrm>
            <a:off x="3534875" y="2853525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Auth Appr </a:t>
            </a:r>
            <a:r>
              <a:rPr lang="en"/>
              <a:t>Amt</a:t>
            </a:r>
            <a:endParaRPr/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9100" y="2720825"/>
            <a:ext cx="1071109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Discrete 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Features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4068125" y="1187250"/>
            <a:ext cx="14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</a:t>
            </a:r>
            <a:endParaRPr/>
          </a:p>
        </p:txBody>
      </p:sp>
      <p:pic>
        <p:nvPicPr>
          <p:cNvPr id="271" name="Google Shape;271;p37"/>
          <p:cNvPicPr preferRelativeResize="0"/>
          <p:nvPr/>
        </p:nvPicPr>
        <p:blipFill rotWithShape="1">
          <a:blip r:embed="rId3">
            <a:alphaModFix/>
          </a:blip>
          <a:srcRect b="129890" l="0" r="0" t="-129890"/>
          <a:stretch/>
        </p:blipFill>
        <p:spPr>
          <a:xfrm>
            <a:off x="297900" y="1358850"/>
            <a:ext cx="6169603" cy="18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7"/>
          <p:cNvPicPr preferRelativeResize="0"/>
          <p:nvPr/>
        </p:nvPicPr>
        <p:blipFill rotWithShape="1">
          <a:blip r:embed="rId3">
            <a:alphaModFix/>
          </a:blip>
          <a:srcRect b="0" l="1094" r="4548" t="10960"/>
          <a:stretch/>
        </p:blipFill>
        <p:spPr>
          <a:xfrm>
            <a:off x="0" y="1571585"/>
            <a:ext cx="9060898" cy="251786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/>
          <p:nvPr/>
        </p:nvSpPr>
        <p:spPr>
          <a:xfrm>
            <a:off x="8879750" y="1442275"/>
            <a:ext cx="264300" cy="66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2075" y="1171375"/>
            <a:ext cx="800421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Column Pair Trend 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Comparison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0" y="894200"/>
            <a:ext cx="9052477" cy="40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Fraud Detection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Preparing Data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650" y="2523925"/>
            <a:ext cx="1261900" cy="4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350" y="2428825"/>
            <a:ext cx="1642401" cy="6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0"/>
          <p:cNvPicPr preferRelativeResize="0"/>
          <p:nvPr/>
        </p:nvPicPr>
        <p:blipFill rotWithShape="1">
          <a:blip r:embed="rId5">
            <a:alphaModFix/>
          </a:blip>
          <a:srcRect b="17063" l="20710" r="20166" t="17734"/>
          <a:stretch/>
        </p:blipFill>
        <p:spPr>
          <a:xfrm>
            <a:off x="311700" y="2202375"/>
            <a:ext cx="478450" cy="3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 rotWithShape="1">
          <a:blip r:embed="rId6">
            <a:alphaModFix/>
          </a:blip>
          <a:srcRect b="23709" l="24853" r="24641" t="16674"/>
          <a:stretch/>
        </p:blipFill>
        <p:spPr>
          <a:xfrm>
            <a:off x="235499" y="1927617"/>
            <a:ext cx="291225" cy="3708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40"/>
          <p:cNvCxnSpPr>
            <a:stCxn id="292" idx="3"/>
            <a:endCxn id="291" idx="1"/>
          </p:cNvCxnSpPr>
          <p:nvPr/>
        </p:nvCxnSpPr>
        <p:spPr>
          <a:xfrm>
            <a:off x="3866751" y="2760725"/>
            <a:ext cx="315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6" name="Google Shape;296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7200" y="2259675"/>
            <a:ext cx="431600" cy="4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04850" y="2777072"/>
            <a:ext cx="1386151" cy="309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97475" y="2817366"/>
            <a:ext cx="840900" cy="488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38375" y="3145600"/>
            <a:ext cx="1004408" cy="3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0"/>
          <p:cNvSpPr/>
          <p:nvPr/>
        </p:nvSpPr>
        <p:spPr>
          <a:xfrm>
            <a:off x="7263350" y="1467725"/>
            <a:ext cx="1222200" cy="1222200"/>
          </a:xfrm>
          <a:prstGeom prst="arc">
            <a:avLst>
              <a:gd fmla="val 6602571" name="adj1"/>
              <a:gd fmla="val 294396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stealth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0"/>
          <p:cNvSpPr txBox="1"/>
          <p:nvPr/>
        </p:nvSpPr>
        <p:spPr>
          <a:xfrm>
            <a:off x="7263350" y="1170125"/>
            <a:ext cx="12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Nunito"/>
                <a:ea typeface="Nunito"/>
                <a:cs typeface="Nunito"/>
                <a:sym typeface="Nunito"/>
              </a:rPr>
              <a:t>CYPHER</a:t>
            </a:r>
            <a:endParaRPr b="1">
              <a:solidFill>
                <a:srgbClr val="3C78D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40"/>
          <p:cNvSpPr/>
          <p:nvPr/>
        </p:nvSpPr>
        <p:spPr>
          <a:xfrm>
            <a:off x="2479725" y="1467725"/>
            <a:ext cx="1222200" cy="1222200"/>
          </a:xfrm>
          <a:prstGeom prst="arc">
            <a:avLst>
              <a:gd fmla="val 6602571" name="adj1"/>
              <a:gd fmla="val 326308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stealth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0"/>
          <p:cNvSpPr txBox="1"/>
          <p:nvPr/>
        </p:nvSpPr>
        <p:spPr>
          <a:xfrm>
            <a:off x="2289075" y="1067525"/>
            <a:ext cx="16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Preprocessing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[Tabular Data]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40"/>
          <p:cNvSpPr/>
          <p:nvPr/>
        </p:nvSpPr>
        <p:spPr>
          <a:xfrm rot="10800000">
            <a:off x="7110775" y="2870650"/>
            <a:ext cx="1222200" cy="1222200"/>
          </a:xfrm>
          <a:prstGeom prst="arc">
            <a:avLst>
              <a:gd fmla="val 6303670" name="adj1"/>
              <a:gd fmla="val 430027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stealth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0"/>
          <p:cNvSpPr txBox="1"/>
          <p:nvPr/>
        </p:nvSpPr>
        <p:spPr>
          <a:xfrm>
            <a:off x="7026650" y="4063650"/>
            <a:ext cx="16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Preprocessing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[Graph Data]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40"/>
          <p:cNvSpPr txBox="1"/>
          <p:nvPr/>
        </p:nvSpPr>
        <p:spPr>
          <a:xfrm>
            <a:off x="-60175" y="2585425"/>
            <a:ext cx="1078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Raw-Data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7" name="Google Shape;307;p40"/>
          <p:cNvPicPr preferRelativeResize="0"/>
          <p:nvPr/>
        </p:nvPicPr>
        <p:blipFill rotWithShape="1">
          <a:blip r:embed="rId11">
            <a:alphaModFix/>
          </a:blip>
          <a:srcRect b="35195" l="27731" r="32228" t="22493"/>
          <a:stretch/>
        </p:blipFill>
        <p:spPr>
          <a:xfrm>
            <a:off x="296725" y="2954325"/>
            <a:ext cx="374025" cy="3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0"/>
          <p:cNvSpPr txBox="1"/>
          <p:nvPr/>
        </p:nvSpPr>
        <p:spPr>
          <a:xfrm>
            <a:off x="-60175" y="3271225"/>
            <a:ext cx="1078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Guidelines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9" name="Google Shape;309;p40"/>
          <p:cNvCxnSpPr>
            <a:stCxn id="293" idx="3"/>
            <a:endCxn id="292" idx="1"/>
          </p:cNvCxnSpPr>
          <p:nvPr/>
        </p:nvCxnSpPr>
        <p:spPr>
          <a:xfrm>
            <a:off x="790150" y="2400000"/>
            <a:ext cx="1434300" cy="360600"/>
          </a:xfrm>
          <a:prstGeom prst="bentConnector3">
            <a:avLst>
              <a:gd fmla="val 18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40"/>
          <p:cNvCxnSpPr>
            <a:stCxn id="307" idx="3"/>
            <a:endCxn id="292" idx="1"/>
          </p:cNvCxnSpPr>
          <p:nvPr/>
        </p:nvCxnSpPr>
        <p:spPr>
          <a:xfrm flipH="1" rot="10800000">
            <a:off x="670750" y="2760750"/>
            <a:ext cx="1553700" cy="391200"/>
          </a:xfrm>
          <a:prstGeom prst="bentConnector3">
            <a:avLst>
              <a:gd fmla="val 243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1" name="Google Shape;311;p40"/>
          <p:cNvPicPr preferRelativeResize="0"/>
          <p:nvPr/>
        </p:nvPicPr>
        <p:blipFill rotWithShape="1">
          <a:blip r:embed="rId12">
            <a:alphaModFix/>
          </a:blip>
          <a:srcRect b="10812" l="16308" r="13244" t="13147"/>
          <a:stretch/>
        </p:blipFill>
        <p:spPr>
          <a:xfrm>
            <a:off x="1499950" y="2894647"/>
            <a:ext cx="478450" cy="258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111950" y="2843450"/>
            <a:ext cx="348792" cy="3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Graph </a:t>
            </a: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Schema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318" name="Google Shape;3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00" y="626225"/>
            <a:ext cx="6686125" cy="448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/>
          <p:nvPr/>
        </p:nvSpPr>
        <p:spPr>
          <a:xfrm>
            <a:off x="219475" y="1407150"/>
            <a:ext cx="3553500" cy="26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Rule-Based System</a:t>
            </a:r>
            <a:endParaRPr sz="1100"/>
          </a:p>
        </p:txBody>
      </p:sp>
      <p:sp>
        <p:nvSpPr>
          <p:cNvPr id="324" name="Google Shape;324;p42"/>
          <p:cNvSpPr/>
          <p:nvPr/>
        </p:nvSpPr>
        <p:spPr>
          <a:xfrm>
            <a:off x="4295100" y="1407250"/>
            <a:ext cx="4647900" cy="26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Model</a:t>
            </a:r>
            <a:r>
              <a:rPr lang="en" sz="1100"/>
              <a:t>-Based System</a:t>
            </a:r>
            <a:endParaRPr sz="1100"/>
          </a:p>
        </p:txBody>
      </p:sp>
      <p:sp>
        <p:nvSpPr>
          <p:cNvPr id="325" name="Google Shape;325;p42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Expert-System Framework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6" name="Google Shape;326;p42"/>
          <p:cNvSpPr/>
          <p:nvPr/>
        </p:nvSpPr>
        <p:spPr>
          <a:xfrm>
            <a:off x="537150" y="2296649"/>
            <a:ext cx="860400" cy="8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Domain Knowledge</a:t>
            </a:r>
            <a:endParaRPr sz="900"/>
          </a:p>
        </p:txBody>
      </p:sp>
      <p:sp>
        <p:nvSpPr>
          <p:cNvPr id="327" name="Google Shape;327;p42"/>
          <p:cNvSpPr/>
          <p:nvPr/>
        </p:nvSpPr>
        <p:spPr>
          <a:xfrm>
            <a:off x="1742988" y="2572050"/>
            <a:ext cx="1086000" cy="312600"/>
          </a:xfrm>
          <a:prstGeom prst="flowChartPreparation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CYPHER</a:t>
            </a:r>
            <a:endParaRPr sz="900"/>
          </a:p>
        </p:txBody>
      </p:sp>
      <p:cxnSp>
        <p:nvCxnSpPr>
          <p:cNvPr id="328" name="Google Shape;328;p42"/>
          <p:cNvCxnSpPr>
            <a:stCxn id="327" idx="1"/>
            <a:endCxn id="326" idx="6"/>
          </p:cNvCxnSpPr>
          <p:nvPr/>
        </p:nvCxnSpPr>
        <p:spPr>
          <a:xfrm flipH="1">
            <a:off x="1397688" y="2728350"/>
            <a:ext cx="345300" cy="600"/>
          </a:xfrm>
          <a:prstGeom prst="bentConnector3">
            <a:avLst>
              <a:gd fmla="val 500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29" name="Google Shape;329;p42"/>
          <p:cNvCxnSpPr>
            <a:stCxn id="327" idx="3"/>
            <a:endCxn id="330" idx="1"/>
          </p:cNvCxnSpPr>
          <p:nvPr/>
        </p:nvCxnSpPr>
        <p:spPr>
          <a:xfrm>
            <a:off x="2828988" y="2728350"/>
            <a:ext cx="7356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42"/>
          <p:cNvCxnSpPr>
            <a:stCxn id="332" idx="6"/>
            <a:endCxn id="333" idx="1"/>
          </p:cNvCxnSpPr>
          <p:nvPr/>
        </p:nvCxnSpPr>
        <p:spPr>
          <a:xfrm flipH="1" rot="10800000">
            <a:off x="4549500" y="1939650"/>
            <a:ext cx="454800" cy="7884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42"/>
          <p:cNvSpPr/>
          <p:nvPr/>
        </p:nvSpPr>
        <p:spPr>
          <a:xfrm>
            <a:off x="5004175" y="1745550"/>
            <a:ext cx="1553400" cy="38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Convert Data</a:t>
            </a:r>
            <a:endParaRPr sz="1100"/>
          </a:p>
        </p:txBody>
      </p:sp>
      <p:sp>
        <p:nvSpPr>
          <p:cNvPr id="334" name="Google Shape;334;p42"/>
          <p:cNvSpPr/>
          <p:nvPr/>
        </p:nvSpPr>
        <p:spPr>
          <a:xfrm>
            <a:off x="5004175" y="2480887"/>
            <a:ext cx="1553400" cy="38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Train</a:t>
            </a:r>
            <a:endParaRPr sz="1100"/>
          </a:p>
        </p:txBody>
      </p:sp>
      <p:sp>
        <p:nvSpPr>
          <p:cNvPr id="335" name="Google Shape;335;p42"/>
          <p:cNvSpPr/>
          <p:nvPr/>
        </p:nvSpPr>
        <p:spPr>
          <a:xfrm>
            <a:off x="5004175" y="3225175"/>
            <a:ext cx="1553400" cy="38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Evaluate</a:t>
            </a:r>
            <a:endParaRPr sz="1100"/>
          </a:p>
        </p:txBody>
      </p:sp>
      <p:cxnSp>
        <p:nvCxnSpPr>
          <p:cNvPr id="336" name="Google Shape;336;p42"/>
          <p:cNvCxnSpPr>
            <a:stCxn id="334" idx="2"/>
            <a:endCxn id="335" idx="0"/>
          </p:cNvCxnSpPr>
          <p:nvPr/>
        </p:nvCxnSpPr>
        <p:spPr>
          <a:xfrm flipH="1" rot="-5400000">
            <a:off x="5603275" y="3046987"/>
            <a:ext cx="3558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42"/>
          <p:cNvSpPr/>
          <p:nvPr/>
        </p:nvSpPr>
        <p:spPr>
          <a:xfrm>
            <a:off x="3527700" y="2215350"/>
            <a:ext cx="1021800" cy="10254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30" name="Google Shape;3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612" y="2550150"/>
            <a:ext cx="948060" cy="3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2"/>
          <p:cNvSpPr/>
          <p:nvPr/>
        </p:nvSpPr>
        <p:spPr>
          <a:xfrm>
            <a:off x="1599038" y="3621947"/>
            <a:ext cx="1373922" cy="312606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Graph Algorithms</a:t>
            </a:r>
            <a:endParaRPr sz="1000"/>
          </a:p>
        </p:txBody>
      </p:sp>
      <p:cxnSp>
        <p:nvCxnSpPr>
          <p:cNvPr id="338" name="Google Shape;338;p42"/>
          <p:cNvCxnSpPr>
            <a:stCxn id="337" idx="3"/>
            <a:endCxn id="332" idx="3"/>
          </p:cNvCxnSpPr>
          <p:nvPr/>
        </p:nvCxnSpPr>
        <p:spPr>
          <a:xfrm flipH="1" rot="10800000">
            <a:off x="2972960" y="3090650"/>
            <a:ext cx="704400" cy="687600"/>
          </a:xfrm>
          <a:prstGeom prst="bentConnector2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9" name="Google Shape;339;p42"/>
          <p:cNvSpPr/>
          <p:nvPr/>
        </p:nvSpPr>
        <p:spPr>
          <a:xfrm>
            <a:off x="6745500" y="1741712"/>
            <a:ext cx="1553400" cy="38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Build Model</a:t>
            </a:r>
            <a:endParaRPr sz="1100"/>
          </a:p>
        </p:txBody>
      </p:sp>
      <p:cxnSp>
        <p:nvCxnSpPr>
          <p:cNvPr id="340" name="Google Shape;340;p42"/>
          <p:cNvCxnSpPr>
            <a:stCxn id="333" idx="2"/>
            <a:endCxn id="334" idx="0"/>
          </p:cNvCxnSpPr>
          <p:nvPr/>
        </p:nvCxnSpPr>
        <p:spPr>
          <a:xfrm>
            <a:off x="5780875" y="2134050"/>
            <a:ext cx="0" cy="3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42"/>
          <p:cNvCxnSpPr>
            <a:endCxn id="334" idx="3"/>
          </p:cNvCxnSpPr>
          <p:nvPr/>
        </p:nvCxnSpPr>
        <p:spPr>
          <a:xfrm flipH="1">
            <a:off x="6557575" y="2130337"/>
            <a:ext cx="964500" cy="544800"/>
          </a:xfrm>
          <a:prstGeom prst="bentConnector3">
            <a:avLst>
              <a:gd fmla="val 6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42"/>
          <p:cNvCxnSpPr>
            <a:stCxn id="335" idx="3"/>
            <a:endCxn id="339" idx="3"/>
          </p:cNvCxnSpPr>
          <p:nvPr/>
        </p:nvCxnSpPr>
        <p:spPr>
          <a:xfrm flipH="1" rot="10800000">
            <a:off x="6557575" y="1935925"/>
            <a:ext cx="1741200" cy="1483500"/>
          </a:xfrm>
          <a:prstGeom prst="bentConnector3">
            <a:avLst>
              <a:gd fmla="val 113683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Rule Based - CYPHER Queries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348" name="Google Shape;3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25" y="1146712"/>
            <a:ext cx="806538" cy="8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7871" y="1265162"/>
            <a:ext cx="120483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3"/>
          <p:cNvSpPr txBox="1"/>
          <p:nvPr/>
        </p:nvSpPr>
        <p:spPr>
          <a:xfrm>
            <a:off x="737050" y="1913688"/>
            <a:ext cx="20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Anti-Fraud Guidelines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43"/>
          <p:cNvSpPr txBox="1"/>
          <p:nvPr/>
        </p:nvSpPr>
        <p:spPr>
          <a:xfrm>
            <a:off x="552400" y="2675688"/>
            <a:ext cx="2432100" cy="1188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Estimated Amount for Packages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Procedures Time Limit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Dates Chronology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…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2" name="Google Shape;352;p43"/>
          <p:cNvCxnSpPr>
            <a:stCxn id="350" idx="2"/>
            <a:endCxn id="351" idx="0"/>
          </p:cNvCxnSpPr>
          <p:nvPr/>
        </p:nvCxnSpPr>
        <p:spPr>
          <a:xfrm>
            <a:off x="1768450" y="2313888"/>
            <a:ext cx="0" cy="3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3"/>
          <p:cNvSpPr/>
          <p:nvPr/>
        </p:nvSpPr>
        <p:spPr>
          <a:xfrm>
            <a:off x="3338975" y="3110238"/>
            <a:ext cx="963300" cy="31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CYPHER</a:t>
            </a:r>
            <a:endParaRPr sz="1100"/>
          </a:p>
        </p:txBody>
      </p:sp>
      <p:cxnSp>
        <p:nvCxnSpPr>
          <p:cNvPr id="354" name="Google Shape;354;p43"/>
          <p:cNvCxnSpPr>
            <a:stCxn id="351" idx="3"/>
            <a:endCxn id="353" idx="1"/>
          </p:cNvCxnSpPr>
          <p:nvPr/>
        </p:nvCxnSpPr>
        <p:spPr>
          <a:xfrm>
            <a:off x="2984500" y="3269988"/>
            <a:ext cx="35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43"/>
          <p:cNvCxnSpPr/>
          <p:nvPr/>
        </p:nvCxnSpPr>
        <p:spPr>
          <a:xfrm>
            <a:off x="4302275" y="3270000"/>
            <a:ext cx="80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43"/>
          <p:cNvCxnSpPr/>
          <p:nvPr/>
        </p:nvCxnSpPr>
        <p:spPr>
          <a:xfrm>
            <a:off x="4302275" y="3346200"/>
            <a:ext cx="80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7" name="Google Shape;357;p43"/>
          <p:cNvSpPr/>
          <p:nvPr/>
        </p:nvSpPr>
        <p:spPr>
          <a:xfrm>
            <a:off x="5125475" y="2757300"/>
            <a:ext cx="1021800" cy="10254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58" name="Google Shape;35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2387" y="3092100"/>
            <a:ext cx="948060" cy="3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3"/>
          <p:cNvSpPr txBox="1"/>
          <p:nvPr/>
        </p:nvSpPr>
        <p:spPr>
          <a:xfrm>
            <a:off x="6806900" y="2501600"/>
            <a:ext cx="18729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Anomaly</a:t>
            </a:r>
            <a:r>
              <a:rPr b="1" lang="en" sz="13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Detection</a:t>
            </a:r>
            <a:endParaRPr b="1" sz="13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Embeddings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Centrality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Community Detection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Clustering Algorithms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0" name="Google Shape;360;p43"/>
          <p:cNvCxnSpPr/>
          <p:nvPr/>
        </p:nvCxnSpPr>
        <p:spPr>
          <a:xfrm>
            <a:off x="6161775" y="3231900"/>
            <a:ext cx="6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6161775" y="3308100"/>
            <a:ext cx="6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Agenda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616500" y="923875"/>
            <a:ext cx="578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tantia"/>
              <a:buAutoNum type="arabicPeriod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Problem Statement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tantia"/>
              <a:buAutoNum type="arabicPeriod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Methodology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tantia"/>
              <a:buAutoNum type="arabicPeriod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Data Generation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tantia"/>
              <a:buAutoNum type="arabicPeriod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Fraud Detection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tantia"/>
              <a:buAutoNum type="arabicPeriod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PyNeFrauds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tantia"/>
              <a:buAutoNum type="arabicPeriod"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Conclusion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Model Based - GNN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67" name="Google Shape;367;p44"/>
          <p:cNvSpPr txBox="1"/>
          <p:nvPr>
            <p:ph idx="1" type="body"/>
          </p:nvPr>
        </p:nvSpPr>
        <p:spPr>
          <a:xfrm>
            <a:off x="235500" y="1000075"/>
            <a:ext cx="8520600" cy="17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Why GNN(Graph Neural Network?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Non-euclidean graph </a:t>
            </a:r>
            <a:r>
              <a:rPr lang="en"/>
              <a:t>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Captures network structure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Relationships are retained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GNN Classifier Architecture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73" name="Google Shape;373;p45"/>
          <p:cNvSpPr/>
          <p:nvPr/>
        </p:nvSpPr>
        <p:spPr>
          <a:xfrm rot="5400000">
            <a:off x="987300" y="2100125"/>
            <a:ext cx="2272800" cy="26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GCNConv(7,30)</a:t>
            </a:r>
            <a:endParaRPr sz="1300"/>
          </a:p>
        </p:txBody>
      </p:sp>
      <p:sp>
        <p:nvSpPr>
          <p:cNvPr id="374" name="Google Shape;374;p45"/>
          <p:cNvSpPr/>
          <p:nvPr/>
        </p:nvSpPr>
        <p:spPr>
          <a:xfrm rot="5400000">
            <a:off x="1444500" y="2100125"/>
            <a:ext cx="2272800" cy="26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DropOut(0.5)</a:t>
            </a:r>
            <a:endParaRPr sz="1300"/>
          </a:p>
        </p:txBody>
      </p:sp>
      <p:sp>
        <p:nvSpPr>
          <p:cNvPr id="375" name="Google Shape;375;p45"/>
          <p:cNvSpPr/>
          <p:nvPr/>
        </p:nvSpPr>
        <p:spPr>
          <a:xfrm rot="5400000">
            <a:off x="1901700" y="2100125"/>
            <a:ext cx="2272800" cy="26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ReLU</a:t>
            </a:r>
            <a:endParaRPr sz="1200"/>
          </a:p>
        </p:txBody>
      </p:sp>
      <p:cxnSp>
        <p:nvCxnSpPr>
          <p:cNvPr id="376" name="Google Shape;376;p45"/>
          <p:cNvCxnSpPr>
            <a:stCxn id="373" idx="0"/>
            <a:endCxn id="374" idx="2"/>
          </p:cNvCxnSpPr>
          <p:nvPr/>
        </p:nvCxnSpPr>
        <p:spPr>
          <a:xfrm>
            <a:off x="2253900" y="2230325"/>
            <a:ext cx="196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45"/>
          <p:cNvCxnSpPr>
            <a:stCxn id="374" idx="0"/>
            <a:endCxn id="375" idx="2"/>
          </p:cNvCxnSpPr>
          <p:nvPr/>
        </p:nvCxnSpPr>
        <p:spPr>
          <a:xfrm>
            <a:off x="2711100" y="2230325"/>
            <a:ext cx="196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45"/>
          <p:cNvCxnSpPr>
            <a:endCxn id="373" idx="2"/>
          </p:cNvCxnSpPr>
          <p:nvPr/>
        </p:nvCxnSpPr>
        <p:spPr>
          <a:xfrm flipH="1" rot="10800000">
            <a:off x="1430700" y="2230325"/>
            <a:ext cx="562800" cy="36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45"/>
          <p:cNvCxnSpPr>
            <a:stCxn id="375" idx="0"/>
            <a:endCxn id="380" idx="2"/>
          </p:cNvCxnSpPr>
          <p:nvPr/>
        </p:nvCxnSpPr>
        <p:spPr>
          <a:xfrm>
            <a:off x="3168300" y="2230325"/>
            <a:ext cx="425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45"/>
          <p:cNvSpPr/>
          <p:nvPr/>
        </p:nvSpPr>
        <p:spPr>
          <a:xfrm rot="5400000">
            <a:off x="2587500" y="2100125"/>
            <a:ext cx="2272800" cy="26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GCNConv(30,40)</a:t>
            </a:r>
            <a:endParaRPr sz="1300"/>
          </a:p>
        </p:txBody>
      </p:sp>
      <p:sp>
        <p:nvSpPr>
          <p:cNvPr id="381" name="Google Shape;381;p45"/>
          <p:cNvSpPr/>
          <p:nvPr/>
        </p:nvSpPr>
        <p:spPr>
          <a:xfrm rot="5400000">
            <a:off x="3044700" y="2100125"/>
            <a:ext cx="2272800" cy="26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ReLU</a:t>
            </a:r>
            <a:endParaRPr sz="1200"/>
          </a:p>
        </p:txBody>
      </p:sp>
      <p:cxnSp>
        <p:nvCxnSpPr>
          <p:cNvPr id="382" name="Google Shape;382;p45"/>
          <p:cNvCxnSpPr>
            <a:stCxn id="380" idx="0"/>
            <a:endCxn id="381" idx="2"/>
          </p:cNvCxnSpPr>
          <p:nvPr/>
        </p:nvCxnSpPr>
        <p:spPr>
          <a:xfrm>
            <a:off x="3854100" y="2230325"/>
            <a:ext cx="196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45"/>
          <p:cNvCxnSpPr>
            <a:stCxn id="381" idx="0"/>
            <a:endCxn id="384" idx="2"/>
          </p:cNvCxnSpPr>
          <p:nvPr/>
        </p:nvCxnSpPr>
        <p:spPr>
          <a:xfrm>
            <a:off x="4311300" y="2230325"/>
            <a:ext cx="425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45"/>
          <p:cNvSpPr/>
          <p:nvPr/>
        </p:nvSpPr>
        <p:spPr>
          <a:xfrm rot="5400000">
            <a:off x="3730500" y="2100125"/>
            <a:ext cx="2272800" cy="26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Linear(40,512)</a:t>
            </a:r>
            <a:endParaRPr sz="1300"/>
          </a:p>
        </p:txBody>
      </p:sp>
      <p:sp>
        <p:nvSpPr>
          <p:cNvPr id="385" name="Google Shape;385;p45"/>
          <p:cNvSpPr/>
          <p:nvPr/>
        </p:nvSpPr>
        <p:spPr>
          <a:xfrm rot="5400000">
            <a:off x="4187700" y="2100125"/>
            <a:ext cx="2272800" cy="26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ReLU</a:t>
            </a:r>
            <a:endParaRPr sz="1200"/>
          </a:p>
        </p:txBody>
      </p:sp>
      <p:cxnSp>
        <p:nvCxnSpPr>
          <p:cNvPr id="386" name="Google Shape;386;p45"/>
          <p:cNvCxnSpPr>
            <a:stCxn id="384" idx="0"/>
            <a:endCxn id="385" idx="2"/>
          </p:cNvCxnSpPr>
          <p:nvPr/>
        </p:nvCxnSpPr>
        <p:spPr>
          <a:xfrm>
            <a:off x="4997100" y="2230325"/>
            <a:ext cx="196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45"/>
          <p:cNvCxnSpPr>
            <a:stCxn id="385" idx="0"/>
            <a:endCxn id="388" idx="2"/>
          </p:cNvCxnSpPr>
          <p:nvPr/>
        </p:nvCxnSpPr>
        <p:spPr>
          <a:xfrm>
            <a:off x="5454300" y="2230325"/>
            <a:ext cx="425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45"/>
          <p:cNvSpPr txBox="1"/>
          <p:nvPr/>
        </p:nvSpPr>
        <p:spPr>
          <a:xfrm>
            <a:off x="409200" y="2015700"/>
            <a:ext cx="112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Embedding</a:t>
            </a:r>
            <a:endParaRPr sz="1300"/>
          </a:p>
        </p:txBody>
      </p:sp>
      <p:sp>
        <p:nvSpPr>
          <p:cNvPr id="390" name="Google Shape;390;p45"/>
          <p:cNvSpPr txBox="1"/>
          <p:nvPr/>
        </p:nvSpPr>
        <p:spPr>
          <a:xfrm>
            <a:off x="7327500" y="2015700"/>
            <a:ext cx="140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Prediction</a:t>
            </a:r>
            <a:endParaRPr sz="1300"/>
          </a:p>
        </p:txBody>
      </p:sp>
      <p:sp>
        <p:nvSpPr>
          <p:cNvPr id="388" name="Google Shape;388;p45"/>
          <p:cNvSpPr/>
          <p:nvPr/>
        </p:nvSpPr>
        <p:spPr>
          <a:xfrm rot="5400000">
            <a:off x="4873500" y="2100125"/>
            <a:ext cx="2272800" cy="26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DropOut(0.5)</a:t>
            </a:r>
            <a:endParaRPr sz="1300"/>
          </a:p>
        </p:txBody>
      </p:sp>
      <p:sp>
        <p:nvSpPr>
          <p:cNvPr id="391" name="Google Shape;391;p45"/>
          <p:cNvSpPr/>
          <p:nvPr/>
        </p:nvSpPr>
        <p:spPr>
          <a:xfrm rot="5400000">
            <a:off x="5330700" y="2100125"/>
            <a:ext cx="2272800" cy="26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Linear(512,2)</a:t>
            </a:r>
            <a:endParaRPr sz="1300"/>
          </a:p>
        </p:txBody>
      </p:sp>
      <p:sp>
        <p:nvSpPr>
          <p:cNvPr id="392" name="Google Shape;392;p45"/>
          <p:cNvSpPr/>
          <p:nvPr/>
        </p:nvSpPr>
        <p:spPr>
          <a:xfrm rot="5400000">
            <a:off x="5787900" y="2100125"/>
            <a:ext cx="2272800" cy="26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Softmax</a:t>
            </a:r>
            <a:endParaRPr sz="1200"/>
          </a:p>
        </p:txBody>
      </p:sp>
      <p:cxnSp>
        <p:nvCxnSpPr>
          <p:cNvPr id="393" name="Google Shape;393;p45"/>
          <p:cNvCxnSpPr>
            <a:stCxn id="388" idx="0"/>
            <a:endCxn id="391" idx="2"/>
          </p:cNvCxnSpPr>
          <p:nvPr/>
        </p:nvCxnSpPr>
        <p:spPr>
          <a:xfrm>
            <a:off x="6140100" y="2230325"/>
            <a:ext cx="196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45"/>
          <p:cNvCxnSpPr>
            <a:stCxn id="391" idx="0"/>
            <a:endCxn id="392" idx="2"/>
          </p:cNvCxnSpPr>
          <p:nvPr/>
        </p:nvCxnSpPr>
        <p:spPr>
          <a:xfrm>
            <a:off x="6597300" y="2230325"/>
            <a:ext cx="196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45"/>
          <p:cNvCxnSpPr>
            <a:stCxn id="392" idx="0"/>
          </p:cNvCxnSpPr>
          <p:nvPr/>
        </p:nvCxnSpPr>
        <p:spPr>
          <a:xfrm flipH="1" rot="10800000">
            <a:off x="7054500" y="2219825"/>
            <a:ext cx="563100" cy="105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45"/>
          <p:cNvSpPr txBox="1"/>
          <p:nvPr/>
        </p:nvSpPr>
        <p:spPr>
          <a:xfrm>
            <a:off x="717450" y="3674275"/>
            <a:ext cx="22740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Hyperparameters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Epochs: 601</a:t>
            </a:r>
            <a:endParaRPr sz="13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Loss: Cross-Entropy loss</a:t>
            </a:r>
            <a:endParaRPr sz="13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Optimizer: Adam(lr=0.001)</a:t>
            </a:r>
            <a:endParaRPr sz="13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6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GNN Classifier Performance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402" name="Google Shape;4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588" y="2261350"/>
            <a:ext cx="3429400" cy="26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4550" y="774887"/>
            <a:ext cx="4305474" cy="1424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Automation - PyNeFrauds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"/>
          <p:cNvSpPr txBox="1"/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PyNeFrauds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14" name="Google Shape;414;p48"/>
          <p:cNvSpPr txBox="1"/>
          <p:nvPr>
            <p:ph idx="1" type="body"/>
          </p:nvPr>
        </p:nvSpPr>
        <p:spPr>
          <a:xfrm>
            <a:off x="235500" y="1000075"/>
            <a:ext cx="85206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source, functional python library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Fraud detection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Integrates neo4j and pytorch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Automates many parts of process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Github: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https://github.com/Deepam-Rai/PyNeFrauds</a:t>
            </a:r>
            <a:r>
              <a:rPr lang="en">
                <a:solidFill>
                  <a:srgbClr val="1155CC"/>
                </a:solidFill>
              </a:rPr>
              <a:t> </a:t>
            </a:r>
            <a:endParaRPr>
              <a:solidFill>
                <a:srgbClr val="1155C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in PyPI</a:t>
            </a:r>
            <a:endParaRPr/>
          </a:p>
        </p:txBody>
      </p:sp>
      <p:pic>
        <p:nvPicPr>
          <p:cNvPr id="415" name="Google Shape;41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7400" y="3137275"/>
            <a:ext cx="2633949" cy="2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/>
          <p:nvPr/>
        </p:nvSpPr>
        <p:spPr>
          <a:xfrm>
            <a:off x="256500" y="1135950"/>
            <a:ext cx="4059000" cy="3796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21" name="Google Shape;421;p49"/>
          <p:cNvSpPr/>
          <p:nvPr/>
        </p:nvSpPr>
        <p:spPr>
          <a:xfrm>
            <a:off x="1371950" y="2042075"/>
            <a:ext cx="1868400" cy="35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QueryConstructor</a:t>
            </a:r>
            <a:endParaRPr sz="1100"/>
          </a:p>
        </p:txBody>
      </p:sp>
      <p:sp>
        <p:nvSpPr>
          <p:cNvPr id="422" name="Google Shape;422;p49"/>
          <p:cNvSpPr/>
          <p:nvPr/>
        </p:nvSpPr>
        <p:spPr>
          <a:xfrm>
            <a:off x="4828500" y="1135950"/>
            <a:ext cx="4059000" cy="3796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nn</a:t>
            </a:r>
            <a:endParaRPr sz="1100"/>
          </a:p>
        </p:txBody>
      </p:sp>
      <p:sp>
        <p:nvSpPr>
          <p:cNvPr id="423" name="Google Shape;423;p49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Library Modules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424" name="Google Shape;424;p49"/>
          <p:cNvCxnSpPr>
            <a:stCxn id="425" idx="2"/>
            <a:endCxn id="421" idx="0"/>
          </p:cNvCxnSpPr>
          <p:nvPr/>
        </p:nvCxnSpPr>
        <p:spPr>
          <a:xfrm flipH="1" rot="-5400000">
            <a:off x="1781000" y="1516200"/>
            <a:ext cx="10509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49"/>
          <p:cNvSpPr/>
          <p:nvPr/>
        </p:nvSpPr>
        <p:spPr>
          <a:xfrm>
            <a:off x="1529450" y="2867725"/>
            <a:ext cx="1553400" cy="38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</a:t>
            </a:r>
            <a:r>
              <a:rPr lang="en" sz="1100"/>
              <a:t>eo4jHandler</a:t>
            </a:r>
            <a:endParaRPr sz="1100"/>
          </a:p>
        </p:txBody>
      </p:sp>
      <p:cxnSp>
        <p:nvCxnSpPr>
          <p:cNvPr id="427" name="Google Shape;427;p49"/>
          <p:cNvCxnSpPr>
            <a:stCxn id="421" idx="2"/>
            <a:endCxn id="426" idx="0"/>
          </p:cNvCxnSpPr>
          <p:nvPr/>
        </p:nvCxnSpPr>
        <p:spPr>
          <a:xfrm flipH="1" rot="-5400000">
            <a:off x="2071550" y="2632475"/>
            <a:ext cx="4698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49"/>
          <p:cNvCxnSpPr>
            <a:stCxn id="426" idx="2"/>
            <a:endCxn id="429" idx="1"/>
          </p:cNvCxnSpPr>
          <p:nvPr/>
        </p:nvCxnSpPr>
        <p:spPr>
          <a:xfrm flipH="1" rot="-5400000">
            <a:off x="2688500" y="2873875"/>
            <a:ext cx="1024800" cy="1789500"/>
          </a:xfrm>
          <a:prstGeom prst="bent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49"/>
          <p:cNvSpPr/>
          <p:nvPr/>
        </p:nvSpPr>
        <p:spPr>
          <a:xfrm>
            <a:off x="6223375" y="1558975"/>
            <a:ext cx="1553400" cy="38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EmbedFetcher</a:t>
            </a:r>
            <a:endParaRPr sz="1100"/>
          </a:p>
        </p:txBody>
      </p:sp>
      <p:cxnSp>
        <p:nvCxnSpPr>
          <p:cNvPr id="431" name="Google Shape;431;p49"/>
          <p:cNvCxnSpPr>
            <a:stCxn id="432" idx="6"/>
            <a:endCxn id="430" idx="1"/>
          </p:cNvCxnSpPr>
          <p:nvPr/>
        </p:nvCxnSpPr>
        <p:spPr>
          <a:xfrm flipH="1" rot="10800000">
            <a:off x="5080475" y="1753075"/>
            <a:ext cx="1143000" cy="2528100"/>
          </a:xfrm>
          <a:prstGeom prst="bentConnector3">
            <a:avLst>
              <a:gd fmla="val 2414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49"/>
          <p:cNvSpPr/>
          <p:nvPr/>
        </p:nvSpPr>
        <p:spPr>
          <a:xfrm>
            <a:off x="6223375" y="2168575"/>
            <a:ext cx="1553400" cy="38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PyGDataWrapper</a:t>
            </a:r>
            <a:endParaRPr sz="1100"/>
          </a:p>
        </p:txBody>
      </p:sp>
      <p:cxnSp>
        <p:nvCxnSpPr>
          <p:cNvPr id="434" name="Google Shape;434;p49"/>
          <p:cNvCxnSpPr>
            <a:stCxn id="430" idx="2"/>
            <a:endCxn id="433" idx="0"/>
          </p:cNvCxnSpPr>
          <p:nvPr/>
        </p:nvCxnSpPr>
        <p:spPr>
          <a:xfrm flipH="1" rot="-5400000">
            <a:off x="6889825" y="2057725"/>
            <a:ext cx="221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49"/>
          <p:cNvSpPr/>
          <p:nvPr/>
        </p:nvSpPr>
        <p:spPr>
          <a:xfrm>
            <a:off x="5446675" y="2881150"/>
            <a:ext cx="1553400" cy="38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NN</a:t>
            </a:r>
            <a:r>
              <a:rPr lang="en" sz="1100"/>
              <a:t>Model</a:t>
            </a:r>
            <a:endParaRPr sz="1100"/>
          </a:p>
        </p:txBody>
      </p:sp>
      <p:sp>
        <p:nvSpPr>
          <p:cNvPr id="436" name="Google Shape;436;p49"/>
          <p:cNvSpPr/>
          <p:nvPr/>
        </p:nvSpPr>
        <p:spPr>
          <a:xfrm>
            <a:off x="7241375" y="2881162"/>
            <a:ext cx="1553400" cy="38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train</a:t>
            </a:r>
            <a:endParaRPr sz="1100"/>
          </a:p>
        </p:txBody>
      </p:sp>
      <p:cxnSp>
        <p:nvCxnSpPr>
          <p:cNvPr id="437" name="Google Shape;437;p49"/>
          <p:cNvCxnSpPr>
            <a:stCxn id="435" idx="3"/>
            <a:endCxn id="436" idx="1"/>
          </p:cNvCxnSpPr>
          <p:nvPr/>
        </p:nvCxnSpPr>
        <p:spPr>
          <a:xfrm>
            <a:off x="7000075" y="3075400"/>
            <a:ext cx="241200" cy="600"/>
          </a:xfrm>
          <a:prstGeom prst="bentConnector3">
            <a:avLst>
              <a:gd fmla="val 500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49"/>
          <p:cNvCxnSpPr>
            <a:stCxn id="433" idx="3"/>
            <a:endCxn id="436" idx="0"/>
          </p:cNvCxnSpPr>
          <p:nvPr/>
        </p:nvCxnSpPr>
        <p:spPr>
          <a:xfrm>
            <a:off x="7776775" y="2362825"/>
            <a:ext cx="241200" cy="51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49"/>
          <p:cNvSpPr/>
          <p:nvPr/>
        </p:nvSpPr>
        <p:spPr>
          <a:xfrm>
            <a:off x="7241375" y="3625450"/>
            <a:ext cx="1553400" cy="38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ConfusionMatrix</a:t>
            </a:r>
            <a:endParaRPr sz="1100"/>
          </a:p>
        </p:txBody>
      </p:sp>
      <p:cxnSp>
        <p:nvCxnSpPr>
          <p:cNvPr id="440" name="Google Shape;440;p49"/>
          <p:cNvCxnSpPr>
            <a:stCxn id="436" idx="2"/>
            <a:endCxn id="439" idx="0"/>
          </p:cNvCxnSpPr>
          <p:nvPr/>
        </p:nvCxnSpPr>
        <p:spPr>
          <a:xfrm flipH="1" rot="-5400000">
            <a:off x="7840475" y="3447262"/>
            <a:ext cx="3558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49"/>
          <p:cNvSpPr/>
          <p:nvPr/>
        </p:nvSpPr>
        <p:spPr>
          <a:xfrm>
            <a:off x="4058675" y="3768475"/>
            <a:ext cx="1021800" cy="10254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429" name="Google Shape;42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587" y="4103275"/>
            <a:ext cx="948060" cy="3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9"/>
          <p:cNvSpPr/>
          <p:nvPr/>
        </p:nvSpPr>
        <p:spPr>
          <a:xfrm>
            <a:off x="1889300" y="739650"/>
            <a:ext cx="833700" cy="25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</a:t>
            </a:r>
            <a:endParaRPr sz="1100"/>
          </a:p>
        </p:txBody>
      </p:sp>
      <p:sp>
        <p:nvSpPr>
          <p:cNvPr id="441" name="Google Shape;441;p49"/>
          <p:cNvSpPr/>
          <p:nvPr/>
        </p:nvSpPr>
        <p:spPr>
          <a:xfrm>
            <a:off x="3862625" y="2972275"/>
            <a:ext cx="14139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Globals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Conclusion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Conclusion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52" name="Google Shape;452;p51"/>
          <p:cNvSpPr txBox="1"/>
          <p:nvPr>
            <p:ph idx="1" type="body"/>
          </p:nvPr>
        </p:nvSpPr>
        <p:spPr>
          <a:xfrm>
            <a:off x="311700" y="1152475"/>
            <a:ext cx="8520600" cy="27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Value of synthetic data generation.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CTGAN is capable of h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igh fidelity synthetic data generation for PM-JAY.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Though unscalable rule-based fraud detection methods are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indispensable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Necessity of manual intervention.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GNNs are very much usable for PM-JAY.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Many parts of fraud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detection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can be automated.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Attempt to fill gap in tools specializing in fraud detection using neo4j and torch.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Future Scope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58" name="Google Shape;45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Increase the data(guideline docs and tabular data) and cover more scenarios.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Consequently, build better deep learning models.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Leveraging the potential of graph algorithms.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Addition of modules in PyNeFrauds.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Confirming PyNeFrauds to PEP convention.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Holy Grail: Totally Automated Fraud Detection.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"/>
          <p:cNvSpPr txBox="1"/>
          <p:nvPr>
            <p:ph type="title"/>
          </p:nvPr>
        </p:nvSpPr>
        <p:spPr>
          <a:xfrm>
            <a:off x="6900" y="555600"/>
            <a:ext cx="42045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We are very much thankful to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64" name="Google Shape;464;p53"/>
          <p:cNvSpPr txBox="1"/>
          <p:nvPr/>
        </p:nvSpPr>
        <p:spPr>
          <a:xfrm>
            <a:off x="335475" y="1616450"/>
            <a:ext cx="2690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Our Mentor Sir P. Sunil Kumar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for guiding us and providing us with the required resources.</a:t>
            </a:r>
            <a:endParaRPr sz="12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Brother Anil Kumar Reddy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for guiding us through the landscape of tools and techniques and helping us in every step.</a:t>
            </a:r>
            <a:endParaRPr sz="12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Sri Sathya Sai Mudigonda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for providing us with the indispensable dataset.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Sri P. V. S.S. Prakash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providing us with extensive workshop on Deep Learning.</a:t>
            </a:r>
            <a:endParaRPr sz="12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5" name="Google Shape;465;p53"/>
          <p:cNvSpPr txBox="1"/>
          <p:nvPr/>
        </p:nvSpPr>
        <p:spPr>
          <a:xfrm>
            <a:off x="343825" y="1128600"/>
            <a:ext cx="340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Dancing Script"/>
                <a:ea typeface="Dancing Script"/>
                <a:cs typeface="Dancing Script"/>
                <a:sym typeface="Dancing Script"/>
              </a:rPr>
              <a:t>T</a:t>
            </a:r>
            <a:r>
              <a:rPr b="1" lang="en" sz="2100">
                <a:latin typeface="Dancing Script"/>
                <a:ea typeface="Dancing Script"/>
                <a:cs typeface="Dancing Script"/>
                <a:sym typeface="Dancing Script"/>
              </a:rPr>
              <a:t>o Swami we are ever grateful..</a:t>
            </a:r>
            <a:endParaRPr b="1" sz="2100"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466" name="Google Shape;46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875" y="313850"/>
            <a:ext cx="3341676" cy="4515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Problem Statement: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Detecting possible frauds in relevant domains using GANs and KG.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4"/>
          <p:cNvSpPr txBox="1"/>
          <p:nvPr/>
        </p:nvSpPr>
        <p:spPr>
          <a:xfrm>
            <a:off x="2984550" y="2785125"/>
            <a:ext cx="3174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Dancing Script"/>
                <a:ea typeface="Dancing Script"/>
                <a:cs typeface="Dancing Script"/>
                <a:sym typeface="Dancing Script"/>
              </a:rPr>
              <a:t>Thank You</a:t>
            </a:r>
            <a:endParaRPr sz="4000"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Dancing Script"/>
                <a:ea typeface="Dancing Script"/>
                <a:cs typeface="Dancing Script"/>
                <a:sym typeface="Dancing Script"/>
              </a:rPr>
              <a:t>Sairam</a:t>
            </a:r>
            <a:endParaRPr sz="4000"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472" name="Google Shape;47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538" y="932790"/>
            <a:ext cx="1722925" cy="17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875" y="535462"/>
            <a:ext cx="1325438" cy="13254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472850" y="2018750"/>
            <a:ext cx="237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PM-JAY Domain Knowledge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0" name="Google Shape;1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548" y="729702"/>
            <a:ext cx="1886051" cy="8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8"/>
          <p:cNvSpPr txBox="1"/>
          <p:nvPr/>
        </p:nvSpPr>
        <p:spPr>
          <a:xfrm>
            <a:off x="2980375" y="2018750"/>
            <a:ext cx="176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Anti-Fraud Guidelines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2" name="Google Shape;122;p28"/>
          <p:cNvPicPr preferRelativeResize="0"/>
          <p:nvPr/>
        </p:nvPicPr>
        <p:blipFill rotWithShape="1">
          <a:blip r:embed="rId5">
            <a:alphaModFix/>
          </a:blip>
          <a:srcRect b="25530" l="4724" r="4588" t="25598"/>
          <a:stretch/>
        </p:blipFill>
        <p:spPr>
          <a:xfrm>
            <a:off x="6247075" y="1321075"/>
            <a:ext cx="1702899" cy="5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4775" y="754463"/>
            <a:ext cx="1253300" cy="56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8"/>
          <p:cNvPicPr preferRelativeResize="0"/>
          <p:nvPr/>
        </p:nvPicPr>
        <p:blipFill rotWithShape="1">
          <a:blip r:embed="rId7">
            <a:alphaModFix/>
          </a:blip>
          <a:srcRect b="9460" l="17025" r="15652" t="8133"/>
          <a:stretch/>
        </p:blipFill>
        <p:spPr>
          <a:xfrm>
            <a:off x="7931150" y="1308200"/>
            <a:ext cx="816200" cy="9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 txBox="1"/>
          <p:nvPr/>
        </p:nvSpPr>
        <p:spPr>
          <a:xfrm>
            <a:off x="1806950" y="3766500"/>
            <a:ext cx="562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Rule Based &amp; Model Based Fraud Detection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On PM-JAY data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6" name="Google Shape;126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7699" y="147950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98724" y="227900"/>
            <a:ext cx="320900" cy="32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8"/>
          <p:cNvPicPr preferRelativeResize="0"/>
          <p:nvPr/>
        </p:nvPicPr>
        <p:blipFill rotWithShape="1">
          <a:blip r:embed="rId10">
            <a:alphaModFix/>
          </a:blip>
          <a:srcRect b="33738" l="32251" r="31318" t="32673"/>
          <a:stretch/>
        </p:blipFill>
        <p:spPr>
          <a:xfrm>
            <a:off x="6094676" y="600825"/>
            <a:ext cx="851374" cy="44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8"/>
          <p:cNvPicPr preferRelativeResize="0"/>
          <p:nvPr/>
        </p:nvPicPr>
        <p:blipFill rotWithShape="1">
          <a:blip r:embed="rId11">
            <a:alphaModFix/>
          </a:blip>
          <a:srcRect b="21840" l="-1626" r="0" t="21505"/>
          <a:stretch/>
        </p:blipFill>
        <p:spPr>
          <a:xfrm>
            <a:off x="6991950" y="422600"/>
            <a:ext cx="662424" cy="36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/>
          <p:cNvSpPr/>
          <p:nvPr/>
        </p:nvSpPr>
        <p:spPr>
          <a:xfrm flipH="1">
            <a:off x="393775" y="2528625"/>
            <a:ext cx="1886100" cy="697200"/>
          </a:xfrm>
          <a:prstGeom prst="roundRect">
            <a:avLst>
              <a:gd fmla="val 4717" name="adj"/>
            </a:avLst>
          </a:prstGeom>
          <a:solidFill>
            <a:srgbClr val="F2F2F2"/>
          </a:solidFill>
          <a:ln>
            <a:noFill/>
          </a:ln>
          <a:effectLst>
            <a:outerShdw blurRad="292100" rotWithShape="0" algn="tl" dir="2700000" dist="66675">
              <a:srgbClr val="000000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Data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8"/>
          <p:cNvSpPr/>
          <p:nvPr/>
        </p:nvSpPr>
        <p:spPr>
          <a:xfrm flipH="1">
            <a:off x="2385225" y="2528625"/>
            <a:ext cx="2568300" cy="697200"/>
          </a:xfrm>
          <a:prstGeom prst="roundRect">
            <a:avLst>
              <a:gd fmla="val 4717" name="adj"/>
            </a:avLst>
          </a:prstGeom>
          <a:solidFill>
            <a:srgbClr val="F2F2F2"/>
          </a:solidFill>
          <a:ln>
            <a:noFill/>
          </a:ln>
          <a:effectLst>
            <a:outerShdw blurRad="292100" rotWithShape="0" algn="tl" dir="2700000" dist="66675">
              <a:srgbClr val="000000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Domain Knowledge,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Fraud Detection Logic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8"/>
          <p:cNvSpPr/>
          <p:nvPr/>
        </p:nvSpPr>
        <p:spPr>
          <a:xfrm flipH="1">
            <a:off x="5897675" y="2528625"/>
            <a:ext cx="2810400" cy="697200"/>
          </a:xfrm>
          <a:prstGeom prst="roundRect">
            <a:avLst>
              <a:gd fmla="val 4717" name="adj"/>
            </a:avLst>
          </a:prstGeom>
          <a:solidFill>
            <a:srgbClr val="F2F2F2"/>
          </a:solidFill>
          <a:ln>
            <a:noFill/>
          </a:ln>
          <a:effectLst>
            <a:outerShdw blurRad="292100" rotWithShape="0" algn="tl" dir="2700000" dist="66675">
              <a:srgbClr val="000000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Methods, Techniques &amp; Tools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Datasets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387900" y="847675"/>
            <a:ext cx="8520600" cy="4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Sri Sathya Sai District Data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lphaL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23312 rows.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lphaL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30 features: Claim No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, Card No, Patient No, Category, Diagnosis, Surgery/Therapy, Status, Procedure, Estimated Amount, Pre Authorization Estimated Amount, Date of Admit, etc.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Maharashtra Data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lphaL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1539 rows.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lphaL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13 features: Id, Status, Procedure, Estimated Amount, Pre Authorization Estimated Amount, Date of Admit, etc.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4" name="Google Shape;144;p30"/>
          <p:cNvSpPr/>
          <p:nvPr/>
        </p:nvSpPr>
        <p:spPr>
          <a:xfrm>
            <a:off x="5236150" y="2162313"/>
            <a:ext cx="1079700" cy="1060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Neo4j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Knowledge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Graph</a:t>
            </a:r>
            <a:endParaRPr sz="1200"/>
          </a:p>
        </p:txBody>
      </p:sp>
      <p:sp>
        <p:nvSpPr>
          <p:cNvPr id="145" name="Google Shape;145;p30"/>
          <p:cNvSpPr/>
          <p:nvPr/>
        </p:nvSpPr>
        <p:spPr>
          <a:xfrm>
            <a:off x="3749050" y="1318311"/>
            <a:ext cx="718200" cy="7206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Previous Phase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KG</a:t>
            </a:r>
            <a:endParaRPr sz="900"/>
          </a:p>
        </p:txBody>
      </p:sp>
      <p:sp>
        <p:nvSpPr>
          <p:cNvPr id="146" name="Google Shape;146;p30"/>
          <p:cNvSpPr/>
          <p:nvPr/>
        </p:nvSpPr>
        <p:spPr>
          <a:xfrm>
            <a:off x="2474350" y="3854375"/>
            <a:ext cx="15294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Processed </a:t>
            </a:r>
            <a:r>
              <a:rPr lang="en" sz="1000"/>
              <a:t>Data</a:t>
            </a:r>
            <a:endParaRPr sz="1000"/>
          </a:p>
        </p:txBody>
      </p:sp>
      <p:cxnSp>
        <p:nvCxnSpPr>
          <p:cNvPr id="147" name="Google Shape;147;p30"/>
          <p:cNvCxnSpPr>
            <a:stCxn id="146" idx="0"/>
            <a:endCxn id="148" idx="1"/>
          </p:cNvCxnSpPr>
          <p:nvPr/>
        </p:nvCxnSpPr>
        <p:spPr>
          <a:xfrm rot="-5400000">
            <a:off x="2863150" y="3068675"/>
            <a:ext cx="1161600" cy="409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9" name="Google Shape;149;p30"/>
          <p:cNvCxnSpPr>
            <a:stCxn id="145" idx="6"/>
            <a:endCxn id="144" idx="0"/>
          </p:cNvCxnSpPr>
          <p:nvPr/>
        </p:nvCxnSpPr>
        <p:spPr>
          <a:xfrm>
            <a:off x="4467250" y="1678611"/>
            <a:ext cx="1308600" cy="483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0" name="Google Shape;150;p30"/>
          <p:cNvSpPr/>
          <p:nvPr/>
        </p:nvSpPr>
        <p:spPr>
          <a:xfrm>
            <a:off x="3869375" y="4520500"/>
            <a:ext cx="848988" cy="205524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GAN</a:t>
            </a:r>
            <a:endParaRPr sz="1000"/>
          </a:p>
        </p:txBody>
      </p:sp>
      <p:cxnSp>
        <p:nvCxnSpPr>
          <p:cNvPr id="151" name="Google Shape;151;p30"/>
          <p:cNvCxnSpPr>
            <a:stCxn id="146" idx="2"/>
            <a:endCxn id="150" idx="1"/>
          </p:cNvCxnSpPr>
          <p:nvPr/>
        </p:nvCxnSpPr>
        <p:spPr>
          <a:xfrm flipH="1" rot="-5400000">
            <a:off x="3400600" y="4154525"/>
            <a:ext cx="307200" cy="630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2" name="Google Shape;152;p30"/>
          <p:cNvCxnSpPr>
            <a:stCxn id="150" idx="3"/>
            <a:endCxn id="153" idx="2"/>
          </p:cNvCxnSpPr>
          <p:nvPr/>
        </p:nvCxnSpPr>
        <p:spPr>
          <a:xfrm flipH="1" rot="10800000">
            <a:off x="4718363" y="4316362"/>
            <a:ext cx="179400" cy="306900"/>
          </a:xfrm>
          <a:prstGeom prst="bentConnector2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3" name="Google Shape;153;p30"/>
          <p:cNvSpPr/>
          <p:nvPr/>
        </p:nvSpPr>
        <p:spPr>
          <a:xfrm>
            <a:off x="4337675" y="3854525"/>
            <a:ext cx="11202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GAN generated Data</a:t>
            </a:r>
            <a:endParaRPr sz="1000"/>
          </a:p>
        </p:txBody>
      </p:sp>
      <p:cxnSp>
        <p:nvCxnSpPr>
          <p:cNvPr id="154" name="Google Shape;154;p30"/>
          <p:cNvCxnSpPr>
            <a:stCxn id="153" idx="0"/>
            <a:endCxn id="148" idx="2"/>
          </p:cNvCxnSpPr>
          <p:nvPr/>
        </p:nvCxnSpPr>
        <p:spPr>
          <a:xfrm flipH="1" rot="5400000">
            <a:off x="4137425" y="3094175"/>
            <a:ext cx="731100" cy="789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400" y="3848274"/>
            <a:ext cx="179400" cy="2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400" y="4155439"/>
            <a:ext cx="179400" cy="2392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30"/>
          <p:cNvCxnSpPr>
            <a:stCxn id="156" idx="3"/>
            <a:endCxn id="158" idx="2"/>
          </p:cNvCxnSpPr>
          <p:nvPr/>
        </p:nvCxnSpPr>
        <p:spPr>
          <a:xfrm flipH="1" rot="10800000">
            <a:off x="1375800" y="4085445"/>
            <a:ext cx="451800" cy="1896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9" name="Google Shape;159;p30"/>
          <p:cNvCxnSpPr>
            <a:stCxn id="155" idx="3"/>
            <a:endCxn id="158" idx="2"/>
          </p:cNvCxnSpPr>
          <p:nvPr/>
        </p:nvCxnSpPr>
        <p:spPr>
          <a:xfrm>
            <a:off x="1375800" y="3967874"/>
            <a:ext cx="451800" cy="1176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0" name="Google Shape;160;p30"/>
          <p:cNvCxnSpPr>
            <a:stCxn id="144" idx="5"/>
            <a:endCxn id="161" idx="1"/>
          </p:cNvCxnSpPr>
          <p:nvPr/>
        </p:nvCxnSpPr>
        <p:spPr>
          <a:xfrm flipH="1" rot="-5400000">
            <a:off x="5866432" y="3359062"/>
            <a:ext cx="791400" cy="208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1" name="Google Shape;161;p30"/>
          <p:cNvSpPr/>
          <p:nvPr/>
        </p:nvSpPr>
        <p:spPr>
          <a:xfrm>
            <a:off x="6366400" y="3699500"/>
            <a:ext cx="963300" cy="31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GNN Models</a:t>
            </a:r>
            <a:endParaRPr sz="1100"/>
          </a:p>
        </p:txBody>
      </p:sp>
      <p:sp>
        <p:nvSpPr>
          <p:cNvPr id="148" name="Google Shape;148;p30"/>
          <p:cNvSpPr/>
          <p:nvPr/>
        </p:nvSpPr>
        <p:spPr>
          <a:xfrm>
            <a:off x="3648850" y="2261925"/>
            <a:ext cx="918600" cy="8616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Schema</a:t>
            </a:r>
            <a:endParaRPr sz="900"/>
          </a:p>
        </p:txBody>
      </p:sp>
      <p:cxnSp>
        <p:nvCxnSpPr>
          <p:cNvPr id="162" name="Google Shape;162;p30"/>
          <p:cNvCxnSpPr>
            <a:stCxn id="148" idx="3"/>
            <a:endCxn id="144" idx="2"/>
          </p:cNvCxnSpPr>
          <p:nvPr/>
        </p:nvCxnSpPr>
        <p:spPr>
          <a:xfrm>
            <a:off x="4567450" y="2692725"/>
            <a:ext cx="668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3" name="Google Shape;163;p30"/>
          <p:cNvSpPr/>
          <p:nvPr/>
        </p:nvSpPr>
        <p:spPr>
          <a:xfrm>
            <a:off x="2701250" y="1317988"/>
            <a:ext cx="718200" cy="7206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Ontology</a:t>
            </a:r>
            <a:endParaRPr sz="900"/>
          </a:p>
        </p:txBody>
      </p:sp>
      <p:cxnSp>
        <p:nvCxnSpPr>
          <p:cNvPr id="164" name="Google Shape;164;p30"/>
          <p:cNvCxnSpPr>
            <a:stCxn id="163" idx="4"/>
            <a:endCxn id="148" idx="0"/>
          </p:cNvCxnSpPr>
          <p:nvPr/>
        </p:nvCxnSpPr>
        <p:spPr>
          <a:xfrm flipH="1" rot="-5400000">
            <a:off x="3472700" y="1626238"/>
            <a:ext cx="223200" cy="1047900"/>
          </a:xfrm>
          <a:prstGeom prst="bentConnector3">
            <a:avLst>
              <a:gd fmla="val 50031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5" name="Google Shape;165;p30"/>
          <p:cNvSpPr/>
          <p:nvPr/>
        </p:nvSpPr>
        <p:spPr>
          <a:xfrm>
            <a:off x="7921525" y="3492350"/>
            <a:ext cx="849000" cy="7338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Fraud</a:t>
            </a:r>
            <a:endParaRPr sz="1200"/>
          </a:p>
        </p:txBody>
      </p:sp>
      <p:cxnSp>
        <p:nvCxnSpPr>
          <p:cNvPr id="166" name="Google Shape;166;p30"/>
          <p:cNvCxnSpPr>
            <a:stCxn id="161" idx="3"/>
            <a:endCxn id="165" idx="1"/>
          </p:cNvCxnSpPr>
          <p:nvPr/>
        </p:nvCxnSpPr>
        <p:spPr>
          <a:xfrm>
            <a:off x="7329700" y="3859250"/>
            <a:ext cx="804000" cy="600"/>
          </a:xfrm>
          <a:prstGeom prst="bentConnector3">
            <a:avLst>
              <a:gd fmla="val 3680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67" name="Google Shape;16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725" y="1375025"/>
            <a:ext cx="606550" cy="60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30"/>
          <p:cNvCxnSpPr>
            <a:stCxn id="167" idx="3"/>
            <a:endCxn id="163" idx="2"/>
          </p:cNvCxnSpPr>
          <p:nvPr/>
        </p:nvCxnSpPr>
        <p:spPr>
          <a:xfrm>
            <a:off x="1476275" y="1678300"/>
            <a:ext cx="12249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9" name="Google Shape;169;p30"/>
          <p:cNvSpPr/>
          <p:nvPr/>
        </p:nvSpPr>
        <p:spPr>
          <a:xfrm>
            <a:off x="7227950" y="1079150"/>
            <a:ext cx="963300" cy="31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CYPHER</a:t>
            </a:r>
            <a:endParaRPr sz="1100"/>
          </a:p>
        </p:txBody>
      </p:sp>
      <p:cxnSp>
        <p:nvCxnSpPr>
          <p:cNvPr id="170" name="Google Shape;170;p30"/>
          <p:cNvCxnSpPr>
            <a:stCxn id="144" idx="6"/>
            <a:endCxn id="169" idx="1"/>
          </p:cNvCxnSpPr>
          <p:nvPr/>
        </p:nvCxnSpPr>
        <p:spPr>
          <a:xfrm flipH="1" rot="10800000">
            <a:off x="6315850" y="1238913"/>
            <a:ext cx="912000" cy="14538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1" name="Google Shape;171;p30"/>
          <p:cNvCxnSpPr>
            <a:stCxn id="169" idx="3"/>
            <a:endCxn id="165" idx="0"/>
          </p:cNvCxnSpPr>
          <p:nvPr/>
        </p:nvCxnSpPr>
        <p:spPr>
          <a:xfrm>
            <a:off x="8191250" y="1238900"/>
            <a:ext cx="154800" cy="22533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2" name="Google Shape;172;p30"/>
          <p:cNvCxnSpPr>
            <a:stCxn id="165" idx="3"/>
            <a:endCxn id="144" idx="4"/>
          </p:cNvCxnSpPr>
          <p:nvPr/>
        </p:nvCxnSpPr>
        <p:spPr>
          <a:xfrm flipH="1" rot="5400000">
            <a:off x="6559525" y="2439650"/>
            <a:ext cx="1002900" cy="2570100"/>
          </a:xfrm>
          <a:prstGeom prst="bentConnector3">
            <a:avLst>
              <a:gd fmla="val -23744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3" name="Google Shape;173;p30"/>
          <p:cNvCxnSpPr>
            <a:stCxn id="174" idx="3"/>
            <a:endCxn id="144" idx="7"/>
          </p:cNvCxnSpPr>
          <p:nvPr/>
        </p:nvCxnSpPr>
        <p:spPr>
          <a:xfrm>
            <a:off x="1532100" y="1110870"/>
            <a:ext cx="4625700" cy="12069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5" name="Google Shape;175;p30"/>
          <p:cNvSpPr txBox="1"/>
          <p:nvPr/>
        </p:nvSpPr>
        <p:spPr>
          <a:xfrm>
            <a:off x="3403025" y="824000"/>
            <a:ext cx="264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Domain Knowledge Helps Detect Fraud</a:t>
            </a:r>
            <a:endParaRPr sz="1000"/>
          </a:p>
        </p:txBody>
      </p:sp>
      <p:sp>
        <p:nvSpPr>
          <p:cNvPr id="176" name="Google Shape;176;p30"/>
          <p:cNvSpPr txBox="1"/>
          <p:nvPr/>
        </p:nvSpPr>
        <p:spPr>
          <a:xfrm>
            <a:off x="4481350" y="1436125"/>
            <a:ext cx="128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Helps Detect Fraud</a:t>
            </a:r>
            <a:endParaRPr sz="1000"/>
          </a:p>
        </p:txBody>
      </p:sp>
      <p:sp>
        <p:nvSpPr>
          <p:cNvPr id="177" name="Google Shape;177;p30"/>
          <p:cNvSpPr txBox="1"/>
          <p:nvPr/>
        </p:nvSpPr>
        <p:spPr>
          <a:xfrm>
            <a:off x="1722600" y="1432000"/>
            <a:ext cx="66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Helps to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</a:t>
            </a:r>
            <a:endParaRPr sz="1000"/>
          </a:p>
        </p:txBody>
      </p:sp>
      <p:sp>
        <p:nvSpPr>
          <p:cNvPr id="178" name="Google Shape;178;p30"/>
          <p:cNvSpPr txBox="1"/>
          <p:nvPr/>
        </p:nvSpPr>
        <p:spPr>
          <a:xfrm>
            <a:off x="205100" y="1083650"/>
            <a:ext cx="90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PM-JAY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Docs</a:t>
            </a:r>
            <a:endParaRPr sz="1000"/>
          </a:p>
        </p:txBody>
      </p:sp>
      <p:sp>
        <p:nvSpPr>
          <p:cNvPr id="179" name="Google Shape;179;p30"/>
          <p:cNvSpPr txBox="1"/>
          <p:nvPr/>
        </p:nvSpPr>
        <p:spPr>
          <a:xfrm>
            <a:off x="574700" y="3837125"/>
            <a:ext cx="90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PM-JAY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</p:txBody>
      </p:sp>
      <p:sp>
        <p:nvSpPr>
          <p:cNvPr id="180" name="Google Shape;180;p30"/>
          <p:cNvSpPr txBox="1"/>
          <p:nvPr/>
        </p:nvSpPr>
        <p:spPr>
          <a:xfrm>
            <a:off x="8326300" y="1981575"/>
            <a:ext cx="64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Detect Fraud</a:t>
            </a:r>
            <a:endParaRPr sz="1000"/>
          </a:p>
        </p:txBody>
      </p:sp>
      <p:sp>
        <p:nvSpPr>
          <p:cNvPr id="181" name="Google Shape;181;p30"/>
          <p:cNvSpPr txBox="1"/>
          <p:nvPr/>
        </p:nvSpPr>
        <p:spPr>
          <a:xfrm>
            <a:off x="7486475" y="3613250"/>
            <a:ext cx="64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Detect Fraud</a:t>
            </a:r>
            <a:endParaRPr sz="1000"/>
          </a:p>
        </p:txBody>
      </p:sp>
      <p:sp>
        <p:nvSpPr>
          <p:cNvPr id="182" name="Google Shape;182;p30"/>
          <p:cNvSpPr txBox="1"/>
          <p:nvPr/>
        </p:nvSpPr>
        <p:spPr>
          <a:xfrm>
            <a:off x="6314625" y="4427450"/>
            <a:ext cx="11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Label Fraud Data</a:t>
            </a:r>
            <a:endParaRPr sz="1000"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900" y="947591"/>
            <a:ext cx="718200" cy="32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/>
          <p:nvPr/>
        </p:nvSpPr>
        <p:spPr>
          <a:xfrm rot="5400000">
            <a:off x="1873138" y="3936838"/>
            <a:ext cx="205775" cy="297075"/>
          </a:xfrm>
          <a:prstGeom prst="flowChartCollat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30"/>
          <p:cNvCxnSpPr>
            <a:stCxn id="158" idx="0"/>
            <a:endCxn id="146" idx="1"/>
          </p:cNvCxnSpPr>
          <p:nvPr/>
        </p:nvCxnSpPr>
        <p:spPr>
          <a:xfrm>
            <a:off x="2124563" y="4085375"/>
            <a:ext cx="3498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4" name="Google Shape;184;p30"/>
          <p:cNvSpPr txBox="1"/>
          <p:nvPr/>
        </p:nvSpPr>
        <p:spPr>
          <a:xfrm>
            <a:off x="1641675" y="4107150"/>
            <a:ext cx="66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Process</a:t>
            </a:r>
            <a:endParaRPr sz="1000"/>
          </a:p>
        </p:txBody>
      </p:sp>
      <p:cxnSp>
        <p:nvCxnSpPr>
          <p:cNvPr id="185" name="Google Shape;185;p30"/>
          <p:cNvCxnSpPr>
            <a:stCxn id="145" idx="4"/>
            <a:endCxn id="148" idx="0"/>
          </p:cNvCxnSpPr>
          <p:nvPr/>
        </p:nvCxnSpPr>
        <p:spPr>
          <a:xfrm>
            <a:off x="4108150" y="2038911"/>
            <a:ext cx="0" cy="222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Data Generation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Why Data Generation?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152475"/>
            <a:ext cx="85206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Augmentation: Less than 3% fraud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Privacy.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DL Models, Reduce Bias,etc.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273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Why GANs?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3438475"/>
            <a:ext cx="8520600" cy="14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High fidelity synthetic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Maintain statistical properties.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Learns complex, high dimensional data distribution.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They need not see the real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tantia"/>
                <a:ea typeface="Constantia"/>
                <a:cs typeface="Constantia"/>
                <a:sym typeface="Constantia"/>
              </a:rPr>
              <a:t>CTGANs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87900" y="847675"/>
            <a:ext cx="8520600" cy="19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Why CTGANs?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Handles continuous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and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discrete columns.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Handles multimodal distributions.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Handles i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mbalanced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categorical columns.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