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eepamkochar/Stegnography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424802" y="44339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Deepa</a:t>
            </a:r>
            <a:r>
              <a:rPr lang="en-US" sz="2000" b="1" dirty="0" smtClean="0">
                <a:solidFill>
                  <a:schemeClr val="accent1">
                    <a:lumMod val="75000"/>
                  </a:schemeClr>
                </a:solidFill>
                <a:latin typeface="Arial" pitchFamily="34" charset="0"/>
                <a:cs typeface="Arial" pitchFamily="34" charset="0"/>
              </a:rPr>
              <a:t>m Kochar</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Deepam Kochar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Suresh Gyan Vihar University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20978" y="1232452"/>
            <a:ext cx="11029615" cy="4673324"/>
          </a:xfrm>
        </p:spPr>
        <p:txBody>
          <a:bodyPr/>
          <a:lstStyle/>
          <a:p>
            <a:pPr marL="0" indent="0" algn="just">
              <a:lnSpc>
                <a:spcPct val="150000"/>
              </a:lnSpc>
              <a:buNone/>
            </a:pPr>
            <a:r>
              <a:rPr lang="en-US" sz="2200" dirty="0">
                <a:latin typeface="Arial" panose="020B0604020202020204" pitchFamily="34" charset="0"/>
                <a:cs typeface="Arial" panose="020B0604020202020204" pitchFamily="34" charset="0"/>
              </a:rPr>
              <a:t>With the rise in cyber threats, securing sensitive information is crucial. Traditional encryption methods can attract suspicion, making them vulnerable to attacks. Steganography provides a way to hide data within images, ensuring secrecy. However, existing techniques struggle with capacity, imperceptibility, and robustness. This project aims to develop a secure and efficient </a:t>
            </a:r>
            <a:r>
              <a:rPr lang="en-US" sz="2200" dirty="0" smtClean="0">
                <a:latin typeface="Arial" panose="020B0604020202020204" pitchFamily="34" charset="0"/>
                <a:cs typeface="Arial" panose="020B0604020202020204" pitchFamily="34" charset="0"/>
              </a:rPr>
              <a:t>stenographic </a:t>
            </a:r>
            <a:r>
              <a:rPr lang="en-US" sz="2200" dirty="0">
                <a:latin typeface="Arial" panose="020B0604020202020204" pitchFamily="34" charset="0"/>
                <a:cs typeface="Arial" panose="020B0604020202020204" pitchFamily="34" charset="0"/>
              </a:rPr>
              <a:t>method that enhances data hiding while maintaining image quality and resistance to detection.</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50000"/>
              </a:lnSpc>
            </a:pPr>
            <a:r>
              <a:rPr lang="en-US" sz="1800" b="1" dirty="0" smtClean="0">
                <a:latin typeface="Arial" panose="020B0604020202020204" pitchFamily="34" charset="0"/>
                <a:cs typeface="Arial" panose="020B0604020202020204" pitchFamily="34" charset="0"/>
              </a:rPr>
              <a:t>Platform: Python </a:t>
            </a:r>
            <a:r>
              <a:rPr lang="en-US" sz="1800" b="1" dirty="0">
                <a:latin typeface="Arial" panose="020B0604020202020204" pitchFamily="34" charset="0"/>
                <a:cs typeface="Arial" panose="020B0604020202020204" pitchFamily="34" charset="0"/>
              </a:rPr>
              <a:t>IDLE</a:t>
            </a:r>
            <a:endParaRPr lang="en-US" sz="1800"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Libraries:</a:t>
            </a:r>
          </a:p>
          <a:p>
            <a:pPr>
              <a:lnSpc>
                <a:spcPct val="150000"/>
              </a:lnSpc>
              <a:buFont typeface="+mj-lt"/>
              <a:buAutoNum type="arabicPeriod"/>
            </a:pPr>
            <a:r>
              <a:rPr lang="en-US" sz="1800" b="1" dirty="0" err="1">
                <a:latin typeface="Arial" panose="020B0604020202020204" pitchFamily="34" charset="0"/>
                <a:cs typeface="Arial" panose="020B0604020202020204" pitchFamily="34" charset="0"/>
              </a:rPr>
              <a:t>OpenCV</a:t>
            </a:r>
            <a:r>
              <a:rPr lang="en-US" sz="1800" dirty="0">
                <a:latin typeface="Arial" panose="020B0604020202020204" pitchFamily="34" charset="0"/>
                <a:cs typeface="Arial" panose="020B0604020202020204" pitchFamily="34" charset="0"/>
              </a:rPr>
              <a:t>: For image processing and manipulation.</a:t>
            </a:r>
          </a:p>
          <a:p>
            <a:pPr>
              <a:lnSpc>
                <a:spcPct val="150000"/>
              </a:lnSpc>
              <a:buFont typeface="+mj-lt"/>
              <a:buAutoNum type="arabicPeriod"/>
            </a:pPr>
            <a:r>
              <a:rPr lang="en-US" sz="1800" b="1" dirty="0" err="1">
                <a:latin typeface="Arial" panose="020B0604020202020204" pitchFamily="34" charset="0"/>
                <a:cs typeface="Arial" panose="020B0604020202020204" pitchFamily="34" charset="0"/>
              </a:rPr>
              <a:t>NumPy</a:t>
            </a:r>
            <a:r>
              <a:rPr lang="en-US" sz="1800" dirty="0">
                <a:latin typeface="Arial" panose="020B0604020202020204" pitchFamily="34" charset="0"/>
                <a:cs typeface="Arial" panose="020B0604020202020204" pitchFamily="34" charset="0"/>
              </a:rPr>
              <a:t>: For handling and manipulating image arrays.</a:t>
            </a:r>
          </a:p>
          <a:p>
            <a:pPr>
              <a:lnSpc>
                <a:spcPct val="150000"/>
              </a:lnSpc>
              <a:buFont typeface="+mj-lt"/>
              <a:buAutoNum type="arabicPeriod"/>
            </a:pPr>
            <a:r>
              <a:rPr lang="en-US" sz="1800" b="1" dirty="0">
                <a:latin typeface="Arial" panose="020B0604020202020204" pitchFamily="34" charset="0"/>
                <a:cs typeface="Arial" panose="020B0604020202020204" pitchFamily="34" charset="0"/>
              </a:rPr>
              <a:t>PIL (Pillow)</a:t>
            </a:r>
            <a:r>
              <a:rPr lang="en-US" sz="1800" dirty="0">
                <a:latin typeface="Arial" panose="020B0604020202020204" pitchFamily="34" charset="0"/>
                <a:cs typeface="Arial" panose="020B0604020202020204" pitchFamily="34" charset="0"/>
              </a:rPr>
              <a:t>: For image handling and operations.</a:t>
            </a:r>
          </a:p>
          <a:p>
            <a:pPr>
              <a:lnSpc>
                <a:spcPct val="150000"/>
              </a:lnSpc>
              <a:buFont typeface="+mj-lt"/>
              <a:buAutoNum type="arabicPeriod"/>
            </a:pPr>
            <a:r>
              <a:rPr lang="en-US" sz="1800" b="1" dirty="0">
                <a:latin typeface="Arial" panose="020B0604020202020204" pitchFamily="34" charset="0"/>
                <a:cs typeface="Arial" panose="020B0604020202020204" pitchFamily="34" charset="0"/>
              </a:rPr>
              <a:t>Cryptography</a:t>
            </a:r>
            <a:r>
              <a:rPr lang="en-US" sz="1800" dirty="0">
                <a:latin typeface="Arial" panose="020B0604020202020204" pitchFamily="34" charset="0"/>
                <a:cs typeface="Arial" panose="020B0604020202020204" pitchFamily="34" charset="0"/>
              </a:rPr>
              <a:t>: For encrypting and securing the hidden messages.</a:t>
            </a:r>
          </a:p>
          <a:p>
            <a:pPr marL="0" indent="0">
              <a:buNone/>
            </a:pPr>
            <a:r>
              <a:rPr lang="en-IN" sz="1800" dirty="0"/>
              <a:t> </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lvl="0" indent="0" defTabSz="914400" eaLnBrk="0" fontAlgn="base" hangingPunct="0">
              <a:lnSpc>
                <a:spcPct val="150000"/>
              </a:lnSpc>
              <a:spcBef>
                <a:spcPct val="0"/>
              </a:spcBef>
              <a:spcAft>
                <a:spcPct val="0"/>
              </a:spcAft>
              <a:buClrTx/>
              <a:buSzTx/>
              <a:buFontTx/>
              <a:buChar char="•"/>
            </a:pPr>
            <a:r>
              <a:rPr lang="en-US" altLang="en-US" sz="1800" b="1" dirty="0">
                <a:solidFill>
                  <a:schemeClr val="tx1"/>
                </a:solidFill>
                <a:latin typeface="Arial" panose="020B0604020202020204" pitchFamily="34" charset="0"/>
              </a:rPr>
              <a:t>Dual-layer Security</a:t>
            </a:r>
            <a:r>
              <a:rPr lang="en-US" altLang="en-US" sz="1800" dirty="0">
                <a:solidFill>
                  <a:schemeClr val="tx1"/>
                </a:solidFill>
                <a:latin typeface="Arial" panose="020B0604020202020204" pitchFamily="34" charset="0"/>
              </a:rPr>
              <a:t>: Combines encryption with hidden messages for extra protection.</a:t>
            </a:r>
          </a:p>
          <a:p>
            <a:pPr marL="0" lvl="0" indent="0" defTabSz="914400" eaLnBrk="0" fontAlgn="base" hangingPunct="0">
              <a:lnSpc>
                <a:spcPct val="150000"/>
              </a:lnSpc>
              <a:spcBef>
                <a:spcPct val="0"/>
              </a:spcBef>
              <a:spcAft>
                <a:spcPct val="0"/>
              </a:spcAft>
              <a:buClrTx/>
              <a:buSzTx/>
              <a:buFontTx/>
              <a:buChar char="•"/>
            </a:pPr>
            <a:r>
              <a:rPr lang="en-US" altLang="en-US" sz="1800" b="1" dirty="0">
                <a:solidFill>
                  <a:schemeClr val="tx1"/>
                </a:solidFill>
                <a:latin typeface="Arial" panose="020B0604020202020204" pitchFamily="34" charset="0"/>
              </a:rPr>
              <a:t>Historical Use</a:t>
            </a:r>
            <a:r>
              <a:rPr lang="en-US" altLang="en-US" sz="1800" dirty="0">
                <a:solidFill>
                  <a:schemeClr val="tx1"/>
                </a:solidFill>
                <a:latin typeface="Arial" panose="020B0604020202020204" pitchFamily="34" charset="0"/>
              </a:rPr>
              <a:t>: Steganography dates back to ancient times, including use in wartime espionage.</a:t>
            </a:r>
          </a:p>
          <a:p>
            <a:pPr marL="0" lvl="0" indent="0" defTabSz="914400" eaLnBrk="0" fontAlgn="base" hangingPunct="0">
              <a:lnSpc>
                <a:spcPct val="150000"/>
              </a:lnSpc>
              <a:spcBef>
                <a:spcPct val="0"/>
              </a:spcBef>
              <a:spcAft>
                <a:spcPct val="0"/>
              </a:spcAft>
              <a:buClrTx/>
              <a:buSzTx/>
              <a:buFontTx/>
              <a:buChar char="•"/>
            </a:pPr>
            <a:r>
              <a:rPr lang="en-US" altLang="en-US" sz="1800" b="1" dirty="0">
                <a:solidFill>
                  <a:schemeClr val="tx1"/>
                </a:solidFill>
                <a:latin typeface="Arial" panose="020B0604020202020204" pitchFamily="34" charset="0"/>
              </a:rPr>
              <a:t>Modern Applications</a:t>
            </a:r>
            <a:r>
              <a:rPr lang="en-US" altLang="en-US" sz="1800" dirty="0">
                <a:solidFill>
                  <a:schemeClr val="tx1"/>
                </a:solidFill>
                <a:latin typeface="Arial" panose="020B0604020202020204" pitchFamily="34" charset="0"/>
              </a:rPr>
              <a:t>: Used in digital forensics, copyright protection, and more.</a:t>
            </a:r>
          </a:p>
          <a:p>
            <a:pPr marL="0" lvl="0" indent="0" defTabSz="914400" eaLnBrk="0" fontAlgn="base" hangingPunct="0">
              <a:lnSpc>
                <a:spcPct val="150000"/>
              </a:lnSpc>
              <a:spcBef>
                <a:spcPct val="0"/>
              </a:spcBef>
              <a:spcAft>
                <a:spcPct val="0"/>
              </a:spcAft>
              <a:buClrTx/>
              <a:buSzTx/>
              <a:buFontTx/>
              <a:buChar char="•"/>
            </a:pPr>
            <a:r>
              <a:rPr lang="en-US" altLang="en-US" sz="1800" b="1" dirty="0">
                <a:solidFill>
                  <a:schemeClr val="tx1"/>
                </a:solidFill>
                <a:latin typeface="Arial" panose="020B0604020202020204" pitchFamily="34" charset="0"/>
              </a:rPr>
              <a:t>Invisibility</a:t>
            </a:r>
            <a:r>
              <a:rPr lang="en-US" altLang="en-US" sz="1800" dirty="0">
                <a:solidFill>
                  <a:schemeClr val="tx1"/>
                </a:solidFill>
                <a:latin typeface="Arial" panose="020B0604020202020204" pitchFamily="34" charset="0"/>
              </a:rPr>
              <a:t>: Messages can be hidden within images without visible changes.</a:t>
            </a:r>
          </a:p>
          <a:p>
            <a:pPr marL="0" lvl="0" indent="0" defTabSz="914400" eaLnBrk="0" fontAlgn="base" hangingPunct="0">
              <a:lnSpc>
                <a:spcPct val="150000"/>
              </a:lnSpc>
              <a:spcBef>
                <a:spcPct val="0"/>
              </a:spcBef>
              <a:spcAft>
                <a:spcPct val="0"/>
              </a:spcAft>
              <a:buClrTx/>
              <a:buSzTx/>
              <a:buFontTx/>
              <a:buChar char="•"/>
            </a:pPr>
            <a:r>
              <a:rPr lang="en-US" altLang="en-US" sz="1800" b="1" dirty="0">
                <a:solidFill>
                  <a:schemeClr val="tx1"/>
                </a:solidFill>
                <a:latin typeface="Arial" panose="020B0604020202020204" pitchFamily="34" charset="0"/>
              </a:rPr>
              <a:t>Open Source Power</a:t>
            </a:r>
            <a:r>
              <a:rPr lang="en-US" altLang="en-US" sz="1800" dirty="0">
                <a:solidFill>
                  <a:schemeClr val="tx1"/>
                </a:solidFill>
                <a:latin typeface="Arial" panose="020B0604020202020204" pitchFamily="34" charset="0"/>
              </a:rPr>
              <a:t>: Libraries like </a:t>
            </a:r>
            <a:r>
              <a:rPr lang="en-US" altLang="en-US" sz="1800" dirty="0" err="1">
                <a:solidFill>
                  <a:schemeClr val="tx1"/>
                </a:solidFill>
                <a:latin typeface="Arial" panose="020B0604020202020204" pitchFamily="34" charset="0"/>
              </a:rPr>
              <a:t>OpenCV</a:t>
            </a:r>
            <a:r>
              <a:rPr lang="en-US" altLang="en-US" sz="1800" dirty="0">
                <a:solidFill>
                  <a:schemeClr val="tx1"/>
                </a:solidFill>
                <a:latin typeface="Arial" panose="020B0604020202020204" pitchFamily="34" charset="0"/>
              </a:rPr>
              <a:t> make image processing accessible and powerful.</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p:cNvSpPr>
            <a:spLocks noGrp="1" noChangeArrowheads="1"/>
          </p:cNvSpPr>
          <p:nvPr>
            <p:ph idx="1"/>
          </p:nvPr>
        </p:nvSpPr>
        <p:spPr bwMode="auto">
          <a:xfrm>
            <a:off x="581192" y="2138276"/>
            <a:ext cx="10613803"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Government &amp; Military</a:t>
            </a:r>
            <a:r>
              <a:rPr kumimoji="0" lang="en-US" altLang="en-US" sz="1800" b="0" i="0" u="none" strike="noStrike" cap="none" normalizeH="0" baseline="0" dirty="0" smtClean="0">
                <a:ln>
                  <a:noFill/>
                </a:ln>
                <a:solidFill>
                  <a:schemeClr val="tx1"/>
                </a:solidFill>
                <a:effectLst/>
                <a:latin typeface="Arial" panose="020B0604020202020204" pitchFamily="34" charset="0"/>
              </a:rPr>
              <a:t> – Secure communication for classified information.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smtClean="0">
                <a:ln>
                  <a:noFill/>
                </a:ln>
                <a:solidFill>
                  <a:schemeClr val="tx1"/>
                </a:solidFill>
                <a:effectLst/>
                <a:latin typeface="Arial" panose="020B0604020202020204" pitchFamily="34" charset="0"/>
              </a:rPr>
              <a:t> – Safely transmitting sensitive data without detection.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Cybersecurity Experts</a:t>
            </a:r>
            <a:r>
              <a:rPr kumimoji="0" lang="en-US" altLang="en-US" sz="1800" b="0" i="0" u="none" strike="noStrike" cap="none" normalizeH="0" baseline="0" dirty="0" smtClean="0">
                <a:ln>
                  <a:noFill/>
                </a:ln>
                <a:solidFill>
                  <a:schemeClr val="tx1"/>
                </a:solidFill>
                <a:effectLst/>
                <a:latin typeface="Arial" panose="020B0604020202020204" pitchFamily="34" charset="0"/>
              </a:rPr>
              <a:t> – Protecting confidential data from hackers and surveillance.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Law Enforcement Agencies</a:t>
            </a:r>
            <a:r>
              <a:rPr kumimoji="0" lang="en-US" altLang="en-US" sz="1800" b="0" i="0" u="none" strike="noStrike" cap="none" normalizeH="0" baseline="0" dirty="0" smtClean="0">
                <a:ln>
                  <a:noFill/>
                </a:ln>
                <a:solidFill>
                  <a:schemeClr val="tx1"/>
                </a:solidFill>
                <a:effectLst/>
                <a:latin typeface="Arial" panose="020B0604020202020204" pitchFamily="34" charset="0"/>
              </a:rPr>
              <a:t> – Covertly sharing intelligence and investigation details.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Businesses &amp; Corporations</a:t>
            </a:r>
            <a:r>
              <a:rPr kumimoji="0" lang="en-US" altLang="en-US" sz="1800" b="0" i="0" u="none" strike="noStrike" cap="none" normalizeH="0" baseline="0" dirty="0" smtClean="0">
                <a:ln>
                  <a:noFill/>
                </a:ln>
                <a:solidFill>
                  <a:schemeClr val="tx1"/>
                </a:solidFill>
                <a:effectLst/>
                <a:latin typeface="Arial" panose="020B0604020202020204" pitchFamily="34" charset="0"/>
              </a:rPr>
              <a:t> – Securing trade secrets, financial reports, and confidential documents.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Medical Institutions</a:t>
            </a:r>
            <a:r>
              <a:rPr kumimoji="0" lang="en-US" altLang="en-US" sz="1800" b="0" i="0" u="none" strike="noStrike" cap="none" normalizeH="0" baseline="0" dirty="0" smtClean="0">
                <a:ln>
                  <a:noFill/>
                </a:ln>
                <a:solidFill>
                  <a:schemeClr val="tx1"/>
                </a:solidFill>
                <a:effectLst/>
                <a:latin typeface="Arial" panose="020B0604020202020204" pitchFamily="34" charset="0"/>
              </a:rPr>
              <a:t> – Safeguarding patient records and medical images.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Banking &amp; Finance Sector</a:t>
            </a:r>
            <a:r>
              <a:rPr kumimoji="0" lang="en-US" altLang="en-US" sz="1800" b="0" i="0" u="none" strike="noStrike" cap="none" normalizeH="0" baseline="0" dirty="0" smtClean="0">
                <a:ln>
                  <a:noFill/>
                </a:ln>
                <a:solidFill>
                  <a:schemeClr val="tx1"/>
                </a:solidFill>
                <a:effectLst/>
                <a:latin typeface="Arial" panose="020B0604020202020204" pitchFamily="34" charset="0"/>
              </a:rPr>
              <a:t> – Secure transactions and communication of sensitive financial data.</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3" y="1232453"/>
            <a:ext cx="4803849" cy="25636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9994" y="1105851"/>
            <a:ext cx="5070624" cy="26902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192" y="4059357"/>
            <a:ext cx="4905208" cy="260342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5893" y="3919584"/>
            <a:ext cx="5054725" cy="246330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nSpc>
                <a:spcPct val="150000"/>
              </a:lnSpc>
            </a:pPr>
            <a:r>
              <a:rPr lang="en-US" b="1" dirty="0">
                <a:latin typeface="Arial" panose="020B0604020202020204" pitchFamily="34" charset="0"/>
                <a:cs typeface="Arial" panose="020B0604020202020204" pitchFamily="34" charset="0"/>
              </a:rPr>
              <a:t>This project enhances secure data hiding using steganography by integrating advanced techniques like LSB, DCT, and AES encryption. It ensures high capacity, imperceptibility, and resistance to detection, making it ideal for secure communication and data protection. The system offers a reliable solution for cybersecurity, government, and corporate applications, with future potential for AI-driven improvements.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1800" dirty="0">
                <a:latin typeface="Arial" panose="020B0604020202020204" pitchFamily="34" charset="0"/>
                <a:cs typeface="Arial" panose="020B0604020202020204" pitchFamily="34" charset="0"/>
                <a:hlinkClick r:id="rId2"/>
              </a:rPr>
              <a:t>https://github.com/Deepamkochar/Stegnography_Project.git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400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SunnyKochar</cp:lastModifiedBy>
  <cp:revision>41</cp:revision>
  <dcterms:created xsi:type="dcterms:W3CDTF">2021-05-26T16:50:10Z</dcterms:created>
  <dcterms:modified xsi:type="dcterms:W3CDTF">2025-02-24T16:25:44Z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