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8" r:id="rId3"/>
    <p:sldId id="26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4" name="Shape 364"/>
        <p:cNvGrpSpPr/>
        <p:nvPr/>
      </p:nvGrpSpPr>
      <p:grpSpPr>
        <a:xfrm>
          <a:off x="0" y="0"/>
          <a:ext cx="0" cy="0"/>
          <a:chOff x="0" y="0"/>
          <a:chExt cx="0" cy="0"/>
        </a:xfrm>
      </p:grpSpPr>
      <p:sp>
        <p:nvSpPr>
          <p:cNvPr id="365" name="Google Shape;365;gb2f7c811ed_0_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2f7c811e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5" name="Shape 1395"/>
        <p:cNvGrpSpPr/>
        <p:nvPr/>
      </p:nvGrpSpPr>
      <p:grpSpPr>
        <a:xfrm>
          <a:off x="0" y="0"/>
          <a:ext cx="0" cy="0"/>
          <a:chOff x="0" y="0"/>
          <a:chExt cx="0" cy="0"/>
        </a:xfrm>
      </p:grpSpPr>
      <p:sp>
        <p:nvSpPr>
          <p:cNvPr id="1396" name="Google Shape;1396;g41a98d525d_0_3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41a98d525d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35f391192_07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35ed75ccf_0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30" name="Shape 30"/>
        <p:cNvGrpSpPr/>
        <p:nvPr/>
      </p:nvGrpSpPr>
      <p:grpSpPr>
        <a:xfrm>
          <a:off x="0" y="0"/>
          <a:ext cx="0" cy="0"/>
          <a:chOff x="0" y="0"/>
          <a:chExt cx="0" cy="0"/>
        </a:xfrm>
      </p:grpSpPr>
      <p:sp>
        <p:nvSpPr>
          <p:cNvPr id="31" name="Google Shape;31;p5"/>
          <p:cNvSpPr/>
          <p:nvPr/>
        </p:nvSpPr>
        <p:spPr>
          <a:xfrm>
            <a:off x="9622675" y="0"/>
            <a:ext cx="2569336" cy="68580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panose="020F0502020204030204"/>
              <a:ea typeface="Calibri" panose="020F0502020204030204"/>
              <a:cs typeface="Calibri" panose="020F0502020204030204"/>
              <a:sym typeface="Calibri" panose="020F0502020204030204"/>
            </a:endParaRPr>
          </a:p>
        </p:txBody>
      </p:sp>
      <p:sp>
        <p:nvSpPr>
          <p:cNvPr id="32" name="Google Shape;32;p5"/>
          <p:cNvSpPr/>
          <p:nvPr/>
        </p:nvSpPr>
        <p:spPr>
          <a:xfrm>
            <a:off x="9822127" y="0"/>
            <a:ext cx="2369883" cy="68580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panose="020F0502020204030204"/>
              <a:ea typeface="Calibri" panose="020F0502020204030204"/>
              <a:cs typeface="Calibri" panose="020F0502020204030204"/>
              <a:sym typeface="Calibri" panose="020F0502020204030204"/>
            </a:endParaRPr>
          </a:p>
        </p:txBody>
      </p:sp>
      <p:sp>
        <p:nvSpPr>
          <p:cNvPr id="33" name="Google Shape;33;p5"/>
          <p:cNvSpPr/>
          <p:nvPr/>
        </p:nvSpPr>
        <p:spPr>
          <a:xfrm>
            <a:off x="10353937" y="0"/>
            <a:ext cx="1838069" cy="1858772"/>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None/>
            </a:pPr>
            <a:endParaRPr sz="2400">
              <a:latin typeface="Calibri" panose="020F0502020204030204"/>
              <a:ea typeface="Calibri" panose="020F0502020204030204"/>
              <a:cs typeface="Calibri" panose="020F0502020204030204"/>
              <a:sym typeface="Calibri" panose="020F0502020204030204"/>
            </a:endParaRPr>
          </a:p>
        </p:txBody>
      </p:sp>
      <p:sp>
        <p:nvSpPr>
          <p:cNvPr id="34" name="Google Shape;34;p5"/>
          <p:cNvSpPr txBox="1"/>
          <p:nvPr>
            <p:ph type="title"/>
          </p:nvPr>
        </p:nvSpPr>
        <p:spPr>
          <a:xfrm>
            <a:off x="1038800" y="1114667"/>
            <a:ext cx="92828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5" name="Google Shape;35;p5"/>
          <p:cNvSpPr txBox="1"/>
          <p:nvPr>
            <p:ph type="body" idx="1"/>
          </p:nvPr>
        </p:nvSpPr>
        <p:spPr>
          <a:xfrm>
            <a:off x="1038800" y="1989900"/>
            <a:ext cx="9282800" cy="3860400"/>
          </a:xfrm>
          <a:prstGeom prst="rect">
            <a:avLst/>
          </a:prstGeom>
        </p:spPr>
        <p:txBody>
          <a:bodyPr spcFirstLastPara="1" wrap="square" lIns="0" tIns="0" rIns="0" bIns="0" anchor="t" anchorCtr="0">
            <a:noAutofit/>
          </a:bodyPr>
          <a:lstStyle>
            <a:lvl1pPr marL="609600" lvl="0" indent="-508000" rtl="0">
              <a:spcBef>
                <a:spcPts val="0"/>
              </a:spcBef>
              <a:spcAft>
                <a:spcPts val="0"/>
              </a:spcAft>
              <a:buSzPts val="2400"/>
              <a:buChar char="●"/>
              <a:defRPr/>
            </a:lvl1pPr>
            <a:lvl2pPr marL="1219200" lvl="1" indent="-508000" rtl="0">
              <a:spcBef>
                <a:spcPct val="214000"/>
              </a:spcBef>
              <a:spcAft>
                <a:spcPts val="0"/>
              </a:spcAft>
              <a:buSzPts val="2400"/>
              <a:buChar char="○"/>
              <a:defRPr/>
            </a:lvl2pPr>
            <a:lvl3pPr marL="1828800" lvl="2" indent="-508000" rtl="0">
              <a:spcBef>
                <a:spcPct val="214000"/>
              </a:spcBef>
              <a:spcAft>
                <a:spcPts val="0"/>
              </a:spcAft>
              <a:buSzPts val="2400"/>
              <a:buChar char="■"/>
              <a:defRPr/>
            </a:lvl3pPr>
            <a:lvl4pPr marL="2438400" lvl="3" indent="-508000" rtl="0">
              <a:spcBef>
                <a:spcPct val="214000"/>
              </a:spcBef>
              <a:spcAft>
                <a:spcPts val="0"/>
              </a:spcAft>
              <a:buSzPts val="2400"/>
              <a:buChar char="●"/>
              <a:defRPr/>
            </a:lvl4pPr>
            <a:lvl5pPr marL="3048000" lvl="4" indent="-508000" rtl="0">
              <a:spcBef>
                <a:spcPct val="214000"/>
              </a:spcBef>
              <a:spcAft>
                <a:spcPts val="0"/>
              </a:spcAft>
              <a:buSzPts val="2400"/>
              <a:buChar char="○"/>
              <a:defRPr/>
            </a:lvl5pPr>
            <a:lvl6pPr marL="3657600" lvl="5" indent="-508000" rtl="0">
              <a:spcBef>
                <a:spcPct val="214000"/>
              </a:spcBef>
              <a:spcAft>
                <a:spcPts val="0"/>
              </a:spcAft>
              <a:buSzPts val="2400"/>
              <a:buChar char="■"/>
              <a:defRPr/>
            </a:lvl6pPr>
            <a:lvl7pPr marL="4267200" lvl="6" indent="-508000" rtl="0">
              <a:spcBef>
                <a:spcPct val="214000"/>
              </a:spcBef>
              <a:spcAft>
                <a:spcPts val="0"/>
              </a:spcAft>
              <a:buSzPts val="2400"/>
              <a:buChar char="●"/>
              <a:defRPr/>
            </a:lvl7pPr>
            <a:lvl8pPr marL="4876800" lvl="7" indent="-508000" rtl="0">
              <a:spcBef>
                <a:spcPct val="214000"/>
              </a:spcBef>
              <a:spcAft>
                <a:spcPts val="0"/>
              </a:spcAft>
              <a:buSzPts val="2400"/>
              <a:buChar char="○"/>
              <a:defRPr/>
            </a:lvl8pPr>
            <a:lvl9pPr marL="5486400" lvl="8" indent="-508000" rtl="0">
              <a:spcBef>
                <a:spcPct val="214000"/>
              </a:spcBef>
              <a:spcAft>
                <a:spcPts val="800"/>
              </a:spcAft>
              <a:buSzPts val="2400"/>
              <a:buChar char="■"/>
              <a:defRPr/>
            </a:lvl9pPr>
          </a:lstStyle>
          <a:p/>
        </p:txBody>
      </p:sp>
      <p:sp>
        <p:nvSpPr>
          <p:cNvPr id="36" name="Google Shape;36;p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5"/>
          <p:cNvSpPr txBox="1"/>
          <p:nvPr>
            <p:ph type="ctrTitle"/>
          </p:nvPr>
        </p:nvSpPr>
        <p:spPr>
          <a:xfrm>
            <a:off x="1038800" y="2646251"/>
            <a:ext cx="6720800" cy="842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Prisoner’s Dilemma in Sodtware Testing</a:t>
            </a:r>
            <a:endParaRPr lang="en-US" altLang="en-GB"/>
          </a:p>
        </p:txBody>
      </p:sp>
      <p:sp>
        <p:nvSpPr>
          <p:cNvPr id="109" name="Google Shape;109;p15"/>
          <p:cNvSpPr txBox="1"/>
          <p:nvPr>
            <p:ph type="subTitle" idx="1"/>
          </p:nvPr>
        </p:nvSpPr>
        <p:spPr>
          <a:xfrm>
            <a:off x="1038800" y="3618551"/>
            <a:ext cx="6720800" cy="59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lang="en-GB"/>
          </a:p>
        </p:txBody>
      </p:sp>
      <p:sp>
        <p:nvSpPr>
          <p:cNvPr id="110" name="Google Shape;110;p15"/>
          <p:cNvSpPr/>
          <p:nvPr/>
        </p:nvSpPr>
        <p:spPr>
          <a:xfrm>
            <a:off x="9416504" y="3747067"/>
            <a:ext cx="1606093" cy="3101731"/>
          </a:xfrm>
          <a:prstGeom prst="rect">
            <a:avLst/>
          </a:prstGeom>
        </p:spPr>
        <p:txBody>
          <a:bodyPr>
            <a:prstTxWarp prst="textPlain">
              <a:avLst/>
            </a:prstTxWarp>
          </a:bodyPr>
          <a:lstStyle/>
          <a:p>
            <a:pPr lvl="0" algn="ctr"/>
            <a:r>
              <a:rPr sz="2400" b="0" i="0">
                <a:ln>
                  <a:noFill/>
                </a:ln>
                <a:gradFill>
                  <a:gsLst>
                    <a:gs pos="0">
                      <a:schemeClr val="accent3"/>
                    </a:gs>
                    <a:gs pos="100000">
                      <a:schemeClr val="accent4"/>
                    </a:gs>
                  </a:gsLst>
                  <a:lin ang="5400700" scaled="0"/>
                </a:gradFill>
                <a:latin typeface="Fira Sans;600"/>
              </a:rPr>
              <a:t>1</a:t>
            </a:r>
            <a:endParaRPr sz="2400" b="0" i="0">
              <a:ln>
                <a:noFill/>
              </a:ln>
              <a:gradFill>
                <a:gsLst>
                  <a:gs pos="0">
                    <a:schemeClr val="accent3"/>
                  </a:gs>
                  <a:gs pos="100000">
                    <a:schemeClr val="accent4"/>
                  </a:gs>
                </a:gsLst>
                <a:lin ang="5400700" scaled="0"/>
              </a:gradFill>
              <a:latin typeface="Fira Sans;60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
        <p:nvSpPr>
          <p:cNvPr id="2" name="Title 1"/>
          <p:cNvSpPr/>
          <p:nvPr>
            <p:ph type="title"/>
          </p:nvPr>
        </p:nvSpPr>
        <p:spPr>
          <a:xfrm>
            <a:off x="1038800" y="643920"/>
            <a:ext cx="9282800" cy="528400"/>
          </a:xfrm>
        </p:spPr>
        <p:txBody>
          <a:bodyPr/>
          <a:p>
            <a:r>
              <a:rPr lang="en-US" sz="3335">
                <a:sym typeface="+mn-ea"/>
              </a:rPr>
              <a:t>What happens if implementer moves first :-</a:t>
            </a:r>
            <a:endParaRPr lang="en-US" sz="3335"/>
          </a:p>
        </p:txBody>
      </p:sp>
      <p:sp>
        <p:nvSpPr>
          <p:cNvPr id="4" name="Text Placeholder 3"/>
          <p:cNvSpPr/>
          <p:nvPr>
            <p:ph type="body" idx="1"/>
          </p:nvPr>
        </p:nvSpPr>
        <p:spPr>
          <a:xfrm>
            <a:off x="526627" y="1700953"/>
            <a:ext cx="9795087" cy="3860800"/>
          </a:xfrm>
        </p:spPr>
        <p:txBody>
          <a:bodyPr/>
          <a:p>
            <a:pPr marL="457200" indent="-457200" algn="l">
              <a:buFont typeface="Arial" panose="020B0604020202020204" pitchFamily="34" charset="0"/>
              <a:buChar char="•"/>
            </a:pPr>
            <a:r>
              <a:rPr lang="en-US" sz="2135">
                <a:sym typeface="+mn-ea"/>
              </a:rPr>
              <a:t> This is motivated by the way many software engineering projects are organised. </a:t>
            </a:r>
            <a:endParaRPr lang="en-US" sz="2135"/>
          </a:p>
          <a:p>
            <a:pPr marL="457200" indent="-457200" algn="l">
              <a:buFont typeface="Arial" panose="020B0604020202020204" pitchFamily="34" charset="0"/>
              <a:buChar char="•"/>
            </a:pPr>
            <a:r>
              <a:rPr lang="en-US" sz="2135">
                <a:sym typeface="+mn-ea"/>
              </a:rPr>
              <a:t>As soon as the requirements analysis phase has been completed and the software specification is available, not only the implementer starts working, but also the tester. </a:t>
            </a:r>
            <a:endParaRPr lang="en-US" sz="2135"/>
          </a:p>
          <a:p>
            <a:pPr marL="457200" indent="-457200" algn="l">
              <a:buFont typeface="Arial" panose="020B0604020202020204" pitchFamily="34" charset="0"/>
              <a:buChar char="•"/>
            </a:pPr>
            <a:r>
              <a:rPr lang="en-US" sz="2135">
                <a:sym typeface="+mn-ea"/>
              </a:rPr>
              <a:t>For, the main development of the present paper we adopt the viewpoint that testing is a strategic game which means that both players move simultaneously, as motivated by the parallelism in the development project. </a:t>
            </a:r>
            <a:endParaRPr lang="en-US" sz="2135"/>
          </a:p>
          <a:p>
            <a:pPr marL="457200" indent="-457200" algn="l">
              <a:buFont typeface="Arial" panose="020B0604020202020204" pitchFamily="34" charset="0"/>
              <a:buChar char="•"/>
            </a:pPr>
            <a:r>
              <a:rPr lang="en-US" sz="2135">
                <a:sym typeface="+mn-ea"/>
              </a:rPr>
              <a:t>It is also motivated by the fact that even after the implementer has delivered his implementation, the tester does not know the implementer's performance level (usually, testing is needed for that). </a:t>
            </a:r>
            <a:endParaRPr lang="en-US" sz="2135"/>
          </a:p>
          <a:p>
            <a:endParaRPr lang="en-US" sz="2135"/>
          </a:p>
        </p:txBody>
      </p:sp>
      <p:sp>
        <p:nvSpPr>
          <p:cNvPr id="5" name="Title 1"/>
          <p:cNvSpPr>
            <a:spLocks noGrp="1"/>
          </p:cNvSpPr>
          <p:nvPr/>
        </p:nvSpPr>
        <p:spPr>
          <a:xfrm flipH="1" flipV="1">
            <a:off x="847" y="-847"/>
            <a:ext cx="131233" cy="121920"/>
          </a:xfrm>
          <a:prstGeom prst="rect">
            <a:avLst/>
          </a:prstGeom>
        </p:spPr>
        <p:txBody>
          <a:bodyPr vert="horz" lIns="121920" tIns="60960" rIns="121920" bIns="6096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65" dirty="0"/>
              <a:t>.</a:t>
            </a:r>
            <a:endParaRPr lang="en-US" sz="1065" dirty="0"/>
          </a:p>
        </p:txBody>
      </p:sp>
      <p:sp>
        <p:nvSpPr>
          <p:cNvPr id="6" name="Subtitle 2"/>
          <p:cNvSpPr>
            <a:spLocks noGrp="1"/>
          </p:cNvSpPr>
          <p:nvPr/>
        </p:nvSpPr>
        <p:spPr>
          <a:xfrm>
            <a:off x="132080" y="-847"/>
            <a:ext cx="11678920" cy="9144847"/>
          </a:xfrm>
          <a:prstGeom prst="rect">
            <a:avLst/>
          </a:prstGeom>
        </p:spPr>
        <p:txBody>
          <a:bodyPr vert="horz" lIns="121920" tIns="60960" rIns="121920" bIns="609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4" name="Google Shape;354;p35"/>
          <p:cNvSpPr txBox="1"/>
          <p:nvPr>
            <p:ph type="body" idx="1"/>
          </p:nvPr>
        </p:nvSpPr>
        <p:spPr>
          <a:xfrm>
            <a:off x="430953" y="260773"/>
            <a:ext cx="6808893" cy="5547360"/>
          </a:xfrm>
          <a:prstGeom prst="rect">
            <a:avLst/>
          </a:prstGeom>
        </p:spPr>
        <p:txBody>
          <a:bodyPr spcFirstLastPara="1" wrap="square" lIns="0" tIns="0" rIns="0" bIns="0" anchor="t" anchorCtr="0">
            <a:noAutofit/>
          </a:bodyPr>
          <a:lstStyle/>
          <a:p>
            <a:pPr algn="l"/>
            <a:endParaRPr lang="en-US" sz="2135"/>
          </a:p>
          <a:p>
            <a:pPr algn="l"/>
            <a:r>
              <a:rPr lang="en-US" sz="2135">
                <a:sym typeface="+mn-ea"/>
              </a:rPr>
              <a:t>But, as a short side-line we shall briefly analyse a sequential version of lTG, wich we call ITGseq . In ITGseq the payoff matrix is: </a:t>
            </a:r>
            <a:endParaRPr lang="en-US" sz="2135"/>
          </a:p>
          <a:p>
            <a:pPr algn="l"/>
            <a:endParaRPr lang="en-US" sz="2135"/>
          </a:p>
          <a:p>
            <a:pPr algn="l"/>
            <a:endParaRPr lang="en-US" sz="2135"/>
          </a:p>
          <a:p>
            <a:pPr algn="l"/>
            <a:endParaRPr lang="en-US" sz="2135">
              <a:sym typeface="+mn-ea"/>
            </a:endParaRPr>
          </a:p>
          <a:p>
            <a:pPr algn="l"/>
            <a:endParaRPr lang="en-US" sz="2135">
              <a:sym typeface="+mn-ea"/>
            </a:endParaRPr>
          </a:p>
          <a:p>
            <a:pPr algn="l"/>
            <a:r>
              <a:rPr lang="en-US" sz="2135">
                <a:sym typeface="+mn-ea"/>
              </a:rPr>
              <a:t>If the implementer chooses p then the tester is left with the upper sub-matrix: </a:t>
            </a:r>
            <a:endParaRPr lang="en-US" sz="2135">
              <a:sym typeface="+mn-ea"/>
            </a:endParaRPr>
          </a:p>
          <a:p>
            <a:pPr algn="l"/>
            <a:endParaRPr lang="en-US" sz="2135"/>
          </a:p>
          <a:p>
            <a:pPr algn="l"/>
            <a:endParaRPr lang="en-US" sz="2135"/>
          </a:p>
          <a:p>
            <a:pPr algn="l"/>
            <a:endParaRPr lang="en-US" sz="2135"/>
          </a:p>
          <a:p>
            <a:pPr algn="l"/>
            <a:r>
              <a:rPr lang="en-US" sz="2135">
                <a:sym typeface="+mn-ea"/>
              </a:rPr>
              <a:t>In this case the implementer receives payoff O. Alternatively, if the implementer chooses q then the tester is left with the lower sub-matrix: </a:t>
            </a:r>
            <a:endParaRPr lang="en-US" sz="2135"/>
          </a:p>
          <a:p>
            <a:pPr algn="l"/>
            <a:endParaRPr lang="en-US" sz="2135"/>
          </a:p>
          <a:p>
            <a:pPr marL="0" lvl="0" indent="0" algn="just" rtl="0">
              <a:spcBef>
                <a:spcPts val="0"/>
              </a:spcBef>
              <a:spcAft>
                <a:spcPts val="0"/>
              </a:spcAft>
              <a:buNone/>
            </a:pPr>
            <a:endParaRPr lang="en-US" sz="2135"/>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pic>
        <p:nvPicPr>
          <p:cNvPr id="4" name="Picture 3"/>
          <p:cNvPicPr>
            <a:picLocks noChangeAspect="1"/>
          </p:cNvPicPr>
          <p:nvPr/>
        </p:nvPicPr>
        <p:blipFill>
          <a:blip r:embed="rId1"/>
          <a:srcRect l="18779" t="6790" r="16561" b="23872"/>
          <a:stretch>
            <a:fillRect/>
          </a:stretch>
        </p:blipFill>
        <p:spPr>
          <a:xfrm>
            <a:off x="7590367" y="260773"/>
            <a:ext cx="2690707" cy="1601893"/>
          </a:xfrm>
          <a:prstGeom prst="rect">
            <a:avLst/>
          </a:prstGeom>
        </p:spPr>
      </p:pic>
      <p:pic>
        <p:nvPicPr>
          <p:cNvPr id="5" name="Picture 4"/>
          <p:cNvPicPr>
            <a:picLocks noChangeAspect="1"/>
          </p:cNvPicPr>
          <p:nvPr/>
        </p:nvPicPr>
        <p:blipFill>
          <a:blip r:embed="rId2"/>
          <a:stretch>
            <a:fillRect/>
          </a:stretch>
        </p:blipFill>
        <p:spPr>
          <a:xfrm>
            <a:off x="7494693" y="2667000"/>
            <a:ext cx="2868507" cy="1624753"/>
          </a:xfrm>
          <a:prstGeom prst="rect">
            <a:avLst/>
          </a:prstGeom>
        </p:spPr>
      </p:pic>
      <p:pic>
        <p:nvPicPr>
          <p:cNvPr id="6" name="Picture 5"/>
          <p:cNvPicPr>
            <a:picLocks noChangeAspect="1"/>
          </p:cNvPicPr>
          <p:nvPr/>
        </p:nvPicPr>
        <p:blipFill>
          <a:blip r:embed="rId3"/>
          <a:srcRect t="7015"/>
          <a:stretch>
            <a:fillRect/>
          </a:stretch>
        </p:blipFill>
        <p:spPr>
          <a:xfrm>
            <a:off x="7411720" y="4773507"/>
            <a:ext cx="2900680" cy="1576493"/>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718760" y="356053"/>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sym typeface="+mn-ea"/>
              </a:rPr>
              <a:t>Adding an extra performance level  :-</a:t>
            </a:r>
            <a:endParaRPr lang="en-US" altLang="en-GB"/>
          </a:p>
        </p:txBody>
      </p:sp>
      <p:sp>
        <p:nvSpPr>
          <p:cNvPr id="354" name="Google Shape;354;p35"/>
          <p:cNvSpPr txBox="1"/>
          <p:nvPr>
            <p:ph type="body" idx="1"/>
          </p:nvPr>
        </p:nvSpPr>
        <p:spPr>
          <a:xfrm>
            <a:off x="335220" y="1028933"/>
            <a:ext cx="9282800" cy="3860400"/>
          </a:xfrm>
          <a:prstGeom prst="rect">
            <a:avLst/>
          </a:prstGeom>
        </p:spPr>
        <p:txBody>
          <a:bodyPr spcFirstLastPara="1" wrap="square" lIns="0" tIns="0" rIns="0" bIns="0" anchor="t" anchorCtr="0">
            <a:noAutofit/>
          </a:bodyPr>
          <a:lstStyle/>
          <a:p>
            <a:pPr marL="342900" indent="-342900" algn="l">
              <a:buFont typeface="Arial" panose="020B0604020202020204" pitchFamily="34" charset="0"/>
              <a:buChar char="•"/>
            </a:pPr>
            <a:r>
              <a:rPr lang="en-US" sz="2400">
                <a:sym typeface="+mn-ea"/>
              </a:rPr>
              <a:t>A as a model of an implementer's behavior and a tester's behavior is the binary choice with respect to the performance level. Perhaps a real implementer does not want to choose between two extreme values of 'poor' and 'quality' levels, or between Q = 20% and Q = 50%. </a:t>
            </a:r>
            <a:endParaRPr lang="en-US" sz="2400"/>
          </a:p>
          <a:p>
            <a:pPr marL="342900" indent="-342900" algn="l">
              <a:buFont typeface="Arial" panose="020B0604020202020204" pitchFamily="34" charset="0"/>
              <a:buChar char="•"/>
            </a:pPr>
            <a:r>
              <a:rPr lang="en-US" sz="2400">
                <a:sym typeface="+mn-ea"/>
              </a:rPr>
              <a:t>But will the dilemma disappear if there is a third, intermediate level? In order to investigate this, we construct another game called ITG3 which is a 3 x 3 strategic two-player game. </a:t>
            </a:r>
            <a:endParaRPr lang="en-US" sz="2400"/>
          </a:p>
          <a:p>
            <a:pPr algn="l"/>
            <a:r>
              <a:rPr lang="en-US" sz="2400">
                <a:sym typeface="+mn-ea"/>
              </a:rPr>
              <a:t>     Therefore the refined payoff matrix is: </a:t>
            </a:r>
            <a:endParaRPr lang="en-US" sz="2400">
              <a:sym typeface="+mn-ea"/>
            </a:endParaRPr>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pic>
        <p:nvPicPr>
          <p:cNvPr id="7" name="Picture 6"/>
          <p:cNvPicPr>
            <a:picLocks noChangeAspect="1"/>
          </p:cNvPicPr>
          <p:nvPr/>
        </p:nvPicPr>
        <p:blipFill>
          <a:blip r:embed="rId1"/>
          <a:stretch>
            <a:fillRect/>
          </a:stretch>
        </p:blipFill>
        <p:spPr>
          <a:xfrm>
            <a:off x="2505287" y="4960620"/>
            <a:ext cx="5709920" cy="1897380"/>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4" name="Google Shape;354;p35"/>
          <p:cNvSpPr txBox="1"/>
          <p:nvPr>
            <p:ph type="body" idx="1"/>
          </p:nvPr>
        </p:nvSpPr>
        <p:spPr>
          <a:xfrm>
            <a:off x="430953" y="260773"/>
            <a:ext cx="6808893" cy="5547360"/>
          </a:xfrm>
          <a:prstGeom prst="rect">
            <a:avLst/>
          </a:prstGeom>
        </p:spPr>
        <p:txBody>
          <a:bodyPr spcFirstLastPara="1" wrap="square" lIns="0" tIns="0" rIns="0" bIns="0" anchor="t" anchorCtr="0">
            <a:noAutofit/>
          </a:bodyPr>
          <a:lstStyle/>
          <a:p>
            <a:pPr algn="l"/>
            <a:endParaRPr lang="en-US" sz="2135"/>
          </a:p>
          <a:p>
            <a:pPr algn="l"/>
            <a:r>
              <a:rPr lang="en-US" sz="2135">
                <a:sym typeface="+mn-ea"/>
              </a:rPr>
              <a:t>The weighting matrix is also taken to be the result of linear interpolation between the idealized  values of P(FAIL) which are 0%, 50% and 100% in ITG. </a:t>
            </a:r>
            <a:endParaRPr lang="en-US" sz="2135"/>
          </a:p>
          <a:p>
            <a:pPr marL="76200" indent="0" algn="l">
              <a:buNone/>
            </a:pPr>
            <a:r>
              <a:rPr lang="en-US" sz="2135">
                <a:sym typeface="+mn-ea"/>
              </a:rPr>
              <a:t>Therefore the weighting matrix is: </a:t>
            </a:r>
            <a:endParaRPr lang="en-US" sz="2135"/>
          </a:p>
          <a:p>
            <a:pPr algn="l"/>
            <a:endParaRPr lang="en-US" sz="2135"/>
          </a:p>
          <a:p>
            <a:pPr algn="l"/>
            <a:endParaRPr lang="en-US" sz="2135">
              <a:sym typeface="+mn-ea"/>
            </a:endParaRPr>
          </a:p>
          <a:p>
            <a:pPr algn="l"/>
            <a:endParaRPr lang="en-US" sz="2135">
              <a:sym typeface="+mn-ea"/>
            </a:endParaRPr>
          </a:p>
          <a:p>
            <a:pPr algn="l"/>
            <a:r>
              <a:rPr lang="en-US" sz="2135">
                <a:sym typeface="+mn-ea"/>
              </a:rPr>
              <a:t>The payoff matrix and the weighting matrix can be multiplied in an element-wise fashion to get:</a:t>
            </a:r>
            <a:endParaRPr lang="en-US" sz="2135"/>
          </a:p>
          <a:p>
            <a:pPr algn="l"/>
            <a:endParaRPr lang="en-US" sz="2135"/>
          </a:p>
          <a:p>
            <a:pPr algn="l"/>
            <a:endParaRPr lang="en-US" sz="2135"/>
          </a:p>
          <a:p>
            <a:pPr algn="l"/>
            <a:endParaRPr lang="en-US" sz="2135"/>
          </a:p>
          <a:p>
            <a:pPr marL="0" lvl="0" indent="0" algn="just" rtl="0">
              <a:spcBef>
                <a:spcPts val="0"/>
              </a:spcBef>
              <a:spcAft>
                <a:spcPts val="0"/>
              </a:spcAft>
              <a:buNone/>
            </a:pPr>
            <a:endParaRPr lang="en-US" sz="2135"/>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pic>
        <p:nvPicPr>
          <p:cNvPr id="3" name="Picture 2"/>
          <p:cNvPicPr>
            <a:picLocks noChangeAspect="1"/>
          </p:cNvPicPr>
          <p:nvPr/>
        </p:nvPicPr>
        <p:blipFill>
          <a:blip r:embed="rId1"/>
          <a:stretch>
            <a:fillRect/>
          </a:stretch>
        </p:blipFill>
        <p:spPr>
          <a:xfrm>
            <a:off x="7239847" y="548640"/>
            <a:ext cx="4862407" cy="1634067"/>
          </a:xfrm>
          <a:prstGeom prst="rect">
            <a:avLst/>
          </a:prstGeom>
        </p:spPr>
      </p:pic>
      <p:pic>
        <p:nvPicPr>
          <p:cNvPr id="2" name="Picture 1"/>
          <p:cNvPicPr>
            <a:picLocks noChangeAspect="1"/>
          </p:cNvPicPr>
          <p:nvPr/>
        </p:nvPicPr>
        <p:blipFill>
          <a:blip r:embed="rId2"/>
          <a:stretch>
            <a:fillRect/>
          </a:stretch>
        </p:blipFill>
        <p:spPr>
          <a:xfrm>
            <a:off x="2063327" y="4484793"/>
            <a:ext cx="7671647" cy="2092960"/>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4" name="Google Shape;354;p35"/>
          <p:cNvSpPr txBox="1"/>
          <p:nvPr>
            <p:ph type="body" idx="1"/>
          </p:nvPr>
        </p:nvSpPr>
        <p:spPr>
          <a:xfrm>
            <a:off x="430953" y="452967"/>
            <a:ext cx="6808893" cy="5547360"/>
          </a:xfrm>
          <a:prstGeom prst="rect">
            <a:avLst/>
          </a:prstGeom>
        </p:spPr>
        <p:txBody>
          <a:bodyPr spcFirstLastPara="1" wrap="square" lIns="0" tIns="0" rIns="0" bIns="0" anchor="t" anchorCtr="0">
            <a:noAutofit/>
          </a:bodyPr>
          <a:lstStyle/>
          <a:p>
            <a:pPr algn="l"/>
            <a:endParaRPr lang="en-US" sz="2135"/>
          </a:p>
          <a:p>
            <a:pPr algn="l"/>
            <a:r>
              <a:rPr lang="en-US" sz="2135">
                <a:sym typeface="+mn-ea"/>
              </a:rPr>
              <a:t>And by pair-wise adding the payoffs for PASS and FAIL the following payoff matrix is obtained (call this abstract 3 x 3 game ):</a:t>
            </a:r>
            <a:endParaRPr lang="en-US" sz="2135"/>
          </a:p>
          <a:p>
            <a:pPr algn="l"/>
            <a:endParaRPr lang="en-US" sz="2135"/>
          </a:p>
          <a:p>
            <a:pPr algn="l"/>
            <a:endParaRPr lang="en-US" sz="2135"/>
          </a:p>
          <a:p>
            <a:pPr algn="l"/>
            <a:endParaRPr lang="en-US" sz="2135"/>
          </a:p>
          <a:p>
            <a:pPr algn="l"/>
            <a:endParaRPr lang="en-US" sz="2135"/>
          </a:p>
          <a:p>
            <a:pPr algn="l"/>
            <a:endParaRPr lang="en-US" sz="2135"/>
          </a:p>
          <a:p>
            <a:pPr algn="l"/>
            <a:r>
              <a:rPr lang="en-US" sz="2135">
                <a:sym typeface="+mn-ea"/>
              </a:rPr>
              <a:t>From this analysis we see that introducing an intermediate performance level does not change the essential nature of the game. </a:t>
            </a:r>
            <a:endParaRPr lang="en-US" sz="2135"/>
          </a:p>
          <a:p>
            <a:pPr algn="l"/>
            <a:endParaRPr lang="en-US" sz="2135"/>
          </a:p>
          <a:p>
            <a:pPr algn="l"/>
            <a:endParaRPr lang="en-US" sz="2135"/>
          </a:p>
          <a:p>
            <a:pPr algn="l"/>
            <a:endParaRPr lang="en-US" sz="2135"/>
          </a:p>
          <a:p>
            <a:pPr marL="0" lvl="0" indent="0" algn="just" rtl="0">
              <a:spcBef>
                <a:spcPts val="0"/>
              </a:spcBef>
              <a:spcAft>
                <a:spcPts val="0"/>
              </a:spcAft>
              <a:buNone/>
            </a:pPr>
            <a:endParaRPr lang="en-US" sz="2135"/>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pic>
        <p:nvPicPr>
          <p:cNvPr id="6" name="Picture 5"/>
          <p:cNvPicPr>
            <a:picLocks noChangeAspect="1"/>
          </p:cNvPicPr>
          <p:nvPr/>
        </p:nvPicPr>
        <p:blipFill>
          <a:blip r:embed="rId1"/>
          <a:stretch>
            <a:fillRect/>
          </a:stretch>
        </p:blipFill>
        <p:spPr>
          <a:xfrm>
            <a:off x="7536180" y="356447"/>
            <a:ext cx="4272280" cy="2208107"/>
          </a:xfrm>
          <a:prstGeom prst="rect">
            <a:avLst/>
          </a:prstGeom>
        </p:spPr>
      </p:pic>
      <p:pic>
        <p:nvPicPr>
          <p:cNvPr id="4" name="Picture 3"/>
          <p:cNvPicPr>
            <a:picLocks noChangeAspect="1"/>
          </p:cNvPicPr>
          <p:nvPr/>
        </p:nvPicPr>
        <p:blipFill>
          <a:blip r:embed="rId2"/>
          <a:stretch>
            <a:fillRect/>
          </a:stretch>
        </p:blipFill>
        <p:spPr>
          <a:xfrm>
            <a:off x="7152640" y="3236807"/>
            <a:ext cx="4832773" cy="3405293"/>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
        <p:nvSpPr>
          <p:cNvPr id="2" name="Title 1"/>
          <p:cNvSpPr/>
          <p:nvPr>
            <p:ph type="title"/>
          </p:nvPr>
        </p:nvSpPr>
        <p:spPr>
          <a:xfrm>
            <a:off x="1038800" y="643920"/>
            <a:ext cx="9282800" cy="528400"/>
          </a:xfrm>
        </p:spPr>
        <p:txBody>
          <a:bodyPr/>
          <a:p>
            <a:r>
              <a:rPr lang="en-US" sz="3335">
                <a:sym typeface="+mn-ea"/>
              </a:rPr>
              <a:t>Testing is a Prisoners Dilemma; so what ? </a:t>
            </a:r>
            <a:endParaRPr lang="en-US" sz="3335"/>
          </a:p>
        </p:txBody>
      </p:sp>
      <p:sp>
        <p:nvSpPr>
          <p:cNvPr id="4" name="Text Placeholder 3"/>
          <p:cNvSpPr/>
          <p:nvPr>
            <p:ph type="body" idx="1"/>
          </p:nvPr>
        </p:nvSpPr>
        <p:spPr>
          <a:xfrm>
            <a:off x="430953" y="1413087"/>
            <a:ext cx="10115127" cy="3860800"/>
          </a:xfrm>
        </p:spPr>
        <p:txBody>
          <a:bodyPr/>
          <a:p>
            <a:pPr algn="l"/>
            <a:r>
              <a:rPr lang="en-US" sz="2400">
                <a:sym typeface="+mn-ea"/>
              </a:rPr>
              <a:t>Four different types of theoretical results are discussed: </a:t>
            </a:r>
            <a:endParaRPr lang="en-US" sz="2400"/>
          </a:p>
          <a:p>
            <a:pPr marL="342900" indent="-342900" algn="l">
              <a:lnSpc>
                <a:spcPct val="130000"/>
              </a:lnSpc>
              <a:buFont typeface="Arial" panose="020B0604020202020204" pitchFamily="34" charset="0"/>
              <a:buChar char="•"/>
            </a:pPr>
            <a:r>
              <a:rPr lang="en-US" sz="2400">
                <a:sym typeface="+mn-ea"/>
              </a:rPr>
              <a:t>If both the programmer and the tester are rational, then they must choose the 'quality' performance levels; for the lab manager this means that they do their best to deliver quality software, which is the manager's (and the customer's) best outcome. </a:t>
            </a:r>
            <a:endParaRPr lang="en-US" sz="2400"/>
          </a:p>
          <a:p>
            <a:pPr marL="342900" indent="-342900" algn="l">
              <a:lnSpc>
                <a:spcPct val="130000"/>
              </a:lnSpc>
              <a:buFont typeface="Arial" panose="020B0604020202020204" pitchFamily="34" charset="0"/>
              <a:buChar char="•"/>
            </a:pPr>
            <a:r>
              <a:rPr lang="en-US" sz="2400">
                <a:sym typeface="+mn-ea"/>
              </a:rPr>
              <a:t>The Prisoner's Dilemma was conceived precisely as a tool for investigating this. In the Flood-Dresher experiment done in 1950 a sequence of Prisoner's Dilemma games was conducted by the same pair of players; mutual cooperation was the most common outcome: 60 of the 100 games. Mutual defection, the N .E., occurred only 14 times. </a:t>
            </a:r>
            <a:endParaRPr lang="en-US" sz="2400"/>
          </a:p>
          <a:p>
            <a:endParaRPr lang="en-US" sz="2400"/>
          </a:p>
        </p:txBody>
      </p:sp>
      <p:sp>
        <p:nvSpPr>
          <p:cNvPr id="5" name="Title 1"/>
          <p:cNvSpPr>
            <a:spLocks noGrp="1"/>
          </p:cNvSpPr>
          <p:nvPr/>
        </p:nvSpPr>
        <p:spPr>
          <a:xfrm flipH="1" flipV="1">
            <a:off x="847" y="-847"/>
            <a:ext cx="131233" cy="121920"/>
          </a:xfrm>
          <a:prstGeom prst="rect">
            <a:avLst/>
          </a:prstGeom>
        </p:spPr>
        <p:txBody>
          <a:bodyPr vert="horz" lIns="121920" tIns="60960" rIns="121920" bIns="6096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65" dirty="0"/>
              <a:t>.</a:t>
            </a:r>
            <a:endParaRPr lang="en-US" sz="1065" dirty="0"/>
          </a:p>
        </p:txBody>
      </p:sp>
      <p:sp>
        <p:nvSpPr>
          <p:cNvPr id="6" name="Subtitle 2"/>
          <p:cNvSpPr>
            <a:spLocks noGrp="1"/>
          </p:cNvSpPr>
          <p:nvPr/>
        </p:nvSpPr>
        <p:spPr>
          <a:xfrm>
            <a:off x="132080" y="-847"/>
            <a:ext cx="11678920" cy="9144847"/>
          </a:xfrm>
          <a:prstGeom prst="rect">
            <a:avLst/>
          </a:prstGeom>
        </p:spPr>
        <p:txBody>
          <a:bodyPr vert="horz" lIns="121920" tIns="60960" rIns="121920" bIns="609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
        <p:nvSpPr>
          <p:cNvPr id="2" name="Title 1"/>
          <p:cNvSpPr/>
          <p:nvPr>
            <p:ph type="title"/>
          </p:nvPr>
        </p:nvSpPr>
        <p:spPr>
          <a:xfrm>
            <a:off x="1038800" y="643920"/>
            <a:ext cx="9282800" cy="528400"/>
          </a:xfrm>
        </p:spPr>
        <p:txBody>
          <a:bodyPr/>
          <a:p>
            <a:r>
              <a:rPr lang="en-US" sz="3335">
                <a:sym typeface="+mn-ea"/>
              </a:rPr>
              <a:t>Testing is a Prisoners Dilemma; so what ? </a:t>
            </a:r>
            <a:endParaRPr lang="en-US" sz="3335"/>
          </a:p>
        </p:txBody>
      </p:sp>
      <p:sp>
        <p:nvSpPr>
          <p:cNvPr id="4" name="Text Placeholder 3"/>
          <p:cNvSpPr/>
          <p:nvPr>
            <p:ph type="body" idx="1"/>
          </p:nvPr>
        </p:nvSpPr>
        <p:spPr>
          <a:xfrm>
            <a:off x="430953" y="1317413"/>
            <a:ext cx="10115127" cy="3860800"/>
          </a:xfrm>
        </p:spPr>
        <p:txBody>
          <a:bodyPr/>
          <a:p>
            <a:pPr marL="76200" indent="0" algn="ctr">
              <a:buNone/>
            </a:pPr>
            <a:endParaRPr lang="en-US" sz="2135"/>
          </a:p>
          <a:p>
            <a:pPr marL="342900" indent="-342900" algn="l">
              <a:lnSpc>
                <a:spcPct val="120000"/>
              </a:lnSpc>
              <a:buFont typeface="Arial" panose="020B0604020202020204" pitchFamily="34" charset="0"/>
              <a:buChar char="•"/>
            </a:pPr>
            <a:r>
              <a:rPr lang="en-US" sz="2135">
                <a:sym typeface="+mn-ea"/>
              </a:rPr>
              <a:t> In game theory this is known as an 'extensive game with perfect information and simultaneous moves. Now each player has to decide upon a strategy which contains his initial move and also all the answers to all sequences of moves of the other player. Special examples of such strategies are finite state machines. </a:t>
            </a:r>
            <a:endParaRPr lang="en-US" sz="2135"/>
          </a:p>
          <a:p>
            <a:pPr marL="342900" indent="-342900" algn="l">
              <a:lnSpc>
                <a:spcPct val="120000"/>
              </a:lnSpc>
              <a:buFont typeface="Arial" panose="020B0604020202020204" pitchFamily="34" charset="0"/>
              <a:buChar char="•"/>
            </a:pPr>
            <a:r>
              <a:rPr lang="en-US" sz="2135">
                <a:sym typeface="+mn-ea"/>
              </a:rPr>
              <a:t>If the programmer and the tester have to play ITG in a finite repetition and if they behave rational then this result means that they choose (q, q), which is good from the lab manager's viewpoint. </a:t>
            </a:r>
            <a:endParaRPr lang="en-US" sz="2135"/>
          </a:p>
          <a:p>
            <a:pPr marL="342900" indent="-342900" algn="l">
              <a:lnSpc>
                <a:spcPct val="120000"/>
              </a:lnSpc>
              <a:buFont typeface="Arial" panose="020B0604020202020204" pitchFamily="34" charset="0"/>
              <a:buChar char="•"/>
            </a:pPr>
            <a:r>
              <a:rPr lang="en-US" sz="2135">
                <a:sym typeface="+mn-ea"/>
              </a:rPr>
              <a:t>From this article the problem of software testing is modeled as a formal strategic game. It is found that for certain values of the productivity and reward parameters the game is essentially equivalent to the Prisoner's Dilemma.</a:t>
            </a:r>
            <a:endParaRPr lang="en-US" sz="2135"/>
          </a:p>
          <a:p>
            <a:pPr algn="l">
              <a:buFont typeface="Arial" panose="020B0604020202020204" pitchFamily="34" charset="0"/>
            </a:pPr>
            <a:endParaRPr lang="en-US" sz="2135"/>
          </a:p>
          <a:p>
            <a:endParaRPr lang="en-US" sz="2135"/>
          </a:p>
        </p:txBody>
      </p:sp>
      <p:sp>
        <p:nvSpPr>
          <p:cNvPr id="5" name="Title 1"/>
          <p:cNvSpPr>
            <a:spLocks noGrp="1"/>
          </p:cNvSpPr>
          <p:nvPr/>
        </p:nvSpPr>
        <p:spPr>
          <a:xfrm flipH="1" flipV="1">
            <a:off x="847" y="-847"/>
            <a:ext cx="131233" cy="121920"/>
          </a:xfrm>
          <a:prstGeom prst="rect">
            <a:avLst/>
          </a:prstGeom>
        </p:spPr>
        <p:txBody>
          <a:bodyPr vert="horz" lIns="121920" tIns="60960" rIns="121920" bIns="6096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65" dirty="0"/>
              <a:t>.</a:t>
            </a:r>
            <a:endParaRPr lang="en-US" sz="1065" dirty="0"/>
          </a:p>
        </p:txBody>
      </p:sp>
      <p:sp>
        <p:nvSpPr>
          <p:cNvPr id="6" name="Subtitle 2"/>
          <p:cNvSpPr>
            <a:spLocks noGrp="1"/>
          </p:cNvSpPr>
          <p:nvPr/>
        </p:nvSpPr>
        <p:spPr>
          <a:xfrm>
            <a:off x="132080" y="-847"/>
            <a:ext cx="11678920" cy="9144847"/>
          </a:xfrm>
          <a:prstGeom prst="rect">
            <a:avLst/>
          </a:prstGeom>
        </p:spPr>
        <p:txBody>
          <a:bodyPr vert="horz" lIns="121920" tIns="60960" rIns="121920" bIns="609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
        <p:nvSpPr>
          <p:cNvPr id="2" name="Title 1"/>
          <p:cNvSpPr/>
          <p:nvPr>
            <p:ph type="title"/>
          </p:nvPr>
        </p:nvSpPr>
        <p:spPr>
          <a:xfrm>
            <a:off x="1038800" y="643920"/>
            <a:ext cx="9282800" cy="528400"/>
          </a:xfrm>
        </p:spPr>
        <p:txBody>
          <a:bodyPr/>
          <a:p>
            <a:r>
              <a:rPr lang="en-US" sz="3335">
                <a:sym typeface="+mn-ea"/>
              </a:rPr>
              <a:t>Concluding remarks :-</a:t>
            </a:r>
            <a:endParaRPr lang="en-US" sz="3335"/>
          </a:p>
        </p:txBody>
      </p:sp>
      <p:sp>
        <p:nvSpPr>
          <p:cNvPr id="4" name="Text Placeholder 3"/>
          <p:cNvSpPr/>
          <p:nvPr>
            <p:ph type="body" idx="1"/>
          </p:nvPr>
        </p:nvSpPr>
        <p:spPr>
          <a:xfrm>
            <a:off x="430953" y="1317413"/>
            <a:ext cx="10115127" cy="3860800"/>
          </a:xfrm>
        </p:spPr>
        <p:txBody>
          <a:bodyPr/>
          <a:p>
            <a:pPr marL="342900" indent="-342900" algn="l">
              <a:lnSpc>
                <a:spcPct val="100000"/>
              </a:lnSpc>
              <a:buFont typeface="Arial" panose="020B0604020202020204" pitchFamily="34" charset="0"/>
              <a:buChar char="•"/>
            </a:pPr>
            <a:r>
              <a:rPr lang="en-US" sz="2400">
                <a:sym typeface="+mn-ea"/>
              </a:rPr>
              <a:t>The results of our investigations show that if the reward for passing tests for the programmer is high enough and the reward for finding an error for the tester is high enough, there is essentially a Prisoner's Dilemma game hidden in the interaction of a programmer and a tester. </a:t>
            </a:r>
            <a:endParaRPr lang="en-US" sz="2400"/>
          </a:p>
          <a:p>
            <a:pPr marL="342900" indent="-342900" algn="l">
              <a:lnSpc>
                <a:spcPct val="100000"/>
              </a:lnSpc>
              <a:buFont typeface="Arial" panose="020B0604020202020204" pitchFamily="34" charset="0"/>
              <a:buChar char="•"/>
            </a:pPr>
            <a:r>
              <a:rPr lang="en-US" sz="2400">
                <a:sym typeface="+mn-ea"/>
              </a:rPr>
              <a:t>The main cause of this seems to be in the assumption that the development laboratory manager cannot measure the quality of the software directly; he only sees PASS or FAIL </a:t>
            </a:r>
            <a:endParaRPr lang="en-US" sz="2400"/>
          </a:p>
          <a:p>
            <a:pPr marL="342900" indent="-342900" algn="l">
              <a:lnSpc>
                <a:spcPct val="100000"/>
              </a:lnSpc>
              <a:buFont typeface="Arial" panose="020B0604020202020204" pitchFamily="34" charset="0"/>
              <a:buChar char="•"/>
            </a:pPr>
            <a:r>
              <a:rPr lang="en-US" sz="2400">
                <a:sym typeface="+mn-ea"/>
              </a:rPr>
              <a:t>In view of our findings it seems wise for a software development lab manager to make sure that he separates the roles of programmers and testers and that he makes sure there is enough reward for a programmer to achieve PASSes and for a tester to achieve FAILs. </a:t>
            </a:r>
            <a:endParaRPr lang="en-US" sz="2400"/>
          </a:p>
          <a:p>
            <a:endParaRPr lang="en-US" sz="2400"/>
          </a:p>
        </p:txBody>
      </p:sp>
      <p:sp>
        <p:nvSpPr>
          <p:cNvPr id="5" name="Title 1"/>
          <p:cNvSpPr>
            <a:spLocks noGrp="1"/>
          </p:cNvSpPr>
          <p:nvPr/>
        </p:nvSpPr>
        <p:spPr>
          <a:xfrm flipH="1" flipV="1">
            <a:off x="847" y="-847"/>
            <a:ext cx="131233" cy="121920"/>
          </a:xfrm>
          <a:prstGeom prst="rect">
            <a:avLst/>
          </a:prstGeom>
        </p:spPr>
        <p:txBody>
          <a:bodyPr vert="horz" lIns="121920" tIns="60960" rIns="121920" bIns="6096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65" dirty="0"/>
              <a:t>.</a:t>
            </a:r>
            <a:endParaRPr lang="en-US" sz="1065" dirty="0"/>
          </a:p>
        </p:txBody>
      </p:sp>
      <p:sp>
        <p:nvSpPr>
          <p:cNvPr id="6" name="Subtitle 2"/>
          <p:cNvSpPr>
            <a:spLocks noGrp="1"/>
          </p:cNvSpPr>
          <p:nvPr/>
        </p:nvSpPr>
        <p:spPr>
          <a:xfrm>
            <a:off x="132080" y="-847"/>
            <a:ext cx="11678920" cy="9144847"/>
          </a:xfrm>
          <a:prstGeom prst="rect">
            <a:avLst/>
          </a:prstGeom>
        </p:spPr>
        <p:txBody>
          <a:bodyPr vert="horz" lIns="121920" tIns="60960" rIns="121920" bIns="609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67" name="Shape 367"/>
        <p:cNvGrpSpPr/>
        <p:nvPr/>
      </p:nvGrpSpPr>
      <p:grpSpPr>
        <a:xfrm>
          <a:off x="0" y="0"/>
          <a:ext cx="0" cy="0"/>
          <a:chOff x="0" y="0"/>
          <a:chExt cx="0" cy="0"/>
        </a:xfrm>
      </p:grpSpPr>
      <p:sp>
        <p:nvSpPr>
          <p:cNvPr id="368" name="Google Shape;368;p37"/>
          <p:cNvSpPr txBox="1"/>
          <p:nvPr>
            <p:ph type="ctrTitle"/>
          </p:nvPr>
        </p:nvSpPr>
        <p:spPr>
          <a:xfrm>
            <a:off x="431800" y="2084493"/>
            <a:ext cx="7957820" cy="278384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sym typeface="+mn-ea"/>
              </a:rPr>
              <a:t>Analyzing Software Development as a Noncooperative Game </a:t>
            </a:r>
            <a:endParaRPr lang="en-GB"/>
          </a:p>
        </p:txBody>
      </p:sp>
      <p:sp>
        <p:nvSpPr>
          <p:cNvPr id="370" name="Google Shape;370;p37"/>
          <p:cNvSpPr/>
          <p:nvPr/>
        </p:nvSpPr>
        <p:spPr>
          <a:xfrm>
            <a:off x="9164837" y="3696433"/>
            <a:ext cx="2139924" cy="3161556"/>
          </a:xfrm>
          <a:prstGeom prst="rect">
            <a:avLst/>
          </a:prstGeom>
        </p:spPr>
        <p:txBody>
          <a:bodyPr>
            <a:prstTxWarp prst="textPlain">
              <a:avLst/>
            </a:prstTxWarp>
          </a:bodyPr>
          <a:lstStyle/>
          <a:p>
            <a:pPr lvl="0" algn="ctr"/>
            <a:r>
              <a:rPr sz="2400" b="0" i="0">
                <a:ln>
                  <a:noFill/>
                </a:ln>
                <a:gradFill>
                  <a:gsLst>
                    <a:gs pos="0">
                      <a:schemeClr val="accent3"/>
                    </a:gs>
                    <a:gs pos="100000">
                      <a:schemeClr val="accent4"/>
                    </a:gs>
                  </a:gsLst>
                  <a:lin ang="5400700" scaled="0"/>
                </a:gradFill>
                <a:latin typeface="Fira Sans;600"/>
              </a:rPr>
              <a:t>2</a:t>
            </a:r>
            <a:endParaRPr sz="2400" b="0" i="0">
              <a:ln>
                <a:noFill/>
              </a:ln>
              <a:gradFill>
                <a:gsLst>
                  <a:gs pos="0">
                    <a:schemeClr val="accent3"/>
                  </a:gs>
                  <a:gs pos="100000">
                    <a:schemeClr val="accent4"/>
                  </a:gs>
                </a:gsLst>
                <a:lin ang="5400700" scaled="0"/>
              </a:gradFill>
              <a:latin typeface="Fira Sans;60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18760" y="548247"/>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ltLang="en-US">
                <a:sym typeface="+mn-ea"/>
              </a:rPr>
              <a:t>Abstract</a:t>
            </a:r>
            <a:r>
              <a:rPr lang="en-US" altLang="en-GB">
                <a:sym typeface="+mn-ea"/>
              </a:rPr>
              <a:t> :-</a:t>
            </a:r>
            <a:endParaRPr lang="en-US" altLang="en-GB"/>
          </a:p>
        </p:txBody>
      </p:sp>
      <p:sp>
        <p:nvSpPr>
          <p:cNvPr id="122" name="Google Shape;122;p17"/>
          <p:cNvSpPr txBox="1"/>
          <p:nvPr>
            <p:ph type="body" idx="1"/>
          </p:nvPr>
        </p:nvSpPr>
        <p:spPr>
          <a:xfrm>
            <a:off x="585047" y="1172633"/>
            <a:ext cx="9934787" cy="4551680"/>
          </a:xfrm>
          <a:prstGeom prst="rect">
            <a:avLst/>
          </a:prstGeom>
        </p:spPr>
        <p:txBody>
          <a:bodyPr spcFirstLastPara="1" wrap="square" lIns="0" tIns="0" rIns="0" bIns="0" anchor="t" anchorCtr="0">
            <a:noAutofit/>
          </a:bodyPr>
          <a:lstStyle/>
          <a:p>
            <a:pPr marL="342900" indent="-342900" algn="l">
              <a:lnSpc>
                <a:spcPct val="120000"/>
              </a:lnSpc>
              <a:buFont typeface="Arial" panose="020B0604020202020204" pitchFamily="34" charset="0"/>
              <a:buChar char="•"/>
            </a:pPr>
            <a:r>
              <a:rPr lang="en-GB" altLang="en-US" sz="2400">
                <a:sym typeface="+mn-ea"/>
              </a:rPr>
              <a:t>A significant number of failures of software projects</a:t>
            </a:r>
            <a:r>
              <a:rPr lang="en-US" altLang="en-GB" sz="2400">
                <a:sym typeface="+mn-ea"/>
              </a:rPr>
              <a:t> </a:t>
            </a:r>
            <a:r>
              <a:rPr lang="en-GB" altLang="en-US" sz="2400">
                <a:sym typeface="+mn-ea"/>
              </a:rPr>
              <a:t>are widely attributed to poor requirements gathering</a:t>
            </a:r>
            <a:r>
              <a:rPr lang="en-US" altLang="en-GB" sz="2400">
                <a:sym typeface="+mn-ea"/>
              </a:rPr>
              <a:t> </a:t>
            </a:r>
            <a:r>
              <a:rPr lang="en-GB" altLang="en-US" sz="2400">
                <a:sym typeface="+mn-ea"/>
              </a:rPr>
              <a:t>and making various errors in specifications, choosing</a:t>
            </a:r>
            <a:r>
              <a:rPr lang="en-US" altLang="en-GB" sz="2400">
                <a:sym typeface="+mn-ea"/>
              </a:rPr>
              <a:t> </a:t>
            </a:r>
            <a:r>
              <a:rPr lang="en-GB" altLang="en-US" sz="2400">
                <a:sym typeface="+mn-ea"/>
              </a:rPr>
              <a:t>an incorrect architecture, following a wrong design</a:t>
            </a:r>
            <a:r>
              <a:rPr lang="en-US" altLang="en-GB" sz="2400">
                <a:sym typeface="+mn-ea"/>
              </a:rPr>
              <a:t> </a:t>
            </a:r>
            <a:r>
              <a:rPr lang="en-GB" altLang="en-US" sz="2400">
                <a:sym typeface="+mn-ea"/>
              </a:rPr>
              <a:t>and development model, and incurring significant cost</a:t>
            </a:r>
            <a:r>
              <a:rPr lang="en-US" altLang="en-GB" sz="2400">
                <a:sym typeface="+mn-ea"/>
              </a:rPr>
              <a:t> </a:t>
            </a:r>
            <a:r>
              <a:rPr lang="en-GB" altLang="en-US" sz="2400">
                <a:sym typeface="+mn-ea"/>
              </a:rPr>
              <a:t>in the maintenance stage. </a:t>
            </a:r>
            <a:endParaRPr lang="en-GB" altLang="en-US" sz="2400"/>
          </a:p>
          <a:p>
            <a:pPr marL="342900" indent="-342900" algn="l">
              <a:lnSpc>
                <a:spcPct val="120000"/>
              </a:lnSpc>
              <a:buFont typeface="Arial" panose="020B0604020202020204" pitchFamily="34" charset="0"/>
              <a:buChar char="•"/>
            </a:pPr>
            <a:r>
              <a:rPr lang="en-GB" altLang="en-US" sz="2400">
                <a:sym typeface="+mn-ea"/>
              </a:rPr>
              <a:t>While these and other</a:t>
            </a:r>
            <a:r>
              <a:rPr lang="en-US" altLang="en-GB" sz="2400">
                <a:sym typeface="+mn-ea"/>
              </a:rPr>
              <a:t> </a:t>
            </a:r>
            <a:r>
              <a:rPr lang="en-GB" altLang="en-US" sz="2400">
                <a:sym typeface="+mn-ea"/>
              </a:rPr>
              <a:t>reasons are correct, they are based on an assumption</a:t>
            </a:r>
            <a:r>
              <a:rPr lang="en-US" altLang="en-GB" sz="2400">
                <a:sym typeface="+mn-ea"/>
              </a:rPr>
              <a:t> </a:t>
            </a:r>
            <a:r>
              <a:rPr lang="en-GB" altLang="en-US" sz="2400">
                <a:sym typeface="+mn-ea"/>
              </a:rPr>
              <a:t>that everyone involved in a software project is driven</a:t>
            </a:r>
            <a:r>
              <a:rPr lang="en-US" altLang="en-GB" sz="2400">
                <a:sym typeface="+mn-ea"/>
              </a:rPr>
              <a:t> </a:t>
            </a:r>
            <a:r>
              <a:rPr lang="en-GB" altLang="en-US" sz="2400">
                <a:sym typeface="+mn-ea"/>
              </a:rPr>
              <a:t>to make it successful and agrees on the goals and the</a:t>
            </a:r>
            <a:r>
              <a:rPr lang="en-US" altLang="en-GB" sz="2400">
                <a:sym typeface="+mn-ea"/>
              </a:rPr>
              <a:t> </a:t>
            </a:r>
            <a:r>
              <a:rPr lang="en-GB" altLang="en-US" sz="2400">
                <a:sym typeface="+mn-ea"/>
              </a:rPr>
              <a:t>methods of how to achieve that success. </a:t>
            </a:r>
            <a:endParaRPr lang="en-US" altLang="en-GB" sz="2400"/>
          </a:p>
          <a:p>
            <a:pPr marL="342900" indent="-342900" algn="l">
              <a:lnSpc>
                <a:spcPct val="120000"/>
              </a:lnSpc>
              <a:buFont typeface="Arial" panose="020B0604020202020204" pitchFamily="34" charset="0"/>
              <a:buChar char="•"/>
            </a:pPr>
            <a:r>
              <a:rPr lang="en-GB" altLang="en-US" sz="2400">
                <a:sym typeface="+mn-ea"/>
              </a:rPr>
              <a:t> In this paper we analyze</a:t>
            </a:r>
            <a:r>
              <a:rPr lang="en-US" altLang="en-GB" sz="2400">
                <a:sym typeface="+mn-ea"/>
              </a:rPr>
              <a:t> </a:t>
            </a:r>
            <a:r>
              <a:rPr lang="en-GB" altLang="en-US" sz="2400">
                <a:sym typeface="+mn-ea"/>
              </a:rPr>
              <a:t>software projects as noncooperative games and sho</a:t>
            </a:r>
            <a:r>
              <a:rPr lang="en-US" altLang="en-GB" sz="2400">
                <a:sym typeface="+mn-ea"/>
              </a:rPr>
              <a:t>w</a:t>
            </a:r>
            <a:r>
              <a:rPr lang="en-GB" altLang="en-US" sz="2400">
                <a:sym typeface="+mn-ea"/>
              </a:rPr>
              <a:t>how to use the tools and techniques of game theory to</a:t>
            </a:r>
            <a:r>
              <a:rPr lang="en-US" altLang="en-GB" sz="2400">
                <a:sym typeface="+mn-ea"/>
              </a:rPr>
              <a:t> </a:t>
            </a:r>
            <a:r>
              <a:rPr lang="en-GB" altLang="en-US" sz="2400">
                <a:sym typeface="+mn-ea"/>
              </a:rPr>
              <a:t>uncover some hidden causes of failures</a:t>
            </a:r>
            <a:r>
              <a:rPr lang="en-US" altLang="en-GB" sz="2400">
                <a:sym typeface="+mn-ea"/>
              </a:rPr>
              <a:t>.</a:t>
            </a:r>
            <a:endParaRPr lang="en-US" altLang="en-GB" sz="2400">
              <a:sym typeface="+mn-ea"/>
            </a:endParaRPr>
          </a:p>
        </p:txBody>
      </p:sp>
      <p:sp>
        <p:nvSpPr>
          <p:cNvPr id="123" name="Google Shape;123;p17"/>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1038800" y="1114667"/>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Introduction :</a:t>
            </a:r>
            <a:endParaRPr lang="en-US" altLang="en-GB"/>
          </a:p>
        </p:txBody>
      </p:sp>
      <p:sp>
        <p:nvSpPr>
          <p:cNvPr id="122" name="Google Shape;122;p17"/>
          <p:cNvSpPr txBox="1"/>
          <p:nvPr>
            <p:ph type="body" idx="1"/>
          </p:nvPr>
        </p:nvSpPr>
        <p:spPr>
          <a:xfrm>
            <a:off x="911013" y="1797473"/>
            <a:ext cx="9934787" cy="455168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altLang="en-GB"/>
              <a:t>Software Testing is used to find errors so that they can be repaired a</a:t>
            </a:r>
            <a:r>
              <a:rPr lang="en-GB"/>
              <a:t>nd</a:t>
            </a:r>
            <a:r>
              <a:rPr lang="en-US" altLang="en-GB"/>
              <a:t> hopefully, the software quality improved.</a:t>
            </a:r>
            <a:endParaRPr lang="en-GB"/>
          </a:p>
          <a:p>
            <a:pPr marL="457200" lvl="0" indent="-381000" algn="l" rtl="0">
              <a:spcBef>
                <a:spcPts val="0"/>
              </a:spcBef>
              <a:spcAft>
                <a:spcPts val="0"/>
              </a:spcAft>
              <a:buSzPts val="2400"/>
              <a:buChar char="●"/>
            </a:pPr>
            <a:r>
              <a:rPr lang="en-US" altLang="en-GB"/>
              <a:t>Here we will be considering software quality as an economic issue and will be applying rational methods</a:t>
            </a:r>
            <a:endParaRPr lang="en-GB"/>
          </a:p>
          <a:p>
            <a:pPr marL="457200" lvl="0" indent="-381000" algn="l" rtl="0">
              <a:spcBef>
                <a:spcPts val="0"/>
              </a:spcBef>
              <a:spcAft>
                <a:spcPts val="0"/>
              </a:spcAft>
              <a:buSzPts val="2400"/>
              <a:buChar char="●"/>
            </a:pPr>
            <a:r>
              <a:rPr lang="en-US" altLang="en-GB"/>
              <a:t>The problem of Software testing is modeled as a formal strategic game</a:t>
            </a:r>
            <a:r>
              <a:rPr lang="en-GB"/>
              <a:t>. </a:t>
            </a:r>
            <a:endParaRPr lang="en-GB"/>
          </a:p>
        </p:txBody>
      </p:sp>
      <p:sp>
        <p:nvSpPr>
          <p:cNvPr id="123" name="Google Shape;123;p17"/>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718760" y="643920"/>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sym typeface="+mn-ea"/>
              </a:rPr>
              <a:t>Issue Statement :-</a:t>
            </a:r>
            <a:endParaRPr lang="en-US" altLang="en-GB"/>
          </a:p>
        </p:txBody>
      </p:sp>
      <p:sp>
        <p:nvSpPr>
          <p:cNvPr id="354" name="Google Shape;354;p35"/>
          <p:cNvSpPr txBox="1"/>
          <p:nvPr>
            <p:ph type="body" idx="1"/>
          </p:nvPr>
        </p:nvSpPr>
        <p:spPr>
          <a:xfrm>
            <a:off x="718760" y="1604667"/>
            <a:ext cx="9282800" cy="3860400"/>
          </a:xfrm>
          <a:prstGeom prst="rect">
            <a:avLst/>
          </a:prstGeom>
        </p:spPr>
        <p:txBody>
          <a:bodyPr spcFirstLastPara="1" wrap="square" lIns="0" tIns="0" rIns="0" bIns="0" anchor="t" anchorCtr="0">
            <a:noAutofit/>
          </a:bodyPr>
          <a:lstStyle/>
          <a:p>
            <a:pPr marL="457200" indent="-457200" algn="l">
              <a:lnSpc>
                <a:spcPct val="100000"/>
              </a:lnSpc>
              <a:buFont typeface="Arial" panose="020B0604020202020204" pitchFamily="34" charset="0"/>
              <a:buChar char="•"/>
            </a:pPr>
            <a:r>
              <a:rPr lang="en-US" altLang="en-GB" sz="2665">
                <a:sym typeface="+mn-ea"/>
              </a:rPr>
              <a:t>A significant number of failures of software projects are widely attributed to poor requirements gathering and making various errors in specifications, choosing an incorrect architecture, following a wrong design and development model, and incurring significant cost in the maintenance stage.</a:t>
            </a:r>
            <a:endParaRPr lang="en-US" altLang="en-GB" sz="2665"/>
          </a:p>
          <a:p>
            <a:pPr marL="571500" indent="-571500" algn="l">
              <a:lnSpc>
                <a:spcPct val="110000"/>
              </a:lnSpc>
            </a:pPr>
            <a:r>
              <a:rPr lang="en-US" altLang="en-GB" sz="2665">
                <a:sym typeface="+mn-ea"/>
              </a:rPr>
              <a:t>Type of issue  :-</a:t>
            </a:r>
            <a:endParaRPr lang="en-US" altLang="en-GB" sz="2665"/>
          </a:p>
          <a:p>
            <a:pPr marL="457200" indent="-457200" algn="l">
              <a:lnSpc>
                <a:spcPct val="100000"/>
              </a:lnSpc>
              <a:buFont typeface="Arial" panose="020B0604020202020204" pitchFamily="34" charset="0"/>
              <a:buChar char="•"/>
            </a:pPr>
            <a:r>
              <a:rPr lang="en-US" altLang="en-GB" sz="2665">
                <a:sym typeface="+mn-ea"/>
              </a:rPr>
              <a:t>We consider the long-term strategic issues of making individual decisions by each participant of a software project team with respect of the common goals of the project. </a:t>
            </a:r>
            <a:endParaRPr lang="en-US" altLang="en-GB" sz="2665">
              <a:sym typeface="+mn-ea"/>
            </a:endParaRPr>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718760" y="643920"/>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sym typeface="+mn-ea"/>
              </a:rPr>
              <a:t>Goals of Software Engineering :-</a:t>
            </a:r>
            <a:endParaRPr lang="en-US" altLang="en-GB"/>
          </a:p>
        </p:txBody>
      </p:sp>
      <p:sp>
        <p:nvSpPr>
          <p:cNvPr id="354" name="Google Shape;354;p35"/>
          <p:cNvSpPr txBox="1"/>
          <p:nvPr>
            <p:ph type="body" idx="1"/>
          </p:nvPr>
        </p:nvSpPr>
        <p:spPr>
          <a:xfrm>
            <a:off x="718820" y="1604433"/>
            <a:ext cx="9400540" cy="4599093"/>
          </a:xfrm>
          <a:prstGeom prst="rect">
            <a:avLst/>
          </a:prstGeom>
        </p:spPr>
        <p:txBody>
          <a:bodyPr spcFirstLastPara="1" wrap="square" lIns="0" tIns="0" rIns="0" bIns="0" anchor="t" anchorCtr="0">
            <a:noAutofit/>
          </a:bodyPr>
          <a:lstStyle/>
          <a:p>
            <a:pPr marL="457200" indent="-457200" algn="l">
              <a:lnSpc>
                <a:spcPct val="90000"/>
              </a:lnSpc>
              <a:buFont typeface="Arial" panose="020B0604020202020204" pitchFamily="34" charset="0"/>
              <a:buChar char="•"/>
            </a:pPr>
            <a:r>
              <a:rPr lang="en-US" altLang="en-GB" sz="2400">
                <a:sym typeface="+mn-ea"/>
              </a:rPr>
              <a:t>Every software engineering project pursues two major goals. </a:t>
            </a:r>
            <a:endParaRPr lang="en-US" altLang="en-GB" sz="2400"/>
          </a:p>
          <a:p>
            <a:pPr marL="457200" indent="-457200" algn="l">
              <a:lnSpc>
                <a:spcPct val="90000"/>
              </a:lnSpc>
              <a:buFont typeface="Arial" panose="020B0604020202020204" pitchFamily="34" charset="0"/>
              <a:buChar char="•"/>
            </a:pPr>
            <a:r>
              <a:rPr lang="en-US" altLang="en-GB" sz="2400">
                <a:sym typeface="+mn-ea"/>
              </a:rPr>
              <a:t>The first goal is to achieve a successful software product. </a:t>
            </a:r>
            <a:endParaRPr lang="en-US" altLang="en-GB" sz="2400"/>
          </a:p>
          <a:p>
            <a:pPr marL="457200" indent="-457200" algn="l">
              <a:lnSpc>
                <a:spcPct val="90000"/>
              </a:lnSpc>
              <a:buFont typeface="Arial" panose="020B0604020202020204" pitchFamily="34" charset="0"/>
              <a:buChar char="•"/>
            </a:pPr>
            <a:r>
              <a:rPr lang="en-US" altLang="en-GB" sz="2400">
                <a:sym typeface="+mn-ea"/>
              </a:rPr>
              <a:t>In the second is to conduct a successful software development and maintenance process. </a:t>
            </a:r>
            <a:endParaRPr lang="en-US" altLang="en-GB" sz="2400"/>
          </a:p>
          <a:p>
            <a:pPr marL="457200" indent="-457200" algn="l">
              <a:lnSpc>
                <a:spcPct val="90000"/>
              </a:lnSpc>
              <a:buFont typeface="Arial" panose="020B0604020202020204" pitchFamily="34" charset="0"/>
              <a:buChar char="•"/>
            </a:pPr>
            <a:r>
              <a:rPr lang="en-US" altLang="en-GB" sz="2400">
                <a:sym typeface="+mn-ea"/>
              </a:rPr>
              <a:t>In software engineering economics it is assumed that every participant of a software project strives toward achieving these goals. </a:t>
            </a:r>
            <a:endParaRPr lang="en-US" altLang="en-GB" sz="2400"/>
          </a:p>
          <a:p>
            <a:pPr marL="457200" indent="-457200" algn="l">
              <a:lnSpc>
                <a:spcPct val="90000"/>
              </a:lnSpc>
              <a:buFont typeface="Arial" panose="020B0604020202020204" pitchFamily="34" charset="0"/>
              <a:buChar char="•"/>
            </a:pPr>
            <a:r>
              <a:rPr lang="en-US" altLang="en-GB" sz="2400">
                <a:sym typeface="+mn-ea"/>
              </a:rPr>
              <a:t>While it is understood that goal conflicts are possible, the space of generally considered goal conflicts includes situations where conflicts arise due to external circumstances, for example, unknown requirements, poorly organized software process, or selecting a wrong tool. </a:t>
            </a:r>
            <a:endParaRPr lang="en-US" altLang="en-GB" sz="2400"/>
          </a:p>
          <a:p>
            <a:pPr algn="l">
              <a:lnSpc>
                <a:spcPct val="90000"/>
              </a:lnSpc>
            </a:pPr>
            <a:endParaRPr lang="en-US" altLang="en-GB" sz="2400"/>
          </a:p>
          <a:p>
            <a:pPr marL="457200" indent="-457200" algn="l">
              <a:lnSpc>
                <a:spcPct val="100000"/>
              </a:lnSpc>
              <a:buFont typeface="Arial" panose="020B0604020202020204" pitchFamily="34" charset="0"/>
              <a:buChar char="•"/>
            </a:pPr>
            <a:endParaRPr lang="en-US" altLang="en-GB" sz="2400">
              <a:sym typeface="+mn-ea"/>
            </a:endParaRPr>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718760" y="643920"/>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sym typeface="+mn-ea"/>
              </a:rPr>
              <a:t>Proposed Approach :-</a:t>
            </a:r>
            <a:endParaRPr lang="en-US" altLang="en-GB"/>
          </a:p>
        </p:txBody>
      </p:sp>
      <p:sp>
        <p:nvSpPr>
          <p:cNvPr id="354" name="Google Shape;354;p35"/>
          <p:cNvSpPr txBox="1"/>
          <p:nvPr>
            <p:ph type="body" idx="1"/>
          </p:nvPr>
        </p:nvSpPr>
        <p:spPr>
          <a:xfrm>
            <a:off x="660400" y="1413087"/>
            <a:ext cx="9669780" cy="4599093"/>
          </a:xfrm>
          <a:prstGeom prst="rect">
            <a:avLst/>
          </a:prstGeom>
        </p:spPr>
        <p:txBody>
          <a:bodyPr spcFirstLastPara="1" wrap="square" lIns="0" tIns="0" rIns="0" bIns="0" anchor="t" anchorCtr="0">
            <a:noAutofit/>
          </a:bodyPr>
          <a:lstStyle/>
          <a:p>
            <a:pPr algn="ctr"/>
            <a:endParaRPr lang="en-US" altLang="en-GB" sz="2400"/>
          </a:p>
          <a:p>
            <a:pPr marL="457200" indent="-457200" algn="l">
              <a:lnSpc>
                <a:spcPct val="120000"/>
              </a:lnSpc>
              <a:buFont typeface="Arial" panose="020B0604020202020204" pitchFamily="34" charset="0"/>
              <a:buChar char="•"/>
            </a:pPr>
            <a:r>
              <a:rPr lang="en-US" altLang="en-GB" sz="2400">
                <a:sym typeface="+mn-ea"/>
              </a:rPr>
              <a:t>We consider software development activities as strategic interactions that include the constraints on the actions that the project participants can take with respect to their interests, but do not specify the actions that the participants do take. </a:t>
            </a:r>
            <a:endParaRPr lang="en-US" altLang="en-GB" sz="2400"/>
          </a:p>
          <a:p>
            <a:pPr marL="457200" indent="-457200" algn="l">
              <a:lnSpc>
                <a:spcPct val="120000"/>
              </a:lnSpc>
              <a:buFont typeface="Arial" panose="020B0604020202020204" pitchFamily="34" charset="0"/>
              <a:buChar char="•"/>
            </a:pPr>
            <a:r>
              <a:rPr lang="en-US" altLang="en-GB" sz="2400">
                <a:sym typeface="+mn-ea"/>
              </a:rPr>
              <a:t>As such, a software development project is a software development game (SD game). A participant of an SD game is a player and is the basic entity in all game theoretic models. We offer the following caveat: we define the general characteristics of the players and ignore all the possible exceptions.</a:t>
            </a:r>
            <a:endParaRPr lang="en-US" altLang="en-GB" sz="2400">
              <a:sym typeface="+mn-ea"/>
            </a:endParaRPr>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718760" y="643920"/>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sym typeface="+mn-ea"/>
              </a:rPr>
              <a:t>Rationality :-</a:t>
            </a:r>
            <a:endParaRPr lang="en-US" altLang="en-GB"/>
          </a:p>
        </p:txBody>
      </p:sp>
      <p:sp>
        <p:nvSpPr>
          <p:cNvPr id="354" name="Google Shape;354;p35"/>
          <p:cNvSpPr txBox="1"/>
          <p:nvPr>
            <p:ph type="body" idx="1"/>
          </p:nvPr>
        </p:nvSpPr>
        <p:spPr>
          <a:xfrm>
            <a:off x="660400" y="1413087"/>
            <a:ext cx="9669780" cy="4599093"/>
          </a:xfrm>
          <a:prstGeom prst="rect">
            <a:avLst/>
          </a:prstGeom>
        </p:spPr>
        <p:txBody>
          <a:bodyPr spcFirstLastPara="1" wrap="square" lIns="0" tIns="0" rIns="0" bIns="0" anchor="t" anchorCtr="0">
            <a:noAutofit/>
          </a:bodyPr>
          <a:lstStyle/>
          <a:p>
            <a:pPr marL="457200" indent="-457200" algn="l">
              <a:buFont typeface="Arial" panose="020B0604020202020204" pitchFamily="34" charset="0"/>
              <a:buChar char="•"/>
            </a:pPr>
            <a:r>
              <a:rPr lang="en-US" altLang="en-GB" sz="2400">
                <a:sym typeface="+mn-ea"/>
              </a:rPr>
              <a:t>Each player of an SD game is a rational decision maker. </a:t>
            </a:r>
            <a:endParaRPr lang="en-US" altLang="en-GB" sz="2400"/>
          </a:p>
          <a:p>
            <a:pPr marL="457200" indent="-457200" algn="l">
              <a:buFont typeface="Arial" panose="020B0604020202020204" pitchFamily="34" charset="0"/>
              <a:buChar char="•"/>
            </a:pPr>
            <a:r>
              <a:rPr lang="en-US" altLang="en-GB" sz="2400">
                <a:sym typeface="+mn-ea"/>
              </a:rPr>
              <a:t>This statement may be read with certain degree of disbelief since it is a known fact that various failures of software projects have been linked to irrational technical and managerial choices. </a:t>
            </a:r>
            <a:endParaRPr lang="en-US" altLang="en-GB" sz="2400"/>
          </a:p>
          <a:p>
            <a:pPr marL="457200" indent="-457200" algn="l">
              <a:buFont typeface="Arial" panose="020B0604020202020204" pitchFamily="34" charset="0"/>
              <a:buChar char="•"/>
            </a:pPr>
            <a:r>
              <a:rPr lang="en-US" altLang="en-GB" sz="2400">
                <a:sym typeface="+mn-ea"/>
              </a:rPr>
              <a:t>What we mean by players of SD games being rational is that they make choices in the best of their own self-interests. </a:t>
            </a:r>
            <a:endParaRPr lang="en-US" altLang="en-GB" sz="2400"/>
          </a:p>
          <a:p>
            <a:pPr marL="457200" indent="-457200" algn="l">
              <a:buFont typeface="Arial" panose="020B0604020202020204" pitchFamily="34" charset="0"/>
              <a:buChar char="•"/>
            </a:pPr>
            <a:r>
              <a:rPr lang="en-US" altLang="en-GB" sz="2400">
                <a:sym typeface="+mn-ea"/>
              </a:rPr>
              <a:t>There is a set of actions A from which a player makes a choice, a set C of possible consequences of these actions, and a consequence function gA C : → that associates a consequence with each action.</a:t>
            </a:r>
            <a:endParaRPr lang="en-US" altLang="en-GB" sz="2400">
              <a:sym typeface="+mn-ea"/>
            </a:endParaRPr>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718760" y="643920"/>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sym typeface="+mn-ea"/>
              </a:rPr>
              <a:t>Players :- </a:t>
            </a:r>
            <a:endParaRPr lang="en-US" altLang="en-GB"/>
          </a:p>
        </p:txBody>
      </p:sp>
      <p:sp>
        <p:nvSpPr>
          <p:cNvPr id="354" name="Google Shape;354;p35"/>
          <p:cNvSpPr txBox="1"/>
          <p:nvPr>
            <p:ph type="body" idx="1"/>
          </p:nvPr>
        </p:nvSpPr>
        <p:spPr>
          <a:xfrm>
            <a:off x="660400" y="1413087"/>
            <a:ext cx="9669780" cy="4599093"/>
          </a:xfrm>
          <a:prstGeom prst="rect">
            <a:avLst/>
          </a:prstGeom>
        </p:spPr>
        <p:txBody>
          <a:bodyPr spcFirstLastPara="1" wrap="square" lIns="0" tIns="0" rIns="0" bIns="0" anchor="t" anchorCtr="0">
            <a:noAutofit/>
          </a:bodyPr>
          <a:lstStyle/>
          <a:p>
            <a:pPr marL="457200" indent="-457200" algn="l">
              <a:lnSpc>
                <a:spcPct val="110000"/>
              </a:lnSpc>
              <a:buFont typeface="Arial" panose="020B0604020202020204" pitchFamily="34" charset="0"/>
              <a:buChar char="•"/>
            </a:pPr>
            <a:r>
              <a:rPr lang="en-US" altLang="en-GB" sz="2665">
                <a:sym typeface="+mn-ea"/>
              </a:rPr>
              <a:t>We divide all SD game players into three categories: management, customers, and developers. </a:t>
            </a:r>
            <a:endParaRPr lang="en-US" altLang="en-GB" sz="2665"/>
          </a:p>
          <a:p>
            <a:pPr marL="457200" indent="-457200" algn="l">
              <a:lnSpc>
                <a:spcPct val="110000"/>
              </a:lnSpc>
              <a:buFont typeface="Arial" panose="020B0604020202020204" pitchFamily="34" charset="0"/>
              <a:buChar char="•"/>
            </a:pPr>
            <a:r>
              <a:rPr lang="en-US" altLang="en-GB" sz="2665">
                <a:sym typeface="+mn-ea"/>
              </a:rPr>
              <a:t>We designate them with uppercase letters M, C, and D respectively. </a:t>
            </a:r>
            <a:endParaRPr lang="en-US" altLang="en-GB" sz="2665"/>
          </a:p>
          <a:p>
            <a:pPr marL="457200" indent="-457200" algn="l">
              <a:lnSpc>
                <a:spcPct val="110000"/>
              </a:lnSpc>
              <a:buFont typeface="Arial" panose="020B0604020202020204" pitchFamily="34" charset="0"/>
              <a:buChar char="•"/>
            </a:pPr>
            <a:r>
              <a:rPr lang="en-US" altLang="en-GB" sz="2665">
                <a:sym typeface="+mn-ea"/>
              </a:rPr>
              <a:t>Finally, software engineers or developers include project participants who gather requirements, write specifications, architect and design, code, test, and deploy the system. In short, D stands for every player of an SD game who is directly involved in creating and evolving a software product.</a:t>
            </a:r>
            <a:endParaRPr lang="en-US" altLang="en-GB" sz="2665"/>
          </a:p>
          <a:p>
            <a:pPr marL="457200" indent="-457200" algn="l">
              <a:buFont typeface="Arial" panose="020B0604020202020204" pitchFamily="34" charset="0"/>
              <a:buChar char="•"/>
            </a:pPr>
            <a:endParaRPr lang="en-US" altLang="en-GB" sz="2665">
              <a:sym typeface="+mn-ea"/>
            </a:endParaRPr>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718760" y="643920"/>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sym typeface="+mn-ea"/>
              </a:rPr>
              <a:t>Strategies :-</a:t>
            </a:r>
            <a:endParaRPr lang="en-US" altLang="en-GB"/>
          </a:p>
        </p:txBody>
      </p:sp>
      <p:sp>
        <p:nvSpPr>
          <p:cNvPr id="354" name="Google Shape;354;p35"/>
          <p:cNvSpPr txBox="1"/>
          <p:nvPr>
            <p:ph type="body" idx="1"/>
          </p:nvPr>
        </p:nvSpPr>
        <p:spPr>
          <a:xfrm>
            <a:off x="660400" y="1413087"/>
            <a:ext cx="10026227" cy="4599093"/>
          </a:xfrm>
          <a:prstGeom prst="rect">
            <a:avLst/>
          </a:prstGeom>
        </p:spPr>
        <p:txBody>
          <a:bodyPr spcFirstLastPara="1" wrap="square" lIns="0" tIns="0" rIns="0" bIns="0" anchor="t" anchorCtr="0">
            <a:noAutofit/>
          </a:bodyPr>
          <a:lstStyle/>
          <a:p>
            <a:pPr marL="457200" indent="-457200" algn="l">
              <a:lnSpc>
                <a:spcPct val="110000"/>
              </a:lnSpc>
              <a:buFont typeface="Arial" panose="020B0604020202020204" pitchFamily="34" charset="0"/>
              <a:buChar char="•"/>
            </a:pPr>
            <a:r>
              <a:rPr lang="en-US" altLang="en-GB" sz="2665">
                <a:sym typeface="+mn-ea"/>
              </a:rPr>
              <a:t>M’s strategy comprises three goals: decrease cost of the software product, increase its price, and ship the product faster. </a:t>
            </a:r>
            <a:endParaRPr lang="en-US" altLang="en-GB" sz="2665"/>
          </a:p>
          <a:p>
            <a:pPr marL="457200" indent="-457200" algn="l">
              <a:lnSpc>
                <a:spcPct val="110000"/>
              </a:lnSpc>
              <a:buFont typeface="Arial" panose="020B0604020202020204" pitchFamily="34" charset="0"/>
              <a:buChar char="•"/>
            </a:pPr>
            <a:r>
              <a:rPr lang="en-US" altLang="en-GB" sz="2665">
                <a:sym typeface="+mn-ea"/>
              </a:rPr>
              <a:t>C’s strategy revolves around three goals: decrease the price of the product, increase a number of features that it offers, and purchase a higher quality product for a smaller price.</a:t>
            </a:r>
            <a:endParaRPr lang="en-US" altLang="en-GB" sz="2665"/>
          </a:p>
          <a:p>
            <a:pPr marL="457200" indent="-457200" algn="l">
              <a:lnSpc>
                <a:spcPct val="110000"/>
              </a:lnSpc>
              <a:buFont typeface="Arial" panose="020B0604020202020204" pitchFamily="34" charset="0"/>
              <a:buChar char="•"/>
            </a:pPr>
            <a:r>
              <a:rPr lang="en-US" altLang="en-GB" sz="2665">
                <a:sym typeface="+mn-ea"/>
              </a:rPr>
              <a:t>D’s strategy is less than clear. While M and C have well-defined financial goals based on the successful outcome of the SD game, D’s goals are to satisfy job requirements, increase personal marketability, and increase M and C’s dependence on D.</a:t>
            </a:r>
            <a:endParaRPr lang="en-US" altLang="en-GB" sz="2665">
              <a:sym typeface="+mn-ea"/>
            </a:endParaRPr>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718760" y="452573"/>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Payoff </a:t>
            </a:r>
            <a:endParaRPr lang="en-US" altLang="en-GB"/>
          </a:p>
        </p:txBody>
      </p:sp>
      <p:sp>
        <p:nvSpPr>
          <p:cNvPr id="354" name="Google Shape;354;p35"/>
          <p:cNvSpPr txBox="1"/>
          <p:nvPr>
            <p:ph type="body" idx="1"/>
          </p:nvPr>
        </p:nvSpPr>
        <p:spPr>
          <a:xfrm>
            <a:off x="526627" y="1125220"/>
            <a:ext cx="11159067" cy="557953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sz="3200"/>
              <a:t>Three columns specify SD game players, i.e. M, C, and D.</a:t>
            </a:r>
            <a:endParaRPr lang="en-US" altLang="en-GB" sz="3200"/>
          </a:p>
          <a:p>
            <a:pPr marL="457200" lvl="0" indent="-381000" algn="l" rtl="0">
              <a:lnSpc>
                <a:spcPct val="115000"/>
              </a:lnSpc>
              <a:spcBef>
                <a:spcPts val="0"/>
              </a:spcBef>
              <a:spcAft>
                <a:spcPts val="0"/>
              </a:spcAft>
              <a:buSzPts val="2400"/>
              <a:buChar char="●"/>
            </a:pPr>
            <a:endParaRPr lang="en-US" sz="3200"/>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pic>
        <p:nvPicPr>
          <p:cNvPr id="2" name="Picture 1"/>
          <p:cNvPicPr>
            <a:picLocks noChangeAspect="1"/>
          </p:cNvPicPr>
          <p:nvPr/>
        </p:nvPicPr>
        <p:blipFill>
          <a:blip r:embed="rId1"/>
          <a:stretch>
            <a:fillRect/>
          </a:stretch>
        </p:blipFill>
        <p:spPr>
          <a:xfrm>
            <a:off x="1966807" y="1862667"/>
            <a:ext cx="7675880" cy="4743873"/>
          </a:xfrm>
          <a:prstGeom prst="rect">
            <a:avLst/>
          </a:prstGeom>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1038800" y="1114667"/>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Payoff</a:t>
            </a:r>
            <a:endParaRPr lang="en-US" altLang="en-GB"/>
          </a:p>
        </p:txBody>
      </p:sp>
      <p:sp>
        <p:nvSpPr>
          <p:cNvPr id="354" name="Google Shape;354;p35"/>
          <p:cNvSpPr txBox="1"/>
          <p:nvPr>
            <p:ph type="body" idx="1"/>
          </p:nvPr>
        </p:nvSpPr>
        <p:spPr>
          <a:xfrm>
            <a:off x="911013" y="1893147"/>
            <a:ext cx="10152380" cy="3860800"/>
          </a:xfrm>
          <a:prstGeom prst="rect">
            <a:avLst/>
          </a:prstGeom>
        </p:spPr>
        <p:txBody>
          <a:bodyPr spcFirstLastPara="1" wrap="square" lIns="0" tIns="0" rIns="0" bIns="0" anchor="t" anchorCtr="0">
            <a:noAutofit/>
          </a:bodyPr>
          <a:lstStyle/>
          <a:p>
            <a:pPr marL="342900" lvl="0" indent="-342900" algn="l" rtl="0">
              <a:spcBef>
                <a:spcPts val="0"/>
              </a:spcBef>
              <a:spcAft>
                <a:spcPts val="0"/>
              </a:spcAft>
              <a:buFont typeface="Wingdings" panose="05000000000000000000" charset="0"/>
              <a:buChar char="Ø"/>
            </a:pPr>
            <a:r>
              <a:rPr lang="en-US" sz="3200"/>
              <a:t> Value -1 means that a player is not interested in increasing the value of that variable.</a:t>
            </a:r>
            <a:endParaRPr lang="en-US" sz="3200"/>
          </a:p>
          <a:p>
            <a:pPr marL="342900" lvl="0" indent="-342900" algn="l" rtl="0">
              <a:spcBef>
                <a:spcPts val="0"/>
              </a:spcBef>
              <a:spcAft>
                <a:spcPts val="0"/>
              </a:spcAft>
              <a:buFont typeface="Wingdings" panose="05000000000000000000" charset="0"/>
              <a:buChar char="Ø"/>
            </a:pPr>
            <a:r>
              <a:rPr lang="en-US" sz="3200"/>
              <a:t>Value 0 means that a player is neutral on that variable</a:t>
            </a:r>
            <a:endParaRPr lang="en-US" sz="3200"/>
          </a:p>
          <a:p>
            <a:pPr marL="342900" lvl="0" indent="-342900" algn="l" rtl="0">
              <a:spcBef>
                <a:spcPts val="0"/>
              </a:spcBef>
              <a:spcAft>
                <a:spcPts val="0"/>
              </a:spcAft>
              <a:buFont typeface="Wingdings" panose="05000000000000000000" charset="0"/>
              <a:buChar char="Ø"/>
            </a:pPr>
            <a:r>
              <a:rPr lang="en-US" sz="3200"/>
              <a:t>Value 1 mean that a player is interested in </a:t>
            </a:r>
            <a:endParaRPr lang="en-US" sz="3200"/>
          </a:p>
          <a:p>
            <a:pPr marL="0" lvl="0" indent="0" algn="l" rtl="0">
              <a:spcBef>
                <a:spcPts val="0"/>
              </a:spcBef>
              <a:spcAft>
                <a:spcPts val="0"/>
              </a:spcAft>
              <a:buNone/>
            </a:pPr>
            <a:r>
              <a:rPr lang="en-US" sz="3200"/>
              <a:t>increasing the value of that variable.</a:t>
            </a:r>
            <a:endParaRPr lang="en-US" sz="3200"/>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1006627" y="740440"/>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Analysis of Payoffs</a:t>
            </a:r>
            <a:endParaRPr lang="en-US" altLang="en-GB"/>
          </a:p>
        </p:txBody>
      </p:sp>
      <p:sp>
        <p:nvSpPr>
          <p:cNvPr id="354" name="Google Shape;354;p35"/>
          <p:cNvSpPr txBox="1"/>
          <p:nvPr>
            <p:ph type="body" idx="1"/>
          </p:nvPr>
        </p:nvSpPr>
        <p:spPr>
          <a:xfrm>
            <a:off x="911013" y="1700953"/>
            <a:ext cx="9578340" cy="4540673"/>
          </a:xfrm>
          <a:prstGeom prst="rect">
            <a:avLst/>
          </a:prstGeom>
        </p:spPr>
        <p:txBody>
          <a:bodyPr spcFirstLastPara="1" wrap="square" lIns="0" tIns="0" rIns="0" bIns="0" anchor="t" anchorCtr="0">
            <a:noAutofit/>
          </a:bodyPr>
          <a:lstStyle/>
          <a:p>
            <a:pPr marL="76200" lvl="0" indent="0" algn="l" rtl="0">
              <a:lnSpc>
                <a:spcPct val="115000"/>
              </a:lnSpc>
              <a:spcBef>
                <a:spcPts val="0"/>
              </a:spcBef>
              <a:spcAft>
                <a:spcPts val="0"/>
              </a:spcAft>
              <a:buSzPts val="2400"/>
              <a:buFont typeface="Wingdings" panose="05000000000000000000" charset="0"/>
              <a:buNone/>
            </a:pPr>
            <a:r>
              <a:rPr lang="en-US" sz="3065" b="1" u="sng"/>
              <a:t>M</a:t>
            </a:r>
            <a:r>
              <a:rPr lang="en-US" sz="3065" b="1"/>
              <a:t> :</a:t>
            </a:r>
            <a:endParaRPr lang="en-US" sz="3065" b="1"/>
          </a:p>
          <a:p>
            <a:pPr lvl="0" algn="l" rtl="0">
              <a:lnSpc>
                <a:spcPct val="115000"/>
              </a:lnSpc>
              <a:spcBef>
                <a:spcPts val="0"/>
              </a:spcBef>
              <a:spcAft>
                <a:spcPts val="0"/>
              </a:spcAft>
              <a:buSzPts val="2400"/>
              <a:buFont typeface="Wingdings" panose="05000000000000000000" charset="0"/>
              <a:buChar char="v"/>
            </a:pPr>
            <a:r>
              <a:rPr lang="en-US" sz="3065"/>
              <a:t>M’s strategy is to minimize the cost.</a:t>
            </a:r>
            <a:endParaRPr lang="en-US" sz="3065"/>
          </a:p>
          <a:p>
            <a:pPr lvl="0" algn="l" rtl="0">
              <a:lnSpc>
                <a:spcPct val="115000"/>
              </a:lnSpc>
              <a:spcBef>
                <a:spcPts val="0"/>
              </a:spcBef>
              <a:spcAft>
                <a:spcPts val="0"/>
              </a:spcAft>
              <a:buSzPts val="2400"/>
              <a:buFont typeface="Wingdings" panose="05000000000000000000" charset="0"/>
              <a:buChar char="v"/>
            </a:pPr>
            <a:r>
              <a:rPr lang="en-US" sz="3065"/>
              <a:t>M wants to increase the price, speed, and the number of features of a software product as it gives him a positive payoff.</a:t>
            </a:r>
            <a:endParaRPr lang="en-US" sz="3065"/>
          </a:p>
          <a:p>
            <a:pPr lvl="0" algn="l" rtl="0">
              <a:lnSpc>
                <a:spcPct val="115000"/>
              </a:lnSpc>
              <a:spcBef>
                <a:spcPts val="0"/>
              </a:spcBef>
              <a:spcAft>
                <a:spcPts val="0"/>
              </a:spcAft>
              <a:buSzPts val="2400"/>
              <a:buFont typeface="Wingdings" panose="05000000000000000000" charset="0"/>
              <a:buChar char="v"/>
            </a:pPr>
            <a:r>
              <a:rPr lang="en-US" sz="3065"/>
              <a:t> The effect of quality on M is neutral</a:t>
            </a:r>
            <a:endParaRPr lang="en-US" sz="3065"/>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1006627" y="740440"/>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Analysis of Payoffs</a:t>
            </a:r>
            <a:endParaRPr lang="en-US" altLang="en-GB"/>
          </a:p>
        </p:txBody>
      </p:sp>
      <p:sp>
        <p:nvSpPr>
          <p:cNvPr id="354" name="Google Shape;354;p35"/>
          <p:cNvSpPr txBox="1"/>
          <p:nvPr>
            <p:ph type="body" idx="1"/>
          </p:nvPr>
        </p:nvSpPr>
        <p:spPr>
          <a:xfrm>
            <a:off x="719667" y="1700107"/>
            <a:ext cx="10153227" cy="4540673"/>
          </a:xfrm>
          <a:prstGeom prst="rect">
            <a:avLst/>
          </a:prstGeom>
        </p:spPr>
        <p:txBody>
          <a:bodyPr spcFirstLastPara="1" wrap="square" lIns="0" tIns="0" rIns="0" bIns="0" anchor="t" anchorCtr="0">
            <a:noAutofit/>
          </a:bodyPr>
          <a:lstStyle/>
          <a:p>
            <a:pPr marL="76200" lvl="0" indent="0" algn="l" rtl="0">
              <a:lnSpc>
                <a:spcPct val="115000"/>
              </a:lnSpc>
              <a:spcBef>
                <a:spcPts val="0"/>
              </a:spcBef>
              <a:spcAft>
                <a:spcPts val="0"/>
              </a:spcAft>
              <a:buSzPts val="2400"/>
              <a:buFont typeface="Wingdings" panose="05000000000000000000" charset="0"/>
              <a:buNone/>
            </a:pPr>
            <a:r>
              <a:rPr lang="en-US" sz="3065" b="1" u="sng"/>
              <a:t>C:</a:t>
            </a:r>
            <a:endParaRPr lang="en-US" sz="3065" b="1" u="sng"/>
          </a:p>
          <a:p>
            <a:pPr lvl="0" algn="l" rtl="0">
              <a:lnSpc>
                <a:spcPct val="115000"/>
              </a:lnSpc>
              <a:spcBef>
                <a:spcPts val="0"/>
              </a:spcBef>
              <a:spcAft>
                <a:spcPts val="0"/>
              </a:spcAft>
              <a:buSzPts val="2400"/>
              <a:buFont typeface="Wingdings" panose="05000000000000000000" charset="0"/>
              <a:buChar char="v"/>
            </a:pPr>
            <a:r>
              <a:rPr lang="en-US" sz="3065"/>
              <a:t> C is not concerned with the cost of manufacturing of a software product.</a:t>
            </a:r>
            <a:endParaRPr lang="en-US" sz="3065"/>
          </a:p>
          <a:p>
            <a:pPr lvl="0" algn="l" rtl="0">
              <a:lnSpc>
                <a:spcPct val="115000"/>
              </a:lnSpc>
              <a:spcBef>
                <a:spcPts val="0"/>
              </a:spcBef>
              <a:spcAft>
                <a:spcPts val="0"/>
              </a:spcAft>
              <a:buSzPts val="2400"/>
              <a:buFont typeface="Wingdings" panose="05000000000000000000" charset="0"/>
              <a:buChar char="v"/>
            </a:pPr>
            <a:r>
              <a:rPr lang="en-US" sz="3065"/>
              <a:t>C wants to pay less while getting a software product </a:t>
            </a:r>
            <a:endParaRPr lang="en-US" sz="3065"/>
          </a:p>
          <a:p>
            <a:pPr marL="76200" lvl="0" indent="0" algn="l" rtl="0">
              <a:lnSpc>
                <a:spcPct val="115000"/>
              </a:lnSpc>
              <a:spcBef>
                <a:spcPts val="0"/>
              </a:spcBef>
              <a:spcAft>
                <a:spcPts val="0"/>
              </a:spcAft>
              <a:buSzPts val="2400"/>
              <a:buFont typeface="Wingdings" panose="05000000000000000000" charset="0"/>
              <a:buNone/>
            </a:pPr>
            <a:r>
              <a:rPr lang="en-US" sz="3065"/>
              <a:t>     faster, with more features, and of the highest quality. </a:t>
            </a:r>
            <a:endParaRPr lang="en-US" sz="3065"/>
          </a:p>
          <a:p>
            <a:pPr lvl="0" algn="l" rtl="0">
              <a:lnSpc>
                <a:spcPct val="115000"/>
              </a:lnSpc>
              <a:spcBef>
                <a:spcPts val="0"/>
              </a:spcBef>
              <a:spcAft>
                <a:spcPts val="0"/>
              </a:spcAft>
              <a:buSzPts val="2400"/>
              <a:buFont typeface="Wingdings" panose="05000000000000000000" charset="0"/>
              <a:buChar char="v"/>
            </a:pPr>
            <a:r>
              <a:rPr lang="en-US" sz="3065"/>
              <a:t>These objectives are reflected by assigning negative </a:t>
            </a:r>
            <a:endParaRPr lang="en-US" sz="3065"/>
          </a:p>
          <a:p>
            <a:pPr marL="76200" lvl="0" indent="0" algn="l" rtl="0">
              <a:lnSpc>
                <a:spcPct val="115000"/>
              </a:lnSpc>
              <a:spcBef>
                <a:spcPts val="0"/>
              </a:spcBef>
              <a:spcAft>
                <a:spcPts val="0"/>
              </a:spcAft>
              <a:buSzPts val="2400"/>
              <a:buFont typeface="Wingdings" panose="05000000000000000000" charset="0"/>
              <a:buNone/>
            </a:pPr>
            <a:r>
              <a:rPr lang="en-US" sz="3065"/>
              <a:t>     value -1 to price variable and</a:t>
            </a:r>
            <a:endParaRPr lang="en-US" sz="3065"/>
          </a:p>
          <a:p>
            <a:pPr lvl="0" algn="l" rtl="0">
              <a:lnSpc>
                <a:spcPct val="115000"/>
              </a:lnSpc>
              <a:spcBef>
                <a:spcPts val="0"/>
              </a:spcBef>
              <a:spcAft>
                <a:spcPts val="0"/>
              </a:spcAft>
              <a:buSzPts val="2400"/>
              <a:buFont typeface="Wingdings" panose="05000000000000000000" charset="0"/>
              <a:buChar char="v"/>
            </a:pPr>
            <a:r>
              <a:rPr lang="en-US" sz="3065"/>
              <a:t>Positive values (1) to speed, features, and quality variables.</a:t>
            </a:r>
            <a:endParaRPr lang="en-US" sz="3065"/>
          </a:p>
          <a:p>
            <a:pPr marL="76200" lvl="0" indent="0" algn="l" rtl="0">
              <a:lnSpc>
                <a:spcPct val="115000"/>
              </a:lnSpc>
              <a:spcBef>
                <a:spcPts val="0"/>
              </a:spcBef>
              <a:spcAft>
                <a:spcPts val="0"/>
              </a:spcAft>
              <a:buSzPts val="2400"/>
              <a:buFont typeface="Wingdings" panose="05000000000000000000" charset="0"/>
              <a:buNone/>
            </a:pPr>
            <a:r>
              <a:rPr lang="en-US" sz="3065"/>
              <a:t> </a:t>
            </a:r>
            <a:endParaRPr lang="en-US" sz="3065">
              <a:sym typeface="+mn-ea"/>
            </a:endParaRPr>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1038800" y="1114667"/>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Software Testing</a:t>
            </a:r>
            <a:endParaRPr lang="en-US" altLang="en-GB"/>
          </a:p>
        </p:txBody>
      </p:sp>
      <p:sp>
        <p:nvSpPr>
          <p:cNvPr id="354" name="Google Shape;354;p35"/>
          <p:cNvSpPr txBox="1"/>
          <p:nvPr>
            <p:ph type="body" idx="1"/>
          </p:nvPr>
        </p:nvSpPr>
        <p:spPr>
          <a:xfrm>
            <a:off x="910953" y="1893380"/>
            <a:ext cx="9282800" cy="38604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GB" sz="3200"/>
              <a:t>S</a:t>
            </a:r>
            <a:r>
              <a:rPr lang="en-US" altLang="en-GB" sz="3200"/>
              <a:t>oftware Testing is used in serious attempts to improve the situation by detecting errors as soon as possible.</a:t>
            </a:r>
            <a:endParaRPr sz="3200"/>
          </a:p>
          <a:p>
            <a:pPr marL="457200" lvl="0" indent="-381000" algn="just" rtl="0">
              <a:lnSpc>
                <a:spcPct val="115000"/>
              </a:lnSpc>
              <a:spcBef>
                <a:spcPts val="0"/>
              </a:spcBef>
              <a:spcAft>
                <a:spcPts val="0"/>
              </a:spcAft>
              <a:buSzPts val="2400"/>
              <a:buChar char="●"/>
            </a:pPr>
            <a:r>
              <a:rPr lang="en-US" sz="3200"/>
              <a:t>There is an opposition of interests between the tester and the implementor.</a:t>
            </a:r>
            <a:endParaRPr lang="en-US" sz="3200"/>
          </a:p>
          <a:p>
            <a:pPr marL="457200" lvl="0" indent="-381000" algn="just" rtl="0">
              <a:lnSpc>
                <a:spcPct val="115000"/>
              </a:lnSpc>
              <a:spcBef>
                <a:spcPts val="0"/>
              </a:spcBef>
              <a:spcAft>
                <a:spcPts val="0"/>
              </a:spcAft>
              <a:buSzPts val="2400"/>
              <a:buChar char="●"/>
            </a:pPr>
            <a:r>
              <a:rPr lang="en-US" sz="3200"/>
              <a:t>The goal of the tester is to find errors, whereas an implementor likes his program to be shown correct (as he often believes it is) </a:t>
            </a:r>
            <a:endParaRPr lang="en-US" sz="3200"/>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918573" y="451727"/>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Analysis of Payoffs</a:t>
            </a:r>
            <a:endParaRPr lang="en-US" altLang="en-GB"/>
          </a:p>
        </p:txBody>
      </p:sp>
      <p:sp>
        <p:nvSpPr>
          <p:cNvPr id="354" name="Google Shape;354;p35"/>
          <p:cNvSpPr txBox="1"/>
          <p:nvPr>
            <p:ph type="body" idx="1"/>
          </p:nvPr>
        </p:nvSpPr>
        <p:spPr>
          <a:xfrm>
            <a:off x="527473" y="1316567"/>
            <a:ext cx="9578340" cy="4540673"/>
          </a:xfrm>
          <a:prstGeom prst="rect">
            <a:avLst/>
          </a:prstGeom>
        </p:spPr>
        <p:txBody>
          <a:bodyPr spcFirstLastPara="1" wrap="square" lIns="0" tIns="0" rIns="0" bIns="0" anchor="t" anchorCtr="0">
            <a:noAutofit/>
          </a:bodyPr>
          <a:lstStyle/>
          <a:p>
            <a:pPr marL="76200" lvl="0" indent="0" algn="l" rtl="0">
              <a:lnSpc>
                <a:spcPct val="115000"/>
              </a:lnSpc>
              <a:spcBef>
                <a:spcPts val="0"/>
              </a:spcBef>
              <a:spcAft>
                <a:spcPts val="0"/>
              </a:spcAft>
              <a:buSzPts val="2400"/>
              <a:buFont typeface="Wingdings" panose="05000000000000000000" charset="0"/>
              <a:buNone/>
            </a:pPr>
            <a:r>
              <a:rPr lang="en-US" sz="3065" b="1" u="sng"/>
              <a:t>D </a:t>
            </a:r>
            <a:r>
              <a:rPr lang="en-US" sz="3065" b="1"/>
              <a:t>:</a:t>
            </a:r>
            <a:endParaRPr lang="en-US" sz="3065" b="1"/>
          </a:p>
          <a:p>
            <a:pPr lvl="0" algn="l" rtl="0">
              <a:lnSpc>
                <a:spcPct val="115000"/>
              </a:lnSpc>
              <a:spcBef>
                <a:spcPts val="0"/>
              </a:spcBef>
              <a:spcAft>
                <a:spcPts val="0"/>
              </a:spcAft>
              <a:buSzPts val="2400"/>
              <a:buFont typeface="Wingdings" panose="05000000000000000000" charset="0"/>
              <a:buChar char="v"/>
            </a:pPr>
            <a:r>
              <a:rPr lang="en-US" sz="3065"/>
              <a:t> Since salary increases drive up the cost of the project, D is interested in the increase of the cost of a project.</a:t>
            </a:r>
            <a:endParaRPr lang="en-US" sz="3065"/>
          </a:p>
          <a:p>
            <a:pPr lvl="0" algn="l" rtl="0">
              <a:lnSpc>
                <a:spcPct val="115000"/>
              </a:lnSpc>
              <a:spcBef>
                <a:spcPts val="0"/>
              </a:spcBef>
              <a:spcAft>
                <a:spcPts val="0"/>
              </a:spcAft>
              <a:buSzPts val="2400"/>
              <a:buFont typeface="Wingdings" panose="05000000000000000000" charset="0"/>
              <a:buChar char="v"/>
            </a:pPr>
            <a:r>
              <a:rPr lang="en-US" sz="3065"/>
              <a:t>The price of a product has no effect on D since it is not D who pays this price.</a:t>
            </a:r>
            <a:endParaRPr lang="en-US" sz="3065"/>
          </a:p>
          <a:p>
            <a:pPr lvl="0" algn="l" rtl="0">
              <a:lnSpc>
                <a:spcPct val="115000"/>
              </a:lnSpc>
              <a:spcBef>
                <a:spcPts val="0"/>
              </a:spcBef>
              <a:spcAft>
                <a:spcPts val="0"/>
              </a:spcAft>
              <a:buSzPts val="2400"/>
              <a:buFont typeface="Wingdings" panose="05000000000000000000" charset="0"/>
              <a:buChar char="v"/>
            </a:pPr>
            <a:r>
              <a:rPr lang="en-US" sz="3065"/>
              <a:t>The speed, features, and quality variables have negative impact on D since improving these variables requires more work from D.</a:t>
            </a:r>
            <a:endParaRPr lang="en-US" sz="3065"/>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527413" y="548247"/>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Analysis of Payoffs</a:t>
            </a:r>
            <a:endParaRPr lang="en-US" altLang="en-GB"/>
          </a:p>
        </p:txBody>
      </p:sp>
      <p:sp>
        <p:nvSpPr>
          <p:cNvPr id="354" name="Google Shape;354;p35"/>
          <p:cNvSpPr txBox="1"/>
          <p:nvPr>
            <p:ph type="body" idx="1"/>
          </p:nvPr>
        </p:nvSpPr>
        <p:spPr>
          <a:xfrm>
            <a:off x="719667" y="1604433"/>
            <a:ext cx="9578340" cy="4540673"/>
          </a:xfrm>
          <a:prstGeom prst="rect">
            <a:avLst/>
          </a:prstGeom>
        </p:spPr>
        <p:txBody>
          <a:bodyPr spcFirstLastPara="1" wrap="square" lIns="0" tIns="0" rIns="0" bIns="0" anchor="t" anchorCtr="0">
            <a:noAutofit/>
          </a:bodyPr>
          <a:lstStyle/>
          <a:p>
            <a:pPr marL="76200" lvl="0" indent="0" algn="l" rtl="0">
              <a:lnSpc>
                <a:spcPct val="115000"/>
              </a:lnSpc>
              <a:spcBef>
                <a:spcPts val="0"/>
              </a:spcBef>
              <a:spcAft>
                <a:spcPts val="0"/>
              </a:spcAft>
              <a:buSzPts val="2400"/>
              <a:buFont typeface="Wingdings" panose="05000000000000000000" charset="0"/>
              <a:buNone/>
            </a:pPr>
            <a:r>
              <a:rPr lang="en-US" sz="3065" b="1" u="sng"/>
              <a:t>Summary</a:t>
            </a:r>
            <a:r>
              <a:rPr lang="en-US" sz="3065" b="1"/>
              <a:t> :</a:t>
            </a:r>
            <a:endParaRPr lang="en-US" sz="3065" b="1"/>
          </a:p>
          <a:p>
            <a:pPr marL="76200" lvl="0" indent="0" algn="l" rtl="0">
              <a:lnSpc>
                <a:spcPct val="45000"/>
              </a:lnSpc>
              <a:spcBef>
                <a:spcPts val="0"/>
              </a:spcBef>
              <a:spcAft>
                <a:spcPts val="0"/>
              </a:spcAft>
              <a:buSzPts val="2400"/>
              <a:buFont typeface="Wingdings" panose="05000000000000000000" charset="0"/>
              <a:buNone/>
            </a:pPr>
            <a:endParaRPr lang="en-US" sz="3065" b="1"/>
          </a:p>
          <a:p>
            <a:pPr marL="76200" lvl="0" indent="0" algn="l" rtl="0">
              <a:lnSpc>
                <a:spcPct val="115000"/>
              </a:lnSpc>
              <a:spcBef>
                <a:spcPts val="0"/>
              </a:spcBef>
              <a:spcAft>
                <a:spcPts val="0"/>
              </a:spcAft>
              <a:buSzPts val="2400"/>
              <a:buFont typeface="Wingdings" panose="05000000000000000000" charset="0"/>
              <a:buNone/>
            </a:pPr>
            <a:r>
              <a:rPr lang="en-US" sz="3065"/>
              <a:t>Summing up the values of M,C &amp; D,</a:t>
            </a:r>
            <a:endParaRPr lang="en-US" sz="3065"/>
          </a:p>
          <a:p>
            <a:pPr lvl="0" algn="l" rtl="0">
              <a:lnSpc>
                <a:spcPct val="115000"/>
              </a:lnSpc>
              <a:spcBef>
                <a:spcPts val="0"/>
              </a:spcBef>
              <a:spcAft>
                <a:spcPts val="0"/>
              </a:spcAft>
              <a:buSzPts val="2400"/>
              <a:buFont typeface="Wingdings" panose="05000000000000000000" charset="0"/>
              <a:buChar char="v"/>
            </a:pPr>
            <a:r>
              <a:rPr lang="en-US" sz="3065"/>
              <a:t> M and C gets 2 while D gets -2.</a:t>
            </a:r>
            <a:endParaRPr lang="en-US" sz="3065"/>
          </a:p>
          <a:p>
            <a:pPr lvl="0" algn="l" rtl="0">
              <a:lnSpc>
                <a:spcPct val="115000"/>
              </a:lnSpc>
              <a:spcBef>
                <a:spcPts val="0"/>
              </a:spcBef>
              <a:spcAft>
                <a:spcPts val="0"/>
              </a:spcAft>
              <a:buSzPts val="2400"/>
              <a:buFont typeface="Wingdings" panose="05000000000000000000" charset="0"/>
              <a:buChar char="v"/>
            </a:pPr>
            <a:r>
              <a:rPr lang="en-US" sz="3065"/>
              <a:t> This indicates that while M and D end up with positive payoffs, the payoff for D in the same game is negative.</a:t>
            </a:r>
            <a:endParaRPr lang="en-US" sz="3065"/>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527413" y="548247"/>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Nash equilibrium for SD Games</a:t>
            </a:r>
            <a:endParaRPr lang="en-US" altLang="en-GB"/>
          </a:p>
        </p:txBody>
      </p:sp>
      <p:sp>
        <p:nvSpPr>
          <p:cNvPr id="354" name="Google Shape;354;p35"/>
          <p:cNvSpPr txBox="1"/>
          <p:nvPr>
            <p:ph type="body" idx="1"/>
          </p:nvPr>
        </p:nvSpPr>
        <p:spPr>
          <a:xfrm>
            <a:off x="719667" y="1604433"/>
            <a:ext cx="9738360" cy="4540673"/>
          </a:xfrm>
          <a:prstGeom prst="rect">
            <a:avLst/>
          </a:prstGeom>
        </p:spPr>
        <p:txBody>
          <a:bodyPr spcFirstLastPara="1" wrap="square" lIns="0" tIns="0" rIns="0" bIns="0" anchor="t" anchorCtr="0">
            <a:noAutofit/>
          </a:bodyPr>
          <a:lstStyle/>
          <a:p>
            <a:pPr lvl="0" algn="l" rtl="0">
              <a:lnSpc>
                <a:spcPct val="100000"/>
              </a:lnSpc>
              <a:spcBef>
                <a:spcPts val="0"/>
              </a:spcBef>
              <a:spcAft>
                <a:spcPts val="0"/>
              </a:spcAft>
              <a:buSzPts val="2400"/>
              <a:buFont typeface="Wingdings" panose="05000000000000000000" charset="0"/>
              <a:buChar char="v"/>
            </a:pPr>
            <a:r>
              <a:rPr lang="en-US" sz="3065"/>
              <a:t>Each player knows the unspoken rules for maximizing payoff for M and C</a:t>
            </a:r>
            <a:endParaRPr lang="en-US" sz="3065"/>
          </a:p>
          <a:p>
            <a:pPr lvl="0" algn="l" rtl="0">
              <a:lnSpc>
                <a:spcPct val="115000"/>
              </a:lnSpc>
              <a:spcBef>
                <a:spcPts val="0"/>
              </a:spcBef>
              <a:spcAft>
                <a:spcPts val="0"/>
              </a:spcAft>
              <a:buSzPts val="2400"/>
              <a:buFont typeface="Wingdings" panose="05000000000000000000" charset="0"/>
              <a:buChar char="v"/>
            </a:pPr>
            <a:r>
              <a:rPr lang="en-US" sz="3065"/>
              <a:t> M knows that D cannot be relied upon especially if D knows how M maximizes its payoff.</a:t>
            </a:r>
            <a:endParaRPr lang="en-US" sz="3065"/>
          </a:p>
          <a:p>
            <a:pPr lvl="0" algn="l" rtl="0">
              <a:lnSpc>
                <a:spcPct val="115000"/>
              </a:lnSpc>
              <a:spcBef>
                <a:spcPts val="0"/>
              </a:spcBef>
              <a:spcAft>
                <a:spcPts val="0"/>
              </a:spcAft>
              <a:buSzPts val="2400"/>
              <a:buFont typeface="Wingdings" panose="05000000000000000000" charset="0"/>
              <a:buChar char="v"/>
            </a:pPr>
            <a:r>
              <a:rPr lang="en-US" sz="3065"/>
              <a:t> Managers try to hire mostly fresh college graduates for large-scale projects. As irrational as it seems this action is perfectly rational</a:t>
            </a:r>
            <a:endParaRPr lang="en-US" sz="3065"/>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527413" y="548247"/>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Reaching winning equilibrium</a:t>
            </a:r>
            <a:endParaRPr lang="en-US" altLang="en-GB"/>
          </a:p>
        </p:txBody>
      </p:sp>
      <p:sp>
        <p:nvSpPr>
          <p:cNvPr id="354" name="Google Shape;354;p35"/>
          <p:cNvSpPr txBox="1"/>
          <p:nvPr>
            <p:ph type="body" idx="1"/>
          </p:nvPr>
        </p:nvSpPr>
        <p:spPr>
          <a:xfrm>
            <a:off x="430953" y="1220047"/>
            <a:ext cx="10298853" cy="4540673"/>
          </a:xfrm>
          <a:prstGeom prst="rect">
            <a:avLst/>
          </a:prstGeom>
        </p:spPr>
        <p:txBody>
          <a:bodyPr spcFirstLastPara="1" wrap="square" lIns="0" tIns="0" rIns="0" bIns="0" anchor="t" anchorCtr="0">
            <a:noAutofit/>
          </a:bodyPr>
          <a:lstStyle/>
          <a:p>
            <a:pPr marL="76200" lvl="0" indent="0" algn="l" rtl="0">
              <a:lnSpc>
                <a:spcPct val="115000"/>
              </a:lnSpc>
              <a:spcBef>
                <a:spcPts val="0"/>
              </a:spcBef>
              <a:spcAft>
                <a:spcPts val="0"/>
              </a:spcAft>
              <a:buSzPts val="2400"/>
              <a:buFont typeface="Wingdings" panose="05000000000000000000" charset="0"/>
              <a:buNone/>
            </a:pPr>
            <a:r>
              <a:rPr lang="en-US" sz="2665"/>
              <a:t>Consider forming coalitions between M and D, where D and M receive shares of a company.</a:t>
            </a:r>
            <a:endParaRPr lang="en-US" sz="2665"/>
          </a:p>
          <a:p>
            <a:pPr lvl="0" algn="l" rtl="0">
              <a:lnSpc>
                <a:spcPct val="115000"/>
              </a:lnSpc>
              <a:spcBef>
                <a:spcPts val="0"/>
              </a:spcBef>
              <a:spcAft>
                <a:spcPts val="0"/>
              </a:spcAft>
              <a:buSzPts val="2400"/>
              <a:buFont typeface="Wingdings" panose="05000000000000000000" charset="0"/>
              <a:buChar char="Ø"/>
            </a:pPr>
            <a:r>
              <a:rPr lang="en-US" sz="2665"/>
              <a:t>Payoff, for this coalition should be Pareto optimal -- that is, all players should simultaneously do better.</a:t>
            </a:r>
            <a:endParaRPr lang="en-US" sz="2665"/>
          </a:p>
          <a:p>
            <a:pPr lvl="0" algn="l" rtl="0">
              <a:lnSpc>
                <a:spcPct val="115000"/>
              </a:lnSpc>
              <a:spcBef>
                <a:spcPts val="0"/>
              </a:spcBef>
              <a:spcAft>
                <a:spcPts val="0"/>
              </a:spcAft>
              <a:buSzPts val="2400"/>
              <a:buFont typeface="Wingdings" panose="05000000000000000000" charset="0"/>
              <a:buChar char="Ø"/>
            </a:pPr>
            <a:r>
              <a:rPr lang="en-US" sz="2665"/>
              <a:t>If M and D get equal number of company’s shares, then the payoff may be optimal.</a:t>
            </a:r>
            <a:endParaRPr lang="en-US" sz="2665"/>
          </a:p>
          <a:p>
            <a:pPr lvl="0" algn="l" rtl="0">
              <a:lnSpc>
                <a:spcPct val="115000"/>
              </a:lnSpc>
              <a:spcBef>
                <a:spcPts val="0"/>
              </a:spcBef>
              <a:spcAft>
                <a:spcPts val="0"/>
              </a:spcAft>
              <a:buSzPts val="2400"/>
              <a:buFont typeface="Wingdings" panose="05000000000000000000" charset="0"/>
              <a:buChar char="Ø"/>
            </a:pPr>
            <a:r>
              <a:rPr lang="en-US" sz="2665"/>
              <a:t>But as a general rule M receives more shares than D.</a:t>
            </a:r>
            <a:endParaRPr lang="en-US" sz="2665"/>
          </a:p>
          <a:p>
            <a:pPr lvl="0" algn="l" rtl="0">
              <a:lnSpc>
                <a:spcPct val="115000"/>
              </a:lnSpc>
              <a:spcBef>
                <a:spcPts val="0"/>
              </a:spcBef>
              <a:spcAft>
                <a:spcPts val="0"/>
              </a:spcAft>
              <a:buSzPts val="2400"/>
              <a:buFont typeface="Wingdings" panose="05000000000000000000" charset="0"/>
              <a:buChar char="Ø"/>
            </a:pPr>
            <a:r>
              <a:rPr lang="en-US" sz="2665"/>
              <a:t>In order to reach a winning equilibrium in SD games a payoff should be structured in a way that all players win when a project’s outcome is a successful product.</a:t>
            </a:r>
            <a:endParaRPr lang="en-US" sz="2665"/>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527413" y="548247"/>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Software Complexity and SD Games</a:t>
            </a:r>
            <a:endParaRPr lang="en-US" altLang="en-GB"/>
          </a:p>
        </p:txBody>
      </p:sp>
      <p:sp>
        <p:nvSpPr>
          <p:cNvPr id="354" name="Google Shape;354;p35"/>
          <p:cNvSpPr txBox="1"/>
          <p:nvPr>
            <p:ph type="body" idx="1"/>
          </p:nvPr>
        </p:nvSpPr>
        <p:spPr>
          <a:xfrm>
            <a:off x="430953" y="1604433"/>
            <a:ext cx="10005060" cy="4540673"/>
          </a:xfrm>
          <a:prstGeom prst="rect">
            <a:avLst/>
          </a:prstGeom>
        </p:spPr>
        <p:txBody>
          <a:bodyPr spcFirstLastPara="1" wrap="square" lIns="0" tIns="0" rIns="0" bIns="0" anchor="t" anchorCtr="0">
            <a:noAutofit/>
          </a:bodyPr>
          <a:lstStyle/>
          <a:p>
            <a:pPr lvl="0" algn="l" rtl="0">
              <a:lnSpc>
                <a:spcPct val="100000"/>
              </a:lnSpc>
              <a:spcBef>
                <a:spcPts val="0"/>
              </a:spcBef>
              <a:spcAft>
                <a:spcPts val="0"/>
              </a:spcAft>
              <a:buSzPts val="2400"/>
              <a:buFont typeface="Wingdings" panose="05000000000000000000" charset="0"/>
              <a:buChar char="v"/>
            </a:pPr>
            <a:r>
              <a:rPr lang="en-US" sz="3065"/>
              <a:t> Management was trying to maximize its payoff and wanted to reduce the cost of the project by laying off a number of developers.</a:t>
            </a:r>
            <a:endParaRPr lang="en-US" sz="3065"/>
          </a:p>
          <a:p>
            <a:pPr lvl="0" algn="l" rtl="0">
              <a:lnSpc>
                <a:spcPct val="100000"/>
              </a:lnSpc>
              <a:spcBef>
                <a:spcPts val="0"/>
              </a:spcBef>
              <a:spcAft>
                <a:spcPts val="0"/>
              </a:spcAft>
              <a:buSzPts val="2400"/>
              <a:buFont typeface="Wingdings" panose="05000000000000000000" charset="0"/>
              <a:buChar char="v"/>
            </a:pPr>
            <a:r>
              <a:rPr lang="en-US" sz="3065"/>
              <a:t>Managers first let go employees whose systems were less buggy and required less maintenance.</a:t>
            </a:r>
            <a:endParaRPr lang="en-US" sz="3065"/>
          </a:p>
          <a:p>
            <a:pPr lvl="0" algn="l" rtl="0">
              <a:lnSpc>
                <a:spcPct val="100000"/>
              </a:lnSpc>
              <a:spcBef>
                <a:spcPts val="0"/>
              </a:spcBef>
              <a:spcAft>
                <a:spcPts val="0"/>
              </a:spcAft>
              <a:buSzPts val="2400"/>
              <a:buFont typeface="Wingdings" panose="05000000000000000000" charset="0"/>
              <a:buChar char="Ø"/>
            </a:pPr>
            <a:r>
              <a:rPr lang="en-US" sz="3065"/>
              <a:t>A natural strategy for D is to maximize the dependence of M on D.</a:t>
            </a:r>
            <a:endParaRPr lang="en-US" sz="3065"/>
          </a:p>
          <a:p>
            <a:pPr lvl="0" algn="l" rtl="0">
              <a:lnSpc>
                <a:spcPct val="100000"/>
              </a:lnSpc>
              <a:spcBef>
                <a:spcPts val="0"/>
              </a:spcBef>
              <a:spcAft>
                <a:spcPts val="0"/>
              </a:spcAft>
              <a:buSzPts val="2400"/>
              <a:buFont typeface="Wingdings" panose="05000000000000000000" charset="0"/>
              <a:buChar char="Ø"/>
            </a:pPr>
            <a:r>
              <a:rPr lang="en-US" sz="3065"/>
              <a:t> D realizes that it is in his/her interest to write complicated software that would require M to incur a high switching cost when trying to replace D.</a:t>
            </a:r>
            <a:endParaRPr lang="en-US" sz="3065"/>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398" name="Shape 1398"/>
        <p:cNvGrpSpPr/>
        <p:nvPr/>
      </p:nvGrpSpPr>
      <p:grpSpPr>
        <a:xfrm>
          <a:off x="0" y="0"/>
          <a:ext cx="0" cy="0"/>
          <a:chOff x="0" y="0"/>
          <a:chExt cx="0" cy="0"/>
        </a:xfrm>
      </p:grpSpPr>
      <p:sp>
        <p:nvSpPr>
          <p:cNvPr id="1400" name="Google Shape;1400;p50"/>
          <p:cNvSpPr txBox="1"/>
          <p:nvPr/>
        </p:nvSpPr>
        <p:spPr>
          <a:xfrm>
            <a:off x="1474800" y="2783440"/>
            <a:ext cx="9242400" cy="356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altLang="en-GB" sz="6400" b="1">
                <a:solidFill>
                  <a:srgbClr val="434343"/>
                </a:solidFill>
                <a:latin typeface="Montserrat" panose="00000500000000000000"/>
                <a:ea typeface="Montserrat" panose="00000500000000000000"/>
                <a:cs typeface="Montserrat" panose="00000500000000000000"/>
                <a:sym typeface="Montserrat" panose="00000500000000000000"/>
              </a:rPr>
              <a:t>THANK YOU </a:t>
            </a:r>
            <a:endParaRPr lang="en-US" altLang="en-GB" sz="6400" b="1">
              <a:solidFill>
                <a:srgbClr val="434343"/>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1038800" y="1114667"/>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Prisoner’s Dilemma</a:t>
            </a:r>
            <a:endParaRPr lang="en-US" altLang="en-GB"/>
          </a:p>
        </p:txBody>
      </p:sp>
      <p:sp>
        <p:nvSpPr>
          <p:cNvPr id="182" name="Google Shape;182;p23"/>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
        <p:nvSpPr>
          <p:cNvPr id="183" name="Google Shape;183;p23"/>
          <p:cNvSpPr/>
          <p:nvPr/>
        </p:nvSpPr>
        <p:spPr>
          <a:xfrm>
            <a:off x="4526191" y="2484400"/>
            <a:ext cx="2050800" cy="5900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335">
                <a:solidFill>
                  <a:srgbClr val="FFFFFF"/>
                </a:solidFill>
                <a:latin typeface="Fira Sans" panose="020B0503050000020004"/>
                <a:ea typeface="Fira Sans" panose="020B0503050000020004"/>
                <a:cs typeface="Fira Sans" panose="020B0503050000020004"/>
                <a:sym typeface="Fira Sans" panose="020B0503050000020004"/>
              </a:rPr>
              <a:t>Types of Games </a:t>
            </a:r>
            <a:endParaRPr lang="en-US" altLang="en-GB" sz="1335">
              <a:solidFill>
                <a:srgbClr val="FFFFFF"/>
              </a:solidFill>
              <a:latin typeface="Fira Sans" panose="020B0503050000020004"/>
              <a:ea typeface="Fira Sans" panose="020B0503050000020004"/>
              <a:cs typeface="Fira Sans" panose="020B0503050000020004"/>
              <a:sym typeface="Fira Sans" panose="020B0503050000020004"/>
            </a:endParaRPr>
          </a:p>
        </p:txBody>
      </p:sp>
      <p:sp>
        <p:nvSpPr>
          <p:cNvPr id="184" name="Google Shape;184;p23"/>
          <p:cNvSpPr/>
          <p:nvPr/>
        </p:nvSpPr>
        <p:spPr>
          <a:xfrm>
            <a:off x="6886587" y="3684001"/>
            <a:ext cx="2050800" cy="5900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335">
                <a:solidFill>
                  <a:srgbClr val="FFFFFF"/>
                </a:solidFill>
                <a:latin typeface="Fira Sans" panose="020B0503050000020004"/>
                <a:ea typeface="Fira Sans" panose="020B0503050000020004"/>
                <a:cs typeface="Fira Sans" panose="020B0503050000020004"/>
                <a:sym typeface="Fira Sans" panose="020B0503050000020004"/>
              </a:rPr>
              <a:t>Non-zero Sum Games</a:t>
            </a:r>
            <a:endParaRPr lang="en-US" altLang="en-GB" sz="1335">
              <a:solidFill>
                <a:srgbClr val="FFFFFF"/>
              </a:solidFill>
              <a:latin typeface="Fira Sans" panose="020B0503050000020004"/>
              <a:ea typeface="Fira Sans" panose="020B0503050000020004"/>
              <a:cs typeface="Fira Sans" panose="020B0503050000020004"/>
              <a:sym typeface="Fira Sans" panose="020B0503050000020004"/>
            </a:endParaRPr>
          </a:p>
        </p:txBody>
      </p:sp>
      <p:sp>
        <p:nvSpPr>
          <p:cNvPr id="185" name="Google Shape;185;p23"/>
          <p:cNvSpPr/>
          <p:nvPr/>
        </p:nvSpPr>
        <p:spPr>
          <a:xfrm>
            <a:off x="2165796" y="3684001"/>
            <a:ext cx="2050800" cy="5900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335">
                <a:solidFill>
                  <a:srgbClr val="FFFFFF"/>
                </a:solidFill>
                <a:latin typeface="Fira Sans" panose="020B0503050000020004"/>
                <a:ea typeface="Fira Sans" panose="020B0503050000020004"/>
                <a:cs typeface="Fira Sans" panose="020B0503050000020004"/>
                <a:sym typeface="Fira Sans" panose="020B0503050000020004"/>
              </a:rPr>
              <a:t>Zero Sum Games</a:t>
            </a:r>
            <a:endParaRPr lang="en-US" altLang="en-GB" sz="1335">
              <a:solidFill>
                <a:srgbClr val="FFFFFF"/>
              </a:solidFill>
              <a:latin typeface="Fira Sans" panose="020B0503050000020004"/>
              <a:ea typeface="Fira Sans" panose="020B0503050000020004"/>
              <a:cs typeface="Fira Sans" panose="020B0503050000020004"/>
              <a:sym typeface="Fira Sans" panose="020B0503050000020004"/>
            </a:endParaRPr>
          </a:p>
        </p:txBody>
      </p:sp>
      <p:cxnSp>
        <p:nvCxnSpPr>
          <p:cNvPr id="190" name="Google Shape;190;p23"/>
          <p:cNvCxnSpPr>
            <a:stCxn id="183" idx="2"/>
            <a:endCxn id="184" idx="0"/>
          </p:cNvCxnSpPr>
          <p:nvPr/>
        </p:nvCxnSpPr>
        <p:spPr>
          <a:xfrm rot="-5400000" flipH="1">
            <a:off x="6426991" y="2199000"/>
            <a:ext cx="609600" cy="23604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191" name="Google Shape;191;p23"/>
          <p:cNvCxnSpPr>
            <a:stCxn id="185" idx="0"/>
            <a:endCxn id="183" idx="2"/>
          </p:cNvCxnSpPr>
          <p:nvPr/>
        </p:nvCxnSpPr>
        <p:spPr>
          <a:xfrm rot="-5400000">
            <a:off x="4066596" y="2199001"/>
            <a:ext cx="609600" cy="2360400"/>
          </a:xfrm>
          <a:prstGeom prst="bentConnector3">
            <a:avLst>
              <a:gd name="adj1" fmla="val 50000"/>
            </a:avLst>
          </a:prstGeom>
          <a:noFill/>
          <a:ln w="9525" cap="flat" cmpd="sng">
            <a:solidFill>
              <a:schemeClr val="dk2"/>
            </a:solidFill>
            <a:prstDash val="solid"/>
            <a:round/>
            <a:headEnd type="none" w="sm" len="sm"/>
            <a:tailEnd type="none" w="sm" len="sm"/>
          </a:ln>
        </p:spPr>
      </p:cxnSp>
      <p:sp>
        <p:nvSpPr>
          <p:cNvPr id="3" name="Text Box 2"/>
          <p:cNvSpPr txBox="1"/>
          <p:nvPr/>
        </p:nvSpPr>
        <p:spPr>
          <a:xfrm>
            <a:off x="649393" y="4376420"/>
            <a:ext cx="5083387" cy="2306955"/>
          </a:xfrm>
          <a:prstGeom prst="rect">
            <a:avLst/>
          </a:prstGeom>
          <a:noFill/>
        </p:spPr>
        <p:txBody>
          <a:bodyPr wrap="square" rtlCol="0">
            <a:spAutoFit/>
          </a:bodyPr>
          <a:p>
            <a:pPr marL="285750" indent="-285750">
              <a:buFont typeface="Wingdings" panose="05000000000000000000" charset="0"/>
              <a:buChar char="Ø"/>
            </a:pPr>
            <a:r>
              <a:rPr lang="en-US" sz="2400"/>
              <a:t>Sum of payoffs to all players equals zero.</a:t>
            </a:r>
            <a:endParaRPr lang="en-US" sz="2400"/>
          </a:p>
          <a:p>
            <a:pPr marL="285750" indent="-285750">
              <a:buFont typeface="Wingdings" panose="05000000000000000000" charset="0"/>
              <a:buChar char="Ø"/>
            </a:pPr>
            <a:r>
              <a:rPr lang="en-US" sz="2400"/>
              <a:t>Players have a conflict of interests such that their interests are completely opposite.</a:t>
            </a:r>
            <a:endParaRPr lang="en-US" sz="2400"/>
          </a:p>
          <a:p>
            <a:pPr marL="285750" indent="-285750">
              <a:buFont typeface="Wingdings" panose="05000000000000000000" charset="0"/>
              <a:buChar char="Ø"/>
            </a:pPr>
            <a:r>
              <a:rPr lang="en-US" sz="2400"/>
              <a:t>eg. Game of chess</a:t>
            </a:r>
            <a:endParaRPr lang="en-US" sz="2400"/>
          </a:p>
        </p:txBody>
      </p:sp>
      <p:sp>
        <p:nvSpPr>
          <p:cNvPr id="2" name="Text Box 1"/>
          <p:cNvSpPr txBox="1"/>
          <p:nvPr/>
        </p:nvSpPr>
        <p:spPr>
          <a:xfrm>
            <a:off x="6288193" y="4376420"/>
            <a:ext cx="4505960" cy="3415030"/>
          </a:xfrm>
          <a:prstGeom prst="rect">
            <a:avLst/>
          </a:prstGeom>
          <a:noFill/>
        </p:spPr>
        <p:txBody>
          <a:bodyPr wrap="square" rtlCol="0">
            <a:spAutoFit/>
          </a:bodyPr>
          <a:p>
            <a:pPr marL="285750" indent="-285750">
              <a:buFont typeface="Wingdings" panose="05000000000000000000" charset="0"/>
              <a:buChar char="Ø"/>
            </a:pPr>
            <a:r>
              <a:rPr lang="en-US" sz="2400"/>
              <a:t>There is a conflict of interest, but the opposition is not complete.</a:t>
            </a:r>
            <a:endParaRPr lang="en-US" sz="2400"/>
          </a:p>
          <a:p>
            <a:pPr marL="285750" indent="-285750">
              <a:buFont typeface="Wingdings" panose="05000000000000000000" charset="0"/>
              <a:buChar char="Ø"/>
            </a:pPr>
            <a:r>
              <a:rPr lang="en-US" sz="2400"/>
              <a:t>To a certain extent, the players can have shared interests, but their interests are not completely.</a:t>
            </a:r>
            <a:endParaRPr lang="en-US" sz="2400"/>
          </a:p>
          <a:p>
            <a:pPr marL="285750" indent="-285750">
              <a:buFont typeface="Wingdings" panose="05000000000000000000" charset="0"/>
              <a:buChar char="Ø"/>
            </a:pPr>
            <a:r>
              <a:rPr lang="en-US" sz="2400"/>
              <a:t>eg. Software Testing</a:t>
            </a:r>
            <a:endParaRPr lang="en-US" sz="2400"/>
          </a:p>
          <a:p>
            <a:endParaRPr lang="en-US" sz="240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1038800" y="1114667"/>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An idealised Testing Game</a:t>
            </a:r>
            <a:endParaRPr lang="en-US" altLang="en-GB"/>
          </a:p>
        </p:txBody>
      </p:sp>
      <p:sp>
        <p:nvSpPr>
          <p:cNvPr id="354" name="Google Shape;354;p35"/>
          <p:cNvSpPr txBox="1"/>
          <p:nvPr>
            <p:ph type="body" idx="1"/>
          </p:nvPr>
        </p:nvSpPr>
        <p:spPr>
          <a:xfrm>
            <a:off x="910953" y="1893380"/>
            <a:ext cx="9282800" cy="386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tLang="en-GB" sz="3200"/>
              <a:t>The motivation for this game is as follows</a:t>
            </a:r>
            <a:endParaRPr sz="3200"/>
          </a:p>
          <a:p>
            <a:pPr marL="457200" lvl="0" indent="-381000" algn="l" rtl="0">
              <a:lnSpc>
                <a:spcPct val="115000"/>
              </a:lnSpc>
              <a:spcBef>
                <a:spcPts val="0"/>
              </a:spcBef>
              <a:spcAft>
                <a:spcPts val="0"/>
              </a:spcAft>
              <a:buSzPts val="2400"/>
              <a:buChar char="●"/>
            </a:pPr>
            <a:r>
              <a:rPr lang="en-US" sz="3200"/>
              <a:t>The implementor is rewarded if he delivers an error-free software.</a:t>
            </a:r>
            <a:endParaRPr lang="en-US" sz="3200"/>
          </a:p>
          <a:p>
            <a:pPr marL="457200" lvl="0" indent="-381000" algn="l" rtl="0">
              <a:lnSpc>
                <a:spcPct val="115000"/>
              </a:lnSpc>
              <a:spcBef>
                <a:spcPts val="0"/>
              </a:spcBef>
              <a:spcAft>
                <a:spcPts val="0"/>
              </a:spcAft>
              <a:buSzPts val="2400"/>
              <a:buChar char="●"/>
            </a:pPr>
            <a:r>
              <a:rPr lang="en-US" sz="3200"/>
              <a:t>The tester is rewarded if he performs a thorough testing job  </a:t>
            </a:r>
            <a:endParaRPr lang="en-US" sz="3200"/>
          </a:p>
          <a:p>
            <a:pPr marL="457200" lvl="0" indent="-381000" algn="l" rtl="0">
              <a:lnSpc>
                <a:spcPct val="115000"/>
              </a:lnSpc>
              <a:spcBef>
                <a:spcPts val="0"/>
              </a:spcBef>
              <a:spcAft>
                <a:spcPts val="0"/>
              </a:spcAft>
              <a:buSzPts val="2400"/>
              <a:buChar char="●"/>
            </a:pPr>
            <a:r>
              <a:rPr lang="en-US" sz="3200"/>
              <a:t>p means ‘poor’(bad) and q means ‘quality’ (good)</a:t>
            </a:r>
            <a:endParaRPr lang="en-US" sz="3200"/>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1038800" y="1114667"/>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An idealised Testing Game</a:t>
            </a:r>
            <a:endParaRPr lang="en-US" altLang="en-GB"/>
          </a:p>
        </p:txBody>
      </p:sp>
      <p:sp>
        <p:nvSpPr>
          <p:cNvPr id="354" name="Google Shape;354;p35"/>
          <p:cNvSpPr txBox="1"/>
          <p:nvPr>
            <p:ph type="body" idx="1"/>
          </p:nvPr>
        </p:nvSpPr>
        <p:spPr>
          <a:xfrm>
            <a:off x="911013" y="1893147"/>
            <a:ext cx="9581727" cy="3860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3200"/>
              <a:t>S</a:t>
            </a:r>
            <a:r>
              <a:rPr lang="en-US" altLang="en-GB" sz="3200"/>
              <a:t>o</a:t>
            </a:r>
            <a:endParaRPr sz="3200"/>
          </a:p>
          <a:p>
            <a:pPr marL="457200" lvl="0" indent="-381000" algn="l" rtl="0">
              <a:lnSpc>
                <a:spcPct val="115000"/>
              </a:lnSpc>
              <a:spcBef>
                <a:spcPts val="0"/>
              </a:spcBef>
              <a:spcAft>
                <a:spcPts val="0"/>
              </a:spcAft>
              <a:buSzPts val="2400"/>
              <a:buChar char="●"/>
            </a:pPr>
            <a:r>
              <a:rPr lang="en-US" sz="3200"/>
              <a:t>The implementor chooses between doing a poor job and doing a high quality job, delivering error-free software.</a:t>
            </a:r>
            <a:endParaRPr lang="en-US" sz="3200"/>
          </a:p>
          <a:p>
            <a:pPr marL="457200" lvl="0" indent="-381000" algn="l" rtl="0">
              <a:lnSpc>
                <a:spcPct val="115000"/>
              </a:lnSpc>
              <a:spcBef>
                <a:spcPts val="0"/>
              </a:spcBef>
              <a:spcAft>
                <a:spcPts val="0"/>
              </a:spcAft>
              <a:buSzPts val="2400"/>
              <a:buChar char="●"/>
            </a:pPr>
            <a:r>
              <a:rPr lang="en-US" sz="3200"/>
              <a:t>The tester chooses between doing a poor job, performing a test with low error detection capability and performing a quality test, which takes more effort. </a:t>
            </a:r>
            <a:endParaRPr lang="en-US" sz="3200"/>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1006627" y="740440"/>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An idealised Testing Game</a:t>
            </a:r>
            <a:endParaRPr lang="en-US" altLang="en-GB"/>
          </a:p>
        </p:txBody>
      </p:sp>
      <p:sp>
        <p:nvSpPr>
          <p:cNvPr id="354" name="Google Shape;354;p35"/>
          <p:cNvSpPr txBox="1"/>
          <p:nvPr>
            <p:ph type="body" idx="1"/>
          </p:nvPr>
        </p:nvSpPr>
        <p:spPr>
          <a:xfrm>
            <a:off x="911013" y="1700953"/>
            <a:ext cx="8153400" cy="4540673"/>
          </a:xfrm>
          <a:prstGeom prst="rect">
            <a:avLst/>
          </a:prstGeom>
        </p:spPr>
        <p:txBody>
          <a:bodyPr spcFirstLastPara="1" wrap="square" lIns="0" tIns="0" rIns="0" bIns="0" anchor="t" anchorCtr="0">
            <a:noAutofit/>
          </a:bodyPr>
          <a:lstStyle/>
          <a:p>
            <a:pPr marL="76200" lvl="0" indent="0" algn="l" rtl="0">
              <a:lnSpc>
                <a:spcPct val="115000"/>
              </a:lnSpc>
              <a:spcBef>
                <a:spcPts val="0"/>
              </a:spcBef>
              <a:spcAft>
                <a:spcPts val="0"/>
              </a:spcAft>
              <a:buSzPts val="2400"/>
              <a:buNone/>
            </a:pPr>
            <a:r>
              <a:rPr lang="en-US" sz="3065"/>
              <a:t>The payoffs for the action profile (p,p) are 2 for the implementer and 2 for the tester</a:t>
            </a:r>
            <a:endParaRPr lang="en-US" sz="3065"/>
          </a:p>
          <a:p>
            <a:pPr marL="457200" lvl="0" indent="-381000" algn="l" rtl="0">
              <a:lnSpc>
                <a:spcPct val="115000"/>
              </a:lnSpc>
              <a:spcBef>
                <a:spcPts val="0"/>
              </a:spcBef>
              <a:spcAft>
                <a:spcPts val="0"/>
              </a:spcAft>
              <a:buSzPts val="2400"/>
              <a:buChar char="●"/>
            </a:pPr>
            <a:r>
              <a:rPr lang="en-US" sz="3065"/>
              <a:t>If both do a poor job, the software contains errors, but at the same time there is a low error </a:t>
            </a:r>
            <a:endParaRPr lang="en-US" sz="3065"/>
          </a:p>
          <a:p>
            <a:pPr marL="76200" lvl="0" indent="0" algn="l" rtl="0">
              <a:lnSpc>
                <a:spcPct val="115000"/>
              </a:lnSpc>
              <a:spcBef>
                <a:spcPts val="0"/>
              </a:spcBef>
              <a:spcAft>
                <a:spcPts val="0"/>
              </a:spcAft>
              <a:buSzPts val="2400"/>
              <a:buNone/>
            </a:pPr>
            <a:r>
              <a:rPr lang="en-US" sz="3065"/>
              <a:t>    detection capability by the tester's       choice.</a:t>
            </a:r>
            <a:endParaRPr lang="en-US" sz="3065"/>
          </a:p>
          <a:p>
            <a:pPr marL="457200" lvl="0" indent="-381000" algn="l" rtl="0">
              <a:lnSpc>
                <a:spcPct val="115000"/>
              </a:lnSpc>
              <a:spcBef>
                <a:spcPts val="0"/>
              </a:spcBef>
              <a:spcAft>
                <a:spcPts val="0"/>
              </a:spcAft>
              <a:buSzPts val="2400"/>
              <a:buChar char="●"/>
            </a:pPr>
            <a:r>
              <a:rPr lang="en-US" sz="3065"/>
              <a:t>Both the implementer and the tester are equally well rewarded</a:t>
            </a:r>
            <a:endParaRPr lang="en-US" sz="3065"/>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pic>
        <p:nvPicPr>
          <p:cNvPr id="2" name="Picture 1"/>
          <p:cNvPicPr>
            <a:picLocks noChangeAspect="1"/>
          </p:cNvPicPr>
          <p:nvPr/>
        </p:nvPicPr>
        <p:blipFill>
          <a:blip r:embed="rId1"/>
          <a:srcRect r="8286" b="8775"/>
          <a:stretch>
            <a:fillRect/>
          </a:stretch>
        </p:blipFill>
        <p:spPr>
          <a:xfrm>
            <a:off x="8976360" y="2613660"/>
            <a:ext cx="2595880" cy="1487593"/>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1006627" y="740440"/>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An idealised Testing Game</a:t>
            </a:r>
            <a:endParaRPr lang="en-US" altLang="en-GB"/>
          </a:p>
        </p:txBody>
      </p:sp>
      <p:sp>
        <p:nvSpPr>
          <p:cNvPr id="354" name="Google Shape;354;p35"/>
          <p:cNvSpPr txBox="1"/>
          <p:nvPr>
            <p:ph type="body" idx="1"/>
          </p:nvPr>
        </p:nvSpPr>
        <p:spPr>
          <a:xfrm>
            <a:off x="911013" y="1700953"/>
            <a:ext cx="8153400" cy="4540673"/>
          </a:xfrm>
          <a:prstGeom prst="rect">
            <a:avLst/>
          </a:prstGeom>
        </p:spPr>
        <p:txBody>
          <a:bodyPr spcFirstLastPara="1" wrap="square" lIns="0" tIns="0" rIns="0" bIns="0" anchor="t" anchorCtr="0">
            <a:noAutofit/>
          </a:bodyPr>
          <a:lstStyle/>
          <a:p>
            <a:pPr marL="76200" lvl="0" indent="0" algn="l" rtl="0">
              <a:lnSpc>
                <a:spcPct val="115000"/>
              </a:lnSpc>
              <a:spcBef>
                <a:spcPts val="0"/>
              </a:spcBef>
              <a:spcAft>
                <a:spcPts val="0"/>
              </a:spcAft>
              <a:buSzPts val="2400"/>
              <a:buNone/>
            </a:pPr>
            <a:r>
              <a:rPr lang="en-US" sz="3065"/>
              <a:t>Next consider the action profile (q,p), that is, an almost perfect piece of software investigated by a poor test.</a:t>
            </a:r>
            <a:endParaRPr lang="en-US" sz="3065"/>
          </a:p>
          <a:p>
            <a:pPr lvl="0" algn="l" rtl="0">
              <a:lnSpc>
                <a:spcPct val="115000"/>
              </a:lnSpc>
              <a:spcBef>
                <a:spcPts val="0"/>
              </a:spcBef>
              <a:spcAft>
                <a:spcPts val="0"/>
              </a:spcAft>
              <a:buSzPts val="2400"/>
              <a:buFont typeface="Wingdings" panose="05000000000000000000" charset="0"/>
              <a:buChar char="Ø"/>
            </a:pPr>
            <a:r>
              <a:rPr lang="en-US" sz="3065"/>
              <a:t> Clearly this gives a PASS.</a:t>
            </a:r>
            <a:endParaRPr lang="en-US" sz="3065"/>
          </a:p>
          <a:p>
            <a:pPr lvl="0" algn="l" rtl="0">
              <a:lnSpc>
                <a:spcPct val="115000"/>
              </a:lnSpc>
              <a:spcBef>
                <a:spcPts val="0"/>
              </a:spcBef>
              <a:spcAft>
                <a:spcPts val="0"/>
              </a:spcAft>
              <a:buSzPts val="2400"/>
            </a:pPr>
            <a:r>
              <a:rPr lang="en-US" sz="3065">
                <a:sym typeface="+mn-ea"/>
              </a:rPr>
              <a:t>The implementer's effort is higher, so the implementer gets 3. </a:t>
            </a:r>
            <a:endParaRPr lang="en-US" sz="3065">
              <a:sym typeface="+mn-ea"/>
            </a:endParaRPr>
          </a:p>
          <a:p>
            <a:pPr lvl="0" algn="l" rtl="0">
              <a:lnSpc>
                <a:spcPct val="115000"/>
              </a:lnSpc>
              <a:spcBef>
                <a:spcPts val="0"/>
              </a:spcBef>
              <a:spcAft>
                <a:spcPts val="0"/>
              </a:spcAft>
              <a:buSzPts val="2400"/>
            </a:pPr>
            <a:r>
              <a:rPr lang="en-US" sz="3065">
                <a:sym typeface="+mn-ea"/>
              </a:rPr>
              <a:t>The tester has no costs for the effort, so no rewards either.</a:t>
            </a:r>
            <a:endParaRPr lang="en-US" sz="3065">
              <a:sym typeface="+mn-ea"/>
            </a:endParaRPr>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pic>
        <p:nvPicPr>
          <p:cNvPr id="2" name="Picture 1"/>
          <p:cNvPicPr>
            <a:picLocks noChangeAspect="1"/>
          </p:cNvPicPr>
          <p:nvPr/>
        </p:nvPicPr>
        <p:blipFill>
          <a:blip r:embed="rId1"/>
          <a:srcRect r="8286" b="8775"/>
          <a:stretch>
            <a:fillRect/>
          </a:stretch>
        </p:blipFill>
        <p:spPr>
          <a:xfrm>
            <a:off x="8976360" y="2613660"/>
            <a:ext cx="2595880" cy="1487593"/>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1006627" y="740440"/>
            <a:ext cx="9282800" cy="5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a:t>An idealised Testing Game</a:t>
            </a:r>
            <a:endParaRPr lang="en-US" altLang="en-GB"/>
          </a:p>
        </p:txBody>
      </p:sp>
      <p:sp>
        <p:nvSpPr>
          <p:cNvPr id="354" name="Google Shape;354;p35"/>
          <p:cNvSpPr txBox="1"/>
          <p:nvPr>
            <p:ph type="body" idx="1"/>
          </p:nvPr>
        </p:nvSpPr>
        <p:spPr>
          <a:xfrm>
            <a:off x="911013" y="1700953"/>
            <a:ext cx="8153400" cy="4540673"/>
          </a:xfrm>
          <a:prstGeom prst="rect">
            <a:avLst/>
          </a:prstGeom>
        </p:spPr>
        <p:txBody>
          <a:bodyPr spcFirstLastPara="1" wrap="square" lIns="0" tIns="0" rIns="0" bIns="0" anchor="t" anchorCtr="0">
            <a:noAutofit/>
          </a:bodyPr>
          <a:lstStyle/>
          <a:p>
            <a:pPr marL="76200" lvl="0" indent="0" algn="l" rtl="0">
              <a:lnSpc>
                <a:spcPct val="115000"/>
              </a:lnSpc>
              <a:spcBef>
                <a:spcPts val="0"/>
              </a:spcBef>
              <a:spcAft>
                <a:spcPts val="0"/>
              </a:spcAft>
              <a:buSzPts val="2400"/>
              <a:buNone/>
            </a:pPr>
            <a:r>
              <a:rPr lang="en-US" sz="3065"/>
              <a:t> Conversely, (p, q) gives a FAIL with payoffs 0 and 3.</a:t>
            </a:r>
            <a:r>
              <a:rPr lang="en-US" sz="3065">
                <a:sym typeface="+mn-ea"/>
              </a:rPr>
              <a:t> </a:t>
            </a:r>
            <a:endParaRPr lang="en-US" sz="3065">
              <a:sym typeface="+mn-ea"/>
            </a:endParaRPr>
          </a:p>
          <a:p>
            <a:pPr lvl="0" algn="l" rtl="0">
              <a:lnSpc>
                <a:spcPct val="115000"/>
              </a:lnSpc>
              <a:spcBef>
                <a:spcPts val="0"/>
              </a:spcBef>
              <a:spcAft>
                <a:spcPts val="0"/>
              </a:spcAft>
              <a:buSzPts val="2400"/>
            </a:pPr>
            <a:r>
              <a:rPr lang="en-US" sz="3065">
                <a:sym typeface="+mn-ea"/>
              </a:rPr>
              <a:t>The tester has no costs for the effort, so no rewards either.</a:t>
            </a:r>
            <a:endParaRPr lang="en-US" sz="3065">
              <a:sym typeface="+mn-ea"/>
            </a:endParaRPr>
          </a:p>
          <a:p>
            <a:pPr lvl="0" algn="l" rtl="0">
              <a:lnSpc>
                <a:spcPct val="115000"/>
              </a:lnSpc>
              <a:spcBef>
                <a:spcPts val="0"/>
              </a:spcBef>
              <a:spcAft>
                <a:spcPts val="0"/>
              </a:spcAft>
              <a:buSzPts val="2400"/>
              <a:buFont typeface="Wingdings" panose="05000000000000000000" charset="0"/>
              <a:buChar char="ü"/>
            </a:pPr>
            <a:r>
              <a:rPr lang="en-US" sz="3065">
                <a:sym typeface="+mn-ea"/>
              </a:rPr>
              <a:t>The payoff matrix of ITG is the payoff matrix of a Prisoner's Dilemma. There is one N.E., the action profile (q,q). In the N.E. both players choose to do a quality job.</a:t>
            </a:r>
            <a:endParaRPr lang="en-US" sz="3065">
              <a:sym typeface="+mn-ea"/>
            </a:endParaRPr>
          </a:p>
        </p:txBody>
      </p:sp>
      <p:sp>
        <p:nvSpPr>
          <p:cNvPr id="355" name="Google Shape;355;p35"/>
          <p:cNvSpPr txBox="1"/>
          <p:nvPr>
            <p:ph type="sldNum" idx="12"/>
          </p:nvPr>
        </p:nvSpPr>
        <p:spPr>
          <a:xfrm>
            <a:off x="11307445" y="6333135"/>
            <a:ext cx="731600" cy="524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pic>
        <p:nvPicPr>
          <p:cNvPr id="2" name="Picture 1"/>
          <p:cNvPicPr>
            <a:picLocks noChangeAspect="1"/>
          </p:cNvPicPr>
          <p:nvPr/>
        </p:nvPicPr>
        <p:blipFill>
          <a:blip r:embed="rId1"/>
          <a:srcRect r="8286" b="8775"/>
          <a:stretch>
            <a:fillRect/>
          </a:stretch>
        </p:blipFill>
        <p:spPr>
          <a:xfrm>
            <a:off x="8976360" y="2613660"/>
            <a:ext cx="2595880" cy="1487593"/>
          </a:xfrm>
          <a:prstGeom prst="rect">
            <a:avLst/>
          </a:prstGeom>
        </p:spPr>
      </p:pic>
    </p:spTree>
  </p:cSld>
  <p:clrMapOvr>
    <a:masterClrMapping/>
  </p:clrMapOvr>
  <p:transition>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13701</Words>
  <Application>WPS Presentation</Application>
  <PresentationFormat>Widescreen</PresentationFormat>
  <Paragraphs>329</Paragraphs>
  <Slides>35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35</vt:i4>
      </vt:variant>
    </vt:vector>
  </HeadingPairs>
  <TitlesOfParts>
    <vt:vector size="50" baseType="lpstr">
      <vt:lpstr>Arial</vt:lpstr>
      <vt:lpstr>SimSun</vt:lpstr>
      <vt:lpstr>Wingdings</vt:lpstr>
      <vt:lpstr>Calibri</vt:lpstr>
      <vt:lpstr>Wingdings</vt:lpstr>
      <vt:lpstr>Calibri Light</vt:lpstr>
      <vt:lpstr>Microsoft YaHei</vt:lpstr>
      <vt:lpstr>Arial Unicode MS</vt:lpstr>
      <vt:lpstr>Times New Roman</vt:lpstr>
      <vt:lpstr>Montserrat</vt:lpstr>
      <vt:lpstr>Liberation Mono</vt:lpstr>
      <vt:lpstr>Fira Sans;600</vt:lpstr>
      <vt:lpstr>Fira Sans</vt:lpstr>
      <vt:lpstr>Miriam Mono CLM</vt:lpstr>
      <vt:lpstr>Office Theme</vt:lpstr>
      <vt:lpstr>Prisoner’s Dilemma in Sodtware Testing</vt:lpstr>
      <vt:lpstr>Introduction :</vt:lpstr>
      <vt:lpstr>Software Testing</vt:lpstr>
      <vt:lpstr>Prisoner’s Dilemma</vt:lpstr>
      <vt:lpstr>An idealised Testing Game</vt:lpstr>
      <vt:lpstr>An idealised Testing Game</vt:lpstr>
      <vt:lpstr>An idealised Testing Game</vt:lpstr>
      <vt:lpstr>An idealised Testing Game</vt:lpstr>
      <vt:lpstr>An idealised Testing Game</vt:lpstr>
      <vt:lpstr>What happens if implementer moves first :-</vt:lpstr>
      <vt:lpstr>PowerPoint 演示文稿</vt:lpstr>
      <vt:lpstr>Adding an extra performance level  :-</vt:lpstr>
      <vt:lpstr>PowerPoint 演示文稿</vt:lpstr>
      <vt:lpstr>PowerPoint 演示文稿</vt:lpstr>
      <vt:lpstr>Testing is a Prisoners Dilemma; so what ? </vt:lpstr>
      <vt:lpstr>Testing is a Prisoners Dilemma; so what ? </vt:lpstr>
      <vt:lpstr>Concluding remarks :-</vt:lpstr>
      <vt:lpstr>Analyzing Software Development as a Noncooperative Game </vt:lpstr>
      <vt:lpstr>Abstract :-</vt:lpstr>
      <vt:lpstr>Issue Statement :-</vt:lpstr>
      <vt:lpstr>Goals of Software Engineering :-</vt:lpstr>
      <vt:lpstr>Proposed Approach :-</vt:lpstr>
      <vt:lpstr>Rationality :-</vt:lpstr>
      <vt:lpstr>Players :- </vt:lpstr>
      <vt:lpstr>Strategies :-</vt:lpstr>
      <vt:lpstr>Payoff </vt:lpstr>
      <vt:lpstr>Payoff</vt:lpstr>
      <vt:lpstr>Analysis of Payoffs</vt:lpstr>
      <vt:lpstr>Analysis of Payoffs</vt:lpstr>
      <vt:lpstr>Analysis of Payoffs</vt:lpstr>
      <vt:lpstr>Analysis of Payoffs</vt:lpstr>
      <vt:lpstr>Nash equilibrium for SD Games</vt:lpstr>
      <vt:lpstr>Reaching winning equilibrium</vt:lpstr>
      <vt:lpstr>Software Complexity and SD Games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Deepan</cp:lastModifiedBy>
  <cp:revision>4</cp:revision>
  <dcterms:created xsi:type="dcterms:W3CDTF">2021-05-25T21:06:00Z</dcterms:created>
  <dcterms:modified xsi:type="dcterms:W3CDTF">2021-06-07T18:40:38Z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2057-11.2.0.10152</vt:lpwstr>
  </property>
</Properties>
</file>