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4" r:id="rId4"/>
    <p:sldId id="265" r:id="rId5"/>
    <p:sldId id="258" r:id="rId6"/>
    <p:sldId id="276" r:id="rId7"/>
    <p:sldId id="266" r:id="rId8"/>
    <p:sldId id="267" r:id="rId9"/>
    <p:sldId id="268" r:id="rId10"/>
    <p:sldId id="272" r:id="rId11"/>
    <p:sldId id="274" r:id="rId12"/>
    <p:sldId id="277" r:id="rId13"/>
    <p:sldId id="278" r:id="rId14"/>
    <p:sldId id="279" r:id="rId15"/>
    <p:sldId id="280" r:id="rId16"/>
    <p:sldId id="281" r:id="rId17"/>
    <p:sldId id="28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87BA3CE-7748-4716-9CAD-C12DACB0DEA5}" type="datetimeFigureOut">
              <a:rPr lang="en-IN" smtClean="0"/>
              <a:t>03-08-2020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F953FF-82EC-4CB9-9370-24192741AC14}" type="slidenum">
              <a:rPr lang="en-IN" smtClean="0"/>
              <a:t>‹#›</a:t>
            </a:fld>
            <a:endParaRPr lang="en-IN"/>
          </a:p>
        </p:txBody>
      </p:sp>
    </p:spTree>
    <p:extLst>
      <p:ext uri="{BB962C8B-B14F-4D97-AF65-F5344CB8AC3E}">
        <p14:creationId xmlns:p14="http://schemas.microsoft.com/office/powerpoint/2010/main" val="249365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87BA3CE-7748-4716-9CAD-C12DACB0DEA5}" type="datetimeFigureOut">
              <a:rPr lang="en-IN" smtClean="0"/>
              <a:t>03-08-2020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F953FF-82EC-4CB9-9370-24192741AC14}" type="slidenum">
              <a:rPr lang="en-IN" smtClean="0"/>
              <a:t>‹#›</a:t>
            </a:fld>
            <a:endParaRPr lang="en-IN"/>
          </a:p>
        </p:txBody>
      </p:sp>
    </p:spTree>
    <p:extLst>
      <p:ext uri="{BB962C8B-B14F-4D97-AF65-F5344CB8AC3E}">
        <p14:creationId xmlns:p14="http://schemas.microsoft.com/office/powerpoint/2010/main" val="3953490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87BA3CE-7748-4716-9CAD-C12DACB0DEA5}" type="datetimeFigureOut">
              <a:rPr lang="en-IN" smtClean="0"/>
              <a:t>03-08-2020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F953FF-82EC-4CB9-9370-24192741AC14}" type="slidenum">
              <a:rPr lang="en-IN" smtClean="0"/>
              <a:t>‹#›</a:t>
            </a:fld>
            <a:endParaRPr lang="en-IN"/>
          </a:p>
        </p:txBody>
      </p:sp>
    </p:spTree>
    <p:extLst>
      <p:ext uri="{BB962C8B-B14F-4D97-AF65-F5344CB8AC3E}">
        <p14:creationId xmlns:p14="http://schemas.microsoft.com/office/powerpoint/2010/main" val="2799862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3"/>
          <p:cNvSpPr>
            <a:spLocks noGrp="1" noChangeArrowheads="1"/>
          </p:cNvSpPr>
          <p:nvPr>
            <p:ph type="dt" sz="half" idx="10"/>
          </p:nvPr>
        </p:nvSpPr>
        <p:spPr>
          <a:ln/>
        </p:spPr>
        <p:txBody>
          <a:bodyPr/>
          <a:lstStyle>
            <a:lvl1pPr>
              <a:defRPr/>
            </a:lvl1pPr>
          </a:lstStyle>
          <a:p>
            <a:pPr>
              <a:defRPr/>
            </a:pPr>
            <a:endParaRPr lang="en-US"/>
          </a:p>
        </p:txBody>
      </p:sp>
      <p:sp>
        <p:nvSpPr>
          <p:cNvPr id="6" name="Rectangle 24"/>
          <p:cNvSpPr>
            <a:spLocks noGrp="1" noChangeArrowheads="1"/>
          </p:cNvSpPr>
          <p:nvPr>
            <p:ph type="ftr" sz="quarter" idx="11"/>
          </p:nvPr>
        </p:nvSpPr>
        <p:spPr>
          <a:ln/>
        </p:spPr>
        <p:txBody>
          <a:bodyPr/>
          <a:lstStyle>
            <a:lvl1pPr>
              <a:defRPr/>
            </a:lvl1pPr>
          </a:lstStyle>
          <a:p>
            <a:pPr>
              <a:defRPr/>
            </a:pPr>
            <a:endParaRPr lang="en-US"/>
          </a:p>
        </p:txBody>
      </p:sp>
      <p:sp>
        <p:nvSpPr>
          <p:cNvPr id="7" name="Rectangle 25"/>
          <p:cNvSpPr>
            <a:spLocks noGrp="1" noChangeArrowheads="1"/>
          </p:cNvSpPr>
          <p:nvPr>
            <p:ph type="sldNum" sz="quarter" idx="12"/>
          </p:nvPr>
        </p:nvSpPr>
        <p:spPr>
          <a:ln/>
        </p:spPr>
        <p:txBody>
          <a:bodyPr/>
          <a:lstStyle>
            <a:lvl1pPr>
              <a:defRPr/>
            </a:lvl1pPr>
          </a:lstStyle>
          <a:p>
            <a:pPr>
              <a:defRPr/>
            </a:pPr>
            <a:fld id="{E97A43AA-71EF-4919-99F9-341ED2793DBF}" type="slidenum">
              <a:rPr lang="en-US"/>
              <a:pPr>
                <a:defRPr/>
              </a:pPr>
              <a:t>‹#›</a:t>
            </a:fld>
            <a:endParaRPr lang="en-US"/>
          </a:p>
        </p:txBody>
      </p:sp>
    </p:spTree>
    <p:extLst>
      <p:ext uri="{BB962C8B-B14F-4D97-AF65-F5344CB8AC3E}">
        <p14:creationId xmlns:p14="http://schemas.microsoft.com/office/powerpoint/2010/main" val="1942176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87BA3CE-7748-4716-9CAD-C12DACB0DEA5}" type="datetimeFigureOut">
              <a:rPr lang="en-IN" smtClean="0"/>
              <a:t>03-08-2020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F953FF-82EC-4CB9-9370-24192741AC14}" type="slidenum">
              <a:rPr lang="en-IN" smtClean="0"/>
              <a:t>‹#›</a:t>
            </a:fld>
            <a:endParaRPr lang="en-IN"/>
          </a:p>
        </p:txBody>
      </p:sp>
    </p:spTree>
    <p:extLst>
      <p:ext uri="{BB962C8B-B14F-4D97-AF65-F5344CB8AC3E}">
        <p14:creationId xmlns:p14="http://schemas.microsoft.com/office/powerpoint/2010/main" val="2146588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7BA3CE-7748-4716-9CAD-C12DACB0DEA5}" type="datetimeFigureOut">
              <a:rPr lang="en-IN" smtClean="0"/>
              <a:t>03-08-2020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F953FF-82EC-4CB9-9370-24192741AC14}" type="slidenum">
              <a:rPr lang="en-IN" smtClean="0"/>
              <a:t>‹#›</a:t>
            </a:fld>
            <a:endParaRPr lang="en-IN"/>
          </a:p>
        </p:txBody>
      </p:sp>
    </p:spTree>
    <p:extLst>
      <p:ext uri="{BB962C8B-B14F-4D97-AF65-F5344CB8AC3E}">
        <p14:creationId xmlns:p14="http://schemas.microsoft.com/office/powerpoint/2010/main" val="1203536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87BA3CE-7748-4716-9CAD-C12DACB0DEA5}" type="datetimeFigureOut">
              <a:rPr lang="en-IN" smtClean="0"/>
              <a:t>03-08-2020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F953FF-82EC-4CB9-9370-24192741AC14}" type="slidenum">
              <a:rPr lang="en-IN" smtClean="0"/>
              <a:t>‹#›</a:t>
            </a:fld>
            <a:endParaRPr lang="en-IN"/>
          </a:p>
        </p:txBody>
      </p:sp>
    </p:spTree>
    <p:extLst>
      <p:ext uri="{BB962C8B-B14F-4D97-AF65-F5344CB8AC3E}">
        <p14:creationId xmlns:p14="http://schemas.microsoft.com/office/powerpoint/2010/main" val="270514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87BA3CE-7748-4716-9CAD-C12DACB0DEA5}" type="datetimeFigureOut">
              <a:rPr lang="en-IN" smtClean="0"/>
              <a:t>03-08-2020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2F953FF-82EC-4CB9-9370-24192741AC14}" type="slidenum">
              <a:rPr lang="en-IN" smtClean="0"/>
              <a:t>‹#›</a:t>
            </a:fld>
            <a:endParaRPr lang="en-IN"/>
          </a:p>
        </p:txBody>
      </p:sp>
    </p:spTree>
    <p:extLst>
      <p:ext uri="{BB962C8B-B14F-4D97-AF65-F5344CB8AC3E}">
        <p14:creationId xmlns:p14="http://schemas.microsoft.com/office/powerpoint/2010/main" val="2210614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87BA3CE-7748-4716-9CAD-C12DACB0DEA5}" type="datetimeFigureOut">
              <a:rPr lang="en-IN" smtClean="0"/>
              <a:t>03-08-2020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2F953FF-82EC-4CB9-9370-24192741AC14}" type="slidenum">
              <a:rPr lang="en-IN" smtClean="0"/>
              <a:t>‹#›</a:t>
            </a:fld>
            <a:endParaRPr lang="en-IN"/>
          </a:p>
        </p:txBody>
      </p:sp>
    </p:spTree>
    <p:extLst>
      <p:ext uri="{BB962C8B-B14F-4D97-AF65-F5344CB8AC3E}">
        <p14:creationId xmlns:p14="http://schemas.microsoft.com/office/powerpoint/2010/main" val="2137226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7BA3CE-7748-4716-9CAD-C12DACB0DEA5}" type="datetimeFigureOut">
              <a:rPr lang="en-IN" smtClean="0"/>
              <a:t>03-08-2020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2F953FF-82EC-4CB9-9370-24192741AC14}" type="slidenum">
              <a:rPr lang="en-IN" smtClean="0"/>
              <a:t>‹#›</a:t>
            </a:fld>
            <a:endParaRPr lang="en-IN"/>
          </a:p>
        </p:txBody>
      </p:sp>
    </p:spTree>
    <p:extLst>
      <p:ext uri="{BB962C8B-B14F-4D97-AF65-F5344CB8AC3E}">
        <p14:creationId xmlns:p14="http://schemas.microsoft.com/office/powerpoint/2010/main" val="4243125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7BA3CE-7748-4716-9CAD-C12DACB0DEA5}" type="datetimeFigureOut">
              <a:rPr lang="en-IN" smtClean="0"/>
              <a:t>03-08-2020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F953FF-82EC-4CB9-9370-24192741AC14}" type="slidenum">
              <a:rPr lang="en-IN" smtClean="0"/>
              <a:t>‹#›</a:t>
            </a:fld>
            <a:endParaRPr lang="en-IN"/>
          </a:p>
        </p:txBody>
      </p:sp>
    </p:spTree>
    <p:extLst>
      <p:ext uri="{BB962C8B-B14F-4D97-AF65-F5344CB8AC3E}">
        <p14:creationId xmlns:p14="http://schemas.microsoft.com/office/powerpoint/2010/main" val="2491030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7BA3CE-7748-4716-9CAD-C12DACB0DEA5}" type="datetimeFigureOut">
              <a:rPr lang="en-IN" smtClean="0"/>
              <a:t>03-08-2020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F953FF-82EC-4CB9-9370-24192741AC14}" type="slidenum">
              <a:rPr lang="en-IN" smtClean="0"/>
              <a:t>‹#›</a:t>
            </a:fld>
            <a:endParaRPr lang="en-IN"/>
          </a:p>
        </p:txBody>
      </p:sp>
    </p:spTree>
    <p:extLst>
      <p:ext uri="{BB962C8B-B14F-4D97-AF65-F5344CB8AC3E}">
        <p14:creationId xmlns:p14="http://schemas.microsoft.com/office/powerpoint/2010/main" val="1839846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7BA3CE-7748-4716-9CAD-C12DACB0DEA5}" type="datetimeFigureOut">
              <a:rPr lang="en-IN" smtClean="0"/>
              <a:t>03-08-2020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F953FF-82EC-4CB9-9370-24192741AC14}" type="slidenum">
              <a:rPr lang="en-IN" smtClean="0"/>
              <a:t>‹#›</a:t>
            </a:fld>
            <a:endParaRPr lang="en-IN"/>
          </a:p>
        </p:txBody>
      </p:sp>
    </p:spTree>
    <p:extLst>
      <p:ext uri="{BB962C8B-B14F-4D97-AF65-F5344CB8AC3E}">
        <p14:creationId xmlns:p14="http://schemas.microsoft.com/office/powerpoint/2010/main" val="1431341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Module 2</a:t>
            </a:r>
            <a:endParaRPr lang="en-IN" dirty="0"/>
          </a:p>
        </p:txBody>
      </p:sp>
      <p:sp>
        <p:nvSpPr>
          <p:cNvPr id="3" name="Subtitle 2"/>
          <p:cNvSpPr>
            <a:spLocks noGrp="1"/>
          </p:cNvSpPr>
          <p:nvPr>
            <p:ph type="subTitle" idx="1"/>
          </p:nvPr>
        </p:nvSpPr>
        <p:spPr/>
        <p:txBody>
          <a:bodyPr/>
          <a:lstStyle/>
          <a:p>
            <a:r>
              <a:rPr lang="en-IN" dirty="0"/>
              <a:t>Fingerprint Matching Techniques</a:t>
            </a:r>
          </a:p>
        </p:txBody>
      </p:sp>
    </p:spTree>
    <p:extLst>
      <p:ext uri="{BB962C8B-B14F-4D97-AF65-F5344CB8AC3E}">
        <p14:creationId xmlns:p14="http://schemas.microsoft.com/office/powerpoint/2010/main" val="30097603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type="body" sz="half" idx="1"/>
          </p:nvPr>
        </p:nvSpPr>
        <p:spPr>
          <a:xfrm>
            <a:off x="457200" y="533400"/>
            <a:ext cx="4038600" cy="5597525"/>
          </a:xfrm>
        </p:spPr>
        <p:txBody>
          <a:bodyPr/>
          <a:lstStyle/>
          <a:p>
            <a:pPr eaLnBrk="1" hangingPunct="1">
              <a:defRPr/>
            </a:pPr>
            <a:r>
              <a:rPr lang="en-US" sz="2800" smtClean="0"/>
              <a:t>A selected fingerprint is mapped into a digital frame by a function f (minutiea type t, site l, neighborhood theta) = </a:t>
            </a:r>
          </a:p>
          <a:p>
            <a:pPr eaLnBrk="1" hangingPunct="1">
              <a:buFont typeface="Wingdings" pitchFamily="2" charset="2"/>
              <a:buNone/>
              <a:defRPr/>
            </a:pPr>
            <a:r>
              <a:rPr lang="en-US" sz="2800" smtClean="0"/>
              <a:t>    f( t, l, theta).</a:t>
            </a:r>
          </a:p>
        </p:txBody>
      </p:sp>
      <p:pic>
        <p:nvPicPr>
          <p:cNvPr id="32771" name="Picture 4" descr="minutiae"/>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283200" y="2259013"/>
            <a:ext cx="2768600" cy="3213100"/>
          </a:xfrm>
          <a:noFill/>
          <a:extLst>
            <a:ext uri="{909E8E84-426E-40DD-AFC4-6F175D3DCCD1}">
              <a14:hiddenFill xmlns:a14="http://schemas.microsoft.com/office/drawing/2010/main">
                <a:solidFill>
                  <a:srgbClr val="FFFFFF"/>
                </a:solidFill>
              </a14:hiddenFill>
            </a:ext>
          </a:extLst>
        </p:spPr>
      </p:pic>
      <p:sp>
        <p:nvSpPr>
          <p:cNvPr id="32772" name="Text Box 7"/>
          <p:cNvSpPr txBox="1">
            <a:spLocks noChangeArrowheads="1"/>
          </p:cNvSpPr>
          <p:nvPr/>
        </p:nvSpPr>
        <p:spPr bwMode="auto">
          <a:xfrm>
            <a:off x="4724400" y="5943600"/>
            <a:ext cx="3048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en-US"/>
              <a:t>Map the selected minutiae </a:t>
            </a:r>
          </a:p>
        </p:txBody>
      </p:sp>
    </p:spTree>
    <p:extLst>
      <p:ext uri="{BB962C8B-B14F-4D97-AF65-F5344CB8AC3E}">
        <p14:creationId xmlns:p14="http://schemas.microsoft.com/office/powerpoint/2010/main" val="17066065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Autofit/>
          </a:bodyPr>
          <a:lstStyle/>
          <a:p>
            <a:pPr eaLnBrk="1" hangingPunct="1">
              <a:defRPr/>
            </a:pPr>
            <a:r>
              <a:rPr lang="en-US" sz="3200" dirty="0" smtClean="0"/>
              <a:t>Disadvantages</a:t>
            </a:r>
          </a:p>
        </p:txBody>
      </p:sp>
      <p:sp>
        <p:nvSpPr>
          <p:cNvPr id="33795" name="Rectangle 3"/>
          <p:cNvSpPr>
            <a:spLocks noGrp="1" noChangeArrowheads="1"/>
          </p:cNvSpPr>
          <p:nvPr>
            <p:ph type="body" idx="1"/>
          </p:nvPr>
        </p:nvSpPr>
        <p:spPr>
          <a:xfrm>
            <a:off x="323528" y="1052736"/>
            <a:ext cx="8496944" cy="5544616"/>
          </a:xfrm>
        </p:spPr>
        <p:txBody>
          <a:bodyPr>
            <a:normAutofit fontScale="62500" lnSpcReduction="20000"/>
          </a:bodyPr>
          <a:lstStyle/>
          <a:p>
            <a:pPr lvl="2" eaLnBrk="1" hangingPunct="1">
              <a:lnSpc>
                <a:spcPct val="90000"/>
              </a:lnSpc>
              <a:defRPr/>
            </a:pPr>
            <a:endParaRPr lang="en-US" dirty="0" smtClean="0"/>
          </a:p>
          <a:p>
            <a:pPr marL="360363" lvl="2" indent="-360363" algn="just" eaLnBrk="1" hangingPunct="1">
              <a:lnSpc>
                <a:spcPct val="90000"/>
              </a:lnSpc>
              <a:defRPr/>
            </a:pPr>
            <a:r>
              <a:rPr lang="en-US" sz="3800" dirty="0" smtClean="0"/>
              <a:t>In real life you would have impressions made at separate times and subject to different pressure distortions. </a:t>
            </a:r>
          </a:p>
          <a:p>
            <a:pPr marL="360363" lvl="2" indent="-360363" algn="just" eaLnBrk="1" hangingPunct="1">
              <a:lnSpc>
                <a:spcPct val="90000"/>
              </a:lnSpc>
              <a:defRPr/>
            </a:pPr>
            <a:r>
              <a:rPr lang="en-US" sz="3800" dirty="0" smtClean="0"/>
              <a:t>On the average, many of these images are relatively clean and clear, however, in many of the actually crime scenes,  prints are anything but clear. </a:t>
            </a:r>
          </a:p>
          <a:p>
            <a:pPr marL="360363" lvl="2" indent="-360363" algn="just" eaLnBrk="1" hangingPunct="1">
              <a:lnSpc>
                <a:spcPct val="90000"/>
              </a:lnSpc>
              <a:defRPr/>
            </a:pPr>
            <a:r>
              <a:rPr lang="en-US" sz="3800" dirty="0" smtClean="0"/>
              <a:t>There are cases  where it is not easy to have a core pattern and a delta but only a latent that could be a fingertip, palm or even foot impression </a:t>
            </a:r>
          </a:p>
          <a:p>
            <a:pPr marL="360363" lvl="2" indent="-360363" algn="just" eaLnBrk="1" hangingPunct="1">
              <a:lnSpc>
                <a:spcPct val="90000"/>
              </a:lnSpc>
              <a:defRPr/>
            </a:pPr>
            <a:r>
              <a:rPr lang="en-US" sz="3800" dirty="0" smtClean="0"/>
              <a:t>The method does not take into account the global pattern of ridges and furrows. </a:t>
            </a:r>
          </a:p>
          <a:p>
            <a:pPr marL="360363" lvl="1" indent="-360363" algn="just">
              <a:buFont typeface="Arial" panose="020B0604020202020204" pitchFamily="34" charset="0"/>
              <a:buChar char="•"/>
              <a:defRPr/>
            </a:pPr>
            <a:r>
              <a:rPr lang="en-US" sz="3800" dirty="0"/>
              <a:t>Fingerprint matching based on minutiae has problems in matching different sized  (unregistered) minutiae patterns. </a:t>
            </a:r>
          </a:p>
          <a:p>
            <a:pPr marL="360363" lvl="1" indent="-360363" algn="just">
              <a:buFont typeface="Arial" panose="020B0604020202020204" pitchFamily="34" charset="0"/>
              <a:buChar char="•"/>
              <a:defRPr/>
            </a:pPr>
            <a:r>
              <a:rPr lang="en-US" sz="3800" dirty="0"/>
              <a:t>Local ridge structures can not be completely characterized by minutiae. </a:t>
            </a:r>
          </a:p>
          <a:p>
            <a:pPr marL="360363" lvl="1" indent="-360363" algn="just">
              <a:buFont typeface="Arial" panose="020B0604020202020204" pitchFamily="34" charset="0"/>
              <a:buChar char="•"/>
              <a:defRPr/>
            </a:pPr>
            <a:r>
              <a:rPr lang="en-US" sz="3800" dirty="0"/>
              <a:t>The solution is to find an alternate representation of fingerprints which captures more local information and yields a fixed length code for the fingerprint. </a:t>
            </a:r>
            <a:endParaRPr lang="en-US" sz="3600" dirty="0" smtClean="0"/>
          </a:p>
        </p:txBody>
      </p:sp>
    </p:spTree>
    <p:extLst>
      <p:ext uri="{BB962C8B-B14F-4D97-AF65-F5344CB8AC3E}">
        <p14:creationId xmlns:p14="http://schemas.microsoft.com/office/powerpoint/2010/main" val="8601105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Correlation based Processing</a:t>
            </a:r>
            <a:endParaRPr lang="en-IN" dirty="0"/>
          </a:p>
        </p:txBody>
      </p:sp>
      <p:sp>
        <p:nvSpPr>
          <p:cNvPr id="3" name="Content Placeholder 2"/>
          <p:cNvSpPr>
            <a:spLocks noGrp="1"/>
          </p:cNvSpPr>
          <p:nvPr>
            <p:ph idx="1"/>
          </p:nvPr>
        </p:nvSpPr>
        <p:spPr>
          <a:xfrm>
            <a:off x="457200" y="1556792"/>
            <a:ext cx="8229600" cy="5112568"/>
          </a:xfrm>
        </p:spPr>
        <p:txBody>
          <a:bodyPr>
            <a:noAutofit/>
          </a:bodyPr>
          <a:lstStyle/>
          <a:p>
            <a:pPr algn="just"/>
            <a:r>
              <a:rPr lang="en-IN" sz="2400" dirty="0" smtClean="0"/>
              <a:t>Instead </a:t>
            </a:r>
            <a:r>
              <a:rPr lang="en-IN" sz="2400" dirty="0"/>
              <a:t>of only using the minutiae locations, </a:t>
            </a:r>
            <a:r>
              <a:rPr lang="en-IN" sz="2400" dirty="0" smtClean="0"/>
              <a:t>it directly </a:t>
            </a:r>
            <a:r>
              <a:rPr lang="en-IN" sz="2400" dirty="0"/>
              <a:t>uses the </a:t>
            </a:r>
            <a:r>
              <a:rPr lang="en-IN" sz="2400" dirty="0" err="1"/>
              <a:t>gray</a:t>
            </a:r>
            <a:r>
              <a:rPr lang="en-IN" sz="2400" dirty="0"/>
              <a:t>-level </a:t>
            </a:r>
            <a:r>
              <a:rPr lang="en-IN" sz="2400" dirty="0" smtClean="0"/>
              <a:t>information.</a:t>
            </a:r>
          </a:p>
          <a:p>
            <a:pPr algn="just"/>
            <a:r>
              <a:rPr lang="en-IN" sz="2400" dirty="0" smtClean="0"/>
              <a:t>Because </a:t>
            </a:r>
            <a:r>
              <a:rPr lang="en-IN" sz="2400" dirty="0"/>
              <a:t>a </a:t>
            </a:r>
            <a:r>
              <a:rPr lang="en-IN" sz="2400" dirty="0" err="1" smtClean="0"/>
              <a:t>gray</a:t>
            </a:r>
            <a:r>
              <a:rPr lang="en-IN" sz="2400" dirty="0" smtClean="0"/>
              <a:t>-level fingerprint </a:t>
            </a:r>
            <a:r>
              <a:rPr lang="en-IN" sz="2400" dirty="0"/>
              <a:t>image contains much richer, more discriminatory, information than only the minutiae </a:t>
            </a:r>
            <a:r>
              <a:rPr lang="en-IN" sz="2400" dirty="0" smtClean="0"/>
              <a:t>locations</a:t>
            </a:r>
          </a:p>
          <a:p>
            <a:pPr algn="just"/>
            <a:r>
              <a:rPr lang="en-IN" sz="2400" dirty="0" smtClean="0"/>
              <a:t>The </a:t>
            </a:r>
            <a:r>
              <a:rPr lang="en-IN" sz="2400" dirty="0" smtClean="0"/>
              <a:t>following steps involved </a:t>
            </a:r>
          </a:p>
          <a:p>
            <a:pPr marL="514350" indent="-514350" algn="just">
              <a:buAutoNum type="arabicPeriod"/>
            </a:pPr>
            <a:r>
              <a:rPr lang="en-IN" sz="2400" dirty="0" smtClean="0"/>
              <a:t>selects </a:t>
            </a:r>
            <a:r>
              <a:rPr lang="en-IN" sz="2400" dirty="0" smtClean="0"/>
              <a:t>characteristic templates in the primary fingerprint. </a:t>
            </a:r>
          </a:p>
          <a:p>
            <a:pPr marL="514350" indent="-514350" algn="just">
              <a:buAutoNum type="arabicPeriod"/>
            </a:pPr>
            <a:r>
              <a:rPr lang="en-IN" sz="2400" dirty="0" smtClean="0"/>
              <a:t>Template </a:t>
            </a:r>
            <a:r>
              <a:rPr lang="en-IN" sz="2400" dirty="0" smtClean="0"/>
              <a:t>matching is used to find the positions in the secondary fingerprint at which the templates match best. </a:t>
            </a:r>
          </a:p>
          <a:p>
            <a:pPr marL="514350" indent="-514350" algn="just">
              <a:buAutoNum type="arabicPeriod"/>
            </a:pPr>
            <a:r>
              <a:rPr lang="en-IN" sz="2400" dirty="0" smtClean="0"/>
              <a:t>Template </a:t>
            </a:r>
            <a:r>
              <a:rPr lang="en-IN" sz="2400" dirty="0" smtClean="0"/>
              <a:t>positions in both fingerprints are compared in order to make the decision whether the prints match.</a:t>
            </a:r>
            <a:r>
              <a:rPr lang="en-IN" sz="2800" dirty="0"/>
              <a:t/>
            </a:r>
            <a:br>
              <a:rPr lang="en-IN" sz="2800" dirty="0"/>
            </a:br>
            <a:endParaRPr lang="en-IN" sz="2800" dirty="0"/>
          </a:p>
        </p:txBody>
      </p:sp>
    </p:spTree>
    <p:extLst>
      <p:ext uri="{BB962C8B-B14F-4D97-AF65-F5344CB8AC3E}">
        <p14:creationId xmlns:p14="http://schemas.microsoft.com/office/powerpoint/2010/main" val="1547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IN" dirty="0" smtClean="0"/>
              <a:t>Advantages</a:t>
            </a:r>
            <a:endParaRPr lang="en-IN" dirty="0"/>
          </a:p>
        </p:txBody>
      </p:sp>
      <p:sp>
        <p:nvSpPr>
          <p:cNvPr id="3" name="Content Placeholder 2"/>
          <p:cNvSpPr>
            <a:spLocks noGrp="1"/>
          </p:cNvSpPr>
          <p:nvPr>
            <p:ph idx="1"/>
          </p:nvPr>
        </p:nvSpPr>
        <p:spPr>
          <a:xfrm>
            <a:off x="457200" y="836712"/>
            <a:ext cx="8229600" cy="5289451"/>
          </a:xfrm>
        </p:spPr>
        <p:txBody>
          <a:bodyPr>
            <a:noAutofit/>
          </a:bodyPr>
          <a:lstStyle/>
          <a:p>
            <a:pPr algn="just"/>
            <a:r>
              <a:rPr lang="en-IN" sz="2400" dirty="0"/>
              <a:t>The method uses the much richer </a:t>
            </a:r>
            <a:r>
              <a:rPr lang="en-IN" sz="2400" dirty="0" err="1"/>
              <a:t>gray</a:t>
            </a:r>
            <a:r>
              <a:rPr lang="en-IN" sz="2400" dirty="0"/>
              <a:t>-level information of the fingerprint image instead of </a:t>
            </a:r>
            <a:r>
              <a:rPr lang="en-IN" sz="2400" dirty="0" smtClean="0"/>
              <a:t>only positions of minutiae.</a:t>
            </a:r>
          </a:p>
          <a:p>
            <a:pPr algn="just"/>
            <a:r>
              <a:rPr lang="en-IN" sz="2400" dirty="0" smtClean="0"/>
              <a:t>The </a:t>
            </a:r>
            <a:r>
              <a:rPr lang="en-IN" sz="2400" dirty="0" smtClean="0"/>
              <a:t>method is also capable of dealing with fingerprints of bad image quality from which no minutiae can be extracted reliably.</a:t>
            </a:r>
          </a:p>
          <a:p>
            <a:pPr algn="just"/>
            <a:r>
              <a:rPr lang="en-IN" sz="2400" dirty="0" smtClean="0"/>
              <a:t>False </a:t>
            </a:r>
            <a:r>
              <a:rPr lang="en-IN" sz="2400" dirty="0" smtClean="0"/>
              <a:t>and missed minutiae do not decrease the matching performance.</a:t>
            </a:r>
          </a:p>
          <a:p>
            <a:pPr algn="just"/>
            <a:r>
              <a:rPr lang="en-IN" sz="2400" dirty="0" smtClean="0"/>
              <a:t>Unlike </a:t>
            </a:r>
            <a:r>
              <a:rPr lang="en-IN" sz="2400" dirty="0" smtClean="0"/>
              <a:t>the minutiae templates, the template locations are already paired, which results in much simpler matching methods. When registering minutiae sets, it is not known in advance which minutiae from both sets should correspond.</a:t>
            </a:r>
          </a:p>
          <a:p>
            <a:pPr algn="just"/>
            <a:r>
              <a:rPr lang="en-IN" sz="2400" dirty="0" smtClean="0"/>
              <a:t>The </a:t>
            </a:r>
            <a:r>
              <a:rPr lang="en-IN" sz="2400" dirty="0" smtClean="0"/>
              <a:t>first decision stage only classifies relative template positions. This method tolerates non-uniform local shape distortions in the fingerprint, unlike the minutiae templates for which the optimal global transform is searched. </a:t>
            </a:r>
          </a:p>
          <a:p>
            <a:pPr marL="0" indent="0" algn="just">
              <a:buNone/>
            </a:pPr>
            <a:endParaRPr lang="en-IN" sz="2400" dirty="0"/>
          </a:p>
        </p:txBody>
      </p:sp>
    </p:spTree>
    <p:extLst>
      <p:ext uri="{BB962C8B-B14F-4D97-AF65-F5344CB8AC3E}">
        <p14:creationId xmlns:p14="http://schemas.microsoft.com/office/powerpoint/2010/main" val="40053687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Disadvantages</a:t>
            </a:r>
            <a:endParaRPr lang="en-IN" dirty="0"/>
          </a:p>
        </p:txBody>
      </p:sp>
      <p:sp>
        <p:nvSpPr>
          <p:cNvPr id="3" name="Content Placeholder 2"/>
          <p:cNvSpPr>
            <a:spLocks noGrp="1"/>
          </p:cNvSpPr>
          <p:nvPr>
            <p:ph idx="1"/>
          </p:nvPr>
        </p:nvSpPr>
        <p:spPr/>
        <p:txBody>
          <a:bodyPr>
            <a:normAutofit/>
          </a:bodyPr>
          <a:lstStyle/>
          <a:p>
            <a:pPr marL="360363" lvl="2" indent="-360363" algn="just">
              <a:defRPr/>
            </a:pPr>
            <a:r>
              <a:rPr lang="en-US" sz="2800" dirty="0" smtClean="0"/>
              <a:t>Correlation-based </a:t>
            </a:r>
            <a:r>
              <a:rPr lang="en-US" sz="2800" dirty="0"/>
              <a:t>techniques require the precise location of a registration point </a:t>
            </a:r>
            <a:endParaRPr lang="en-US" sz="2800" dirty="0" smtClean="0"/>
          </a:p>
          <a:p>
            <a:pPr marL="342900" lvl="2" indent="-342900" algn="just">
              <a:defRPr/>
            </a:pPr>
            <a:r>
              <a:rPr lang="en-US" sz="2800" dirty="0" smtClean="0"/>
              <a:t> </a:t>
            </a:r>
            <a:r>
              <a:rPr lang="en-US" sz="2800" dirty="0" smtClean="0"/>
              <a:t>It </a:t>
            </a:r>
            <a:r>
              <a:rPr lang="en-US" sz="2800" dirty="0"/>
              <a:t>is also affected by image translation and rotation. </a:t>
            </a:r>
            <a:endParaRPr lang="en-US" sz="2800" dirty="0" smtClean="0"/>
          </a:p>
          <a:p>
            <a:pPr marL="800100" lvl="3" indent="-342900" algn="just">
              <a:defRPr/>
            </a:pPr>
            <a:r>
              <a:rPr lang="en-IN" sz="2400" dirty="0" smtClean="0"/>
              <a:t>The </a:t>
            </a:r>
            <a:r>
              <a:rPr lang="en-IN" sz="2400" dirty="0"/>
              <a:t>method is at the moment not capable of dealing with rotations of more than about 10 degrees.</a:t>
            </a:r>
            <a:br>
              <a:rPr lang="en-IN" sz="2400" dirty="0"/>
            </a:br>
            <a:endParaRPr lang="en-US" sz="2400" dirty="0"/>
          </a:p>
          <a:p>
            <a:pPr algn="just"/>
            <a:endParaRPr lang="en-IN" sz="3600" dirty="0" smtClean="0"/>
          </a:p>
          <a:p>
            <a:pPr algn="just"/>
            <a:endParaRPr lang="en-IN" sz="3600" dirty="0"/>
          </a:p>
          <a:p>
            <a:pPr algn="just"/>
            <a:endParaRPr lang="en-IN" sz="3600" dirty="0" smtClean="0"/>
          </a:p>
          <a:p>
            <a:pPr algn="just"/>
            <a:endParaRPr lang="en-IN" sz="3600" dirty="0"/>
          </a:p>
        </p:txBody>
      </p:sp>
    </p:spTree>
    <p:extLst>
      <p:ext uri="{BB962C8B-B14F-4D97-AF65-F5344CB8AC3E}">
        <p14:creationId xmlns:p14="http://schemas.microsoft.com/office/powerpoint/2010/main" val="28750316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Ridge Based Processing</a:t>
            </a:r>
            <a:endParaRPr lang="en-IN" dirty="0"/>
          </a:p>
        </p:txBody>
      </p:sp>
      <p:sp>
        <p:nvSpPr>
          <p:cNvPr id="3" name="Content Placeholder 2"/>
          <p:cNvSpPr>
            <a:spLocks noGrp="1"/>
          </p:cNvSpPr>
          <p:nvPr>
            <p:ph idx="1"/>
          </p:nvPr>
        </p:nvSpPr>
        <p:spPr/>
        <p:txBody>
          <a:bodyPr>
            <a:noAutofit/>
          </a:bodyPr>
          <a:lstStyle/>
          <a:p>
            <a:pPr algn="just"/>
            <a:r>
              <a:rPr lang="en-IN" sz="2400" dirty="0"/>
              <a:t>extracting ridge information of an inputted </a:t>
            </a:r>
            <a:r>
              <a:rPr lang="en-IN" sz="2400" dirty="0" smtClean="0"/>
              <a:t>fingerprint.</a:t>
            </a:r>
          </a:p>
          <a:p>
            <a:pPr algn="just"/>
            <a:r>
              <a:rPr lang="en-IN" sz="2400" dirty="0" smtClean="0"/>
              <a:t>determining </a:t>
            </a:r>
            <a:r>
              <a:rPr lang="en-IN" sz="2400" dirty="0"/>
              <a:t>an identity between the inputted </a:t>
            </a:r>
            <a:r>
              <a:rPr lang="en-IN" sz="2400" dirty="0" smtClean="0"/>
              <a:t>fingerprint and a </a:t>
            </a:r>
            <a:r>
              <a:rPr lang="en-IN" sz="2400" dirty="0"/>
              <a:t>reference </a:t>
            </a:r>
            <a:r>
              <a:rPr lang="en-IN" sz="2400" dirty="0" smtClean="0"/>
              <a:t> fingerprint </a:t>
            </a:r>
            <a:r>
              <a:rPr lang="en-IN" sz="2400" dirty="0"/>
              <a:t>by comparing the ridge </a:t>
            </a:r>
            <a:r>
              <a:rPr lang="en-IN" sz="2400" dirty="0" smtClean="0"/>
              <a:t>information</a:t>
            </a:r>
          </a:p>
          <a:p>
            <a:pPr algn="just"/>
            <a:r>
              <a:rPr lang="en-IN" sz="2400" dirty="0" smtClean="0"/>
              <a:t>Steps </a:t>
            </a:r>
            <a:r>
              <a:rPr lang="en-IN" sz="2400" dirty="0" smtClean="0"/>
              <a:t>involved </a:t>
            </a:r>
          </a:p>
          <a:p>
            <a:pPr marL="514350" indent="-514350" algn="just">
              <a:buAutoNum type="arabicPeriod"/>
            </a:pPr>
            <a:r>
              <a:rPr lang="en-IN" sz="2400" dirty="0" smtClean="0"/>
              <a:t>Calculate </a:t>
            </a:r>
            <a:r>
              <a:rPr lang="en-IN" sz="2400" dirty="0" smtClean="0"/>
              <a:t>Regions of inputted fingerprint and reference fingerprint</a:t>
            </a:r>
          </a:p>
          <a:p>
            <a:pPr marL="514350" indent="-514350" algn="just">
              <a:buAutoNum type="arabicPeriod"/>
            </a:pPr>
            <a:r>
              <a:rPr lang="en-IN" sz="2400" dirty="0" smtClean="0"/>
              <a:t>Calculate Overlapped region of the reference fingerprint and inputted fingerprint.</a:t>
            </a:r>
          </a:p>
          <a:p>
            <a:pPr marL="514350" indent="-514350" algn="just">
              <a:buAutoNum type="arabicPeriod"/>
            </a:pPr>
            <a:r>
              <a:rPr lang="en-IN" sz="2400" dirty="0" smtClean="0"/>
              <a:t>Calculate distance from inputted fingerprint and reference fingerprint</a:t>
            </a:r>
          </a:p>
          <a:p>
            <a:pPr marL="514350" indent="-514350" algn="just">
              <a:buAutoNum type="arabicPeriod"/>
            </a:pPr>
            <a:r>
              <a:rPr lang="en-IN" sz="2400" dirty="0" smtClean="0"/>
              <a:t>Determine identity between inputted fingerprint and reference fingerprint.</a:t>
            </a:r>
            <a:endParaRPr lang="en-IN" sz="1600" dirty="0"/>
          </a:p>
        </p:txBody>
      </p:sp>
    </p:spTree>
    <p:extLst>
      <p:ext uri="{BB962C8B-B14F-4D97-AF65-F5344CB8AC3E}">
        <p14:creationId xmlns:p14="http://schemas.microsoft.com/office/powerpoint/2010/main" val="29081641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Pros of Fingerprint Recognition </a:t>
            </a:r>
            <a:endParaRPr lang="en-IN" dirty="0"/>
          </a:p>
        </p:txBody>
      </p:sp>
      <p:sp>
        <p:nvSpPr>
          <p:cNvPr id="3" name="Content Placeholder 2"/>
          <p:cNvSpPr>
            <a:spLocks noGrp="1"/>
          </p:cNvSpPr>
          <p:nvPr>
            <p:ph idx="1"/>
          </p:nvPr>
        </p:nvSpPr>
        <p:spPr/>
        <p:txBody>
          <a:bodyPr>
            <a:noAutofit/>
          </a:bodyPr>
          <a:lstStyle/>
          <a:p>
            <a:pPr lvl="1">
              <a:lnSpc>
                <a:spcPct val="90000"/>
              </a:lnSpc>
              <a:buFont typeface="Arial" panose="020B0604020202020204" pitchFamily="34" charset="0"/>
              <a:buChar char="•"/>
              <a:defRPr/>
            </a:pPr>
            <a:r>
              <a:rPr lang="en-US" sz="2400" dirty="0" smtClean="0"/>
              <a:t>Finger </a:t>
            </a:r>
            <a:r>
              <a:rPr lang="en-US" sz="2400" dirty="0"/>
              <a:t>tip most mature </a:t>
            </a:r>
            <a:r>
              <a:rPr lang="en-US" sz="2400" dirty="0" smtClean="0"/>
              <a:t>measure</a:t>
            </a:r>
          </a:p>
          <a:p>
            <a:pPr lvl="1">
              <a:lnSpc>
                <a:spcPct val="90000"/>
              </a:lnSpc>
              <a:buFont typeface="Arial" panose="020B0604020202020204" pitchFamily="34" charset="0"/>
              <a:buChar char="•"/>
              <a:defRPr/>
            </a:pPr>
            <a:r>
              <a:rPr lang="en-US" sz="2400" dirty="0" smtClean="0"/>
              <a:t>Accepted </a:t>
            </a:r>
            <a:r>
              <a:rPr lang="en-US" sz="2400" dirty="0" smtClean="0"/>
              <a:t>reliability</a:t>
            </a:r>
          </a:p>
          <a:p>
            <a:pPr lvl="1">
              <a:lnSpc>
                <a:spcPct val="90000"/>
              </a:lnSpc>
              <a:buFont typeface="Arial" panose="020B0604020202020204" pitchFamily="34" charset="0"/>
              <a:buChar char="•"/>
              <a:defRPr/>
            </a:pPr>
            <a:r>
              <a:rPr lang="en-US" sz="2400" dirty="0" smtClean="0"/>
              <a:t>High </a:t>
            </a:r>
            <a:r>
              <a:rPr lang="en-US" sz="2400" dirty="0"/>
              <a:t>quality </a:t>
            </a:r>
            <a:r>
              <a:rPr lang="en-US" sz="2400" dirty="0" smtClean="0"/>
              <a:t>images</a:t>
            </a:r>
          </a:p>
          <a:p>
            <a:pPr lvl="1">
              <a:lnSpc>
                <a:spcPct val="90000"/>
              </a:lnSpc>
              <a:buFont typeface="Arial" panose="020B0604020202020204" pitchFamily="34" charset="0"/>
              <a:buChar char="•"/>
              <a:defRPr/>
            </a:pPr>
            <a:r>
              <a:rPr lang="en-US" sz="2400" dirty="0" smtClean="0"/>
              <a:t>Small </a:t>
            </a:r>
            <a:r>
              <a:rPr lang="en-US" sz="2400" dirty="0"/>
              <a:t>physical </a:t>
            </a:r>
            <a:r>
              <a:rPr lang="en-US" sz="2400" dirty="0" smtClean="0"/>
              <a:t>size</a:t>
            </a:r>
          </a:p>
          <a:p>
            <a:pPr lvl="1">
              <a:lnSpc>
                <a:spcPct val="90000"/>
              </a:lnSpc>
              <a:buFont typeface="Arial" panose="020B0604020202020204" pitchFamily="34" charset="0"/>
              <a:buChar char="•"/>
              <a:defRPr/>
            </a:pPr>
            <a:r>
              <a:rPr lang="en-US" sz="2400" dirty="0" smtClean="0"/>
              <a:t>Low </a:t>
            </a:r>
            <a:r>
              <a:rPr lang="en-US" sz="2400" dirty="0" smtClean="0"/>
              <a:t>cost</a:t>
            </a:r>
          </a:p>
          <a:p>
            <a:pPr lvl="1">
              <a:lnSpc>
                <a:spcPct val="90000"/>
              </a:lnSpc>
              <a:buFont typeface="Arial" panose="020B0604020202020204" pitchFamily="34" charset="0"/>
              <a:buChar char="•"/>
              <a:defRPr/>
            </a:pPr>
            <a:r>
              <a:rPr lang="en-US" sz="2400" dirty="0" smtClean="0"/>
              <a:t>Low </a:t>
            </a:r>
            <a:r>
              <a:rPr lang="en-US" sz="2400" dirty="0"/>
              <a:t>False Acceptance Rate (FAR</a:t>
            </a:r>
            <a:r>
              <a:rPr lang="en-US" sz="2400" dirty="0" smtClean="0"/>
              <a:t>)</a:t>
            </a:r>
          </a:p>
          <a:p>
            <a:pPr lvl="1">
              <a:lnSpc>
                <a:spcPct val="90000"/>
              </a:lnSpc>
              <a:buFont typeface="Arial" panose="020B0604020202020204" pitchFamily="34" charset="0"/>
              <a:buChar char="•"/>
              <a:defRPr/>
            </a:pPr>
            <a:r>
              <a:rPr lang="en-US" sz="2400" dirty="0" smtClean="0"/>
              <a:t>Small </a:t>
            </a:r>
            <a:r>
              <a:rPr lang="en-US" sz="2400" dirty="0"/>
              <a:t>template (less than 500 </a:t>
            </a:r>
            <a:r>
              <a:rPr lang="en-US" sz="2400" dirty="0" smtClean="0"/>
              <a:t>bytes)</a:t>
            </a:r>
            <a:endParaRPr lang="en-IN" sz="3200" dirty="0"/>
          </a:p>
        </p:txBody>
      </p:sp>
    </p:spTree>
    <p:extLst>
      <p:ext uri="{BB962C8B-B14F-4D97-AF65-F5344CB8AC3E}">
        <p14:creationId xmlns:p14="http://schemas.microsoft.com/office/powerpoint/2010/main" val="27631152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Cons of Fingerprint Recognition</a:t>
            </a:r>
            <a:endParaRPr lang="en-IN" dirty="0"/>
          </a:p>
        </p:txBody>
      </p:sp>
      <p:sp>
        <p:nvSpPr>
          <p:cNvPr id="3" name="Content Placeholder 2"/>
          <p:cNvSpPr>
            <a:spLocks noGrp="1"/>
          </p:cNvSpPr>
          <p:nvPr>
            <p:ph idx="1"/>
          </p:nvPr>
        </p:nvSpPr>
        <p:spPr/>
        <p:txBody>
          <a:bodyPr/>
          <a:lstStyle/>
          <a:p>
            <a:pPr lvl="1">
              <a:lnSpc>
                <a:spcPct val="90000"/>
              </a:lnSpc>
              <a:buFont typeface="Arial" panose="020B0604020202020204" pitchFamily="34" charset="0"/>
              <a:buChar char="•"/>
              <a:defRPr/>
            </a:pPr>
            <a:r>
              <a:rPr lang="en-US" sz="2400" dirty="0"/>
              <a:t>Requires careful </a:t>
            </a:r>
            <a:r>
              <a:rPr lang="en-US" sz="2400" dirty="0" smtClean="0"/>
              <a:t>enrollment</a:t>
            </a:r>
          </a:p>
          <a:p>
            <a:pPr lvl="1">
              <a:lnSpc>
                <a:spcPct val="90000"/>
              </a:lnSpc>
              <a:buFont typeface="Arial" panose="020B0604020202020204" pitchFamily="34" charset="0"/>
              <a:buChar char="•"/>
              <a:defRPr/>
            </a:pPr>
            <a:r>
              <a:rPr lang="en-US" sz="2400" dirty="0" smtClean="0"/>
              <a:t>Potential </a:t>
            </a:r>
            <a:r>
              <a:rPr lang="en-US" sz="2400" dirty="0"/>
              <a:t>high False Reject Rate (FRR) due to:</a:t>
            </a:r>
          </a:p>
          <a:p>
            <a:pPr lvl="2">
              <a:lnSpc>
                <a:spcPct val="90000"/>
              </a:lnSpc>
              <a:defRPr/>
            </a:pPr>
            <a:r>
              <a:rPr lang="en-US" sz="2000" dirty="0"/>
              <a:t>Pressing too hard, scarring, misalignment, </a:t>
            </a:r>
            <a:r>
              <a:rPr lang="en-US" sz="2000" dirty="0" smtClean="0"/>
              <a:t>dirt</a:t>
            </a:r>
          </a:p>
          <a:p>
            <a:pPr lvl="1">
              <a:lnSpc>
                <a:spcPct val="90000"/>
              </a:lnSpc>
              <a:buFont typeface="Arial" panose="020B0604020202020204" pitchFamily="34" charset="0"/>
              <a:buChar char="•"/>
              <a:defRPr/>
            </a:pPr>
            <a:r>
              <a:rPr lang="en-US" sz="2400" dirty="0" smtClean="0"/>
              <a:t>Vendor </a:t>
            </a:r>
            <a:r>
              <a:rPr lang="en-US" sz="2400" dirty="0" smtClean="0"/>
              <a:t>incompatibility</a:t>
            </a:r>
          </a:p>
          <a:p>
            <a:pPr lvl="1">
              <a:lnSpc>
                <a:spcPct val="90000"/>
              </a:lnSpc>
              <a:buFont typeface="Arial" panose="020B0604020202020204" pitchFamily="34" charset="0"/>
              <a:buChar char="•"/>
              <a:defRPr/>
            </a:pPr>
            <a:r>
              <a:rPr lang="en-US" sz="2400" dirty="0" smtClean="0"/>
              <a:t>Cultural </a:t>
            </a:r>
            <a:r>
              <a:rPr lang="en-US" sz="2400" dirty="0"/>
              <a:t>issues</a:t>
            </a:r>
          </a:p>
          <a:p>
            <a:pPr lvl="2">
              <a:lnSpc>
                <a:spcPct val="90000"/>
              </a:lnSpc>
              <a:defRPr/>
            </a:pPr>
            <a:r>
              <a:rPr lang="en-US" sz="2000" dirty="0"/>
              <a:t>Physical contact requirement a negative in Japan</a:t>
            </a:r>
          </a:p>
          <a:p>
            <a:pPr lvl="2">
              <a:lnSpc>
                <a:spcPct val="90000"/>
              </a:lnSpc>
              <a:defRPr/>
            </a:pPr>
            <a:r>
              <a:rPr lang="en-US" sz="2000" dirty="0"/>
              <a:t>Perceived privacy issues with North </a:t>
            </a:r>
            <a:r>
              <a:rPr lang="en-US" sz="2000" dirty="0" smtClean="0"/>
              <a:t>America</a:t>
            </a:r>
          </a:p>
          <a:p>
            <a:pPr marL="914400" lvl="2" indent="0">
              <a:lnSpc>
                <a:spcPct val="90000"/>
              </a:lnSpc>
              <a:buNone/>
              <a:defRPr/>
            </a:pPr>
            <a:endParaRPr lang="en-US" sz="1800" b="1" dirty="0"/>
          </a:p>
          <a:p>
            <a:pPr marL="0" indent="0">
              <a:buNone/>
            </a:pPr>
            <a:endParaRPr lang="en-IN" dirty="0"/>
          </a:p>
        </p:txBody>
      </p:sp>
    </p:spTree>
    <p:extLst>
      <p:ext uri="{BB962C8B-B14F-4D97-AF65-F5344CB8AC3E}">
        <p14:creationId xmlns:p14="http://schemas.microsoft.com/office/powerpoint/2010/main" val="36561679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7813"/>
            <a:ext cx="8229600" cy="788987"/>
          </a:xfrm>
        </p:spPr>
        <p:txBody>
          <a:bodyPr/>
          <a:lstStyle/>
          <a:p>
            <a:pPr eaLnBrk="1" hangingPunct="1">
              <a:defRPr/>
            </a:pPr>
            <a:r>
              <a:rPr lang="en-US" smtClean="0"/>
              <a:t>Fingerprint Processing</a:t>
            </a:r>
          </a:p>
        </p:txBody>
      </p:sp>
      <p:sp>
        <p:nvSpPr>
          <p:cNvPr id="35843" name="Rectangle 3"/>
          <p:cNvSpPr>
            <a:spLocks noGrp="1" noChangeArrowheads="1"/>
          </p:cNvSpPr>
          <p:nvPr>
            <p:ph type="body" idx="1"/>
          </p:nvPr>
        </p:nvSpPr>
        <p:spPr>
          <a:xfrm>
            <a:off x="457200" y="1066800"/>
            <a:ext cx="8305800" cy="5486400"/>
          </a:xfrm>
        </p:spPr>
        <p:txBody>
          <a:bodyPr>
            <a:noAutofit/>
          </a:bodyPr>
          <a:lstStyle/>
          <a:p>
            <a:pPr algn="just" eaLnBrk="1" hangingPunct="1">
              <a:lnSpc>
                <a:spcPct val="80000"/>
              </a:lnSpc>
              <a:defRPr/>
            </a:pPr>
            <a:r>
              <a:rPr lang="en-US" sz="2400" dirty="0" smtClean="0"/>
              <a:t>Human </a:t>
            </a:r>
            <a:r>
              <a:rPr lang="en-US" sz="2400" dirty="0" smtClean="0"/>
              <a:t>fingerprints are unique to each person and can be regarded as some sort of signature, certifying the person's identity. </a:t>
            </a:r>
          </a:p>
          <a:p>
            <a:pPr algn="just" eaLnBrk="1" hangingPunct="1">
              <a:lnSpc>
                <a:spcPct val="80000"/>
              </a:lnSpc>
              <a:defRPr/>
            </a:pPr>
            <a:endParaRPr lang="en-US" sz="2400" dirty="0" smtClean="0"/>
          </a:p>
          <a:p>
            <a:pPr algn="just" eaLnBrk="1" hangingPunct="1">
              <a:lnSpc>
                <a:spcPct val="80000"/>
              </a:lnSpc>
              <a:defRPr/>
            </a:pPr>
            <a:r>
              <a:rPr lang="en-US" sz="2400" dirty="0" smtClean="0"/>
              <a:t>Because straightforward matching between the fingerprint pattern to be identified and many already known patterns has problems  due to its high sensitivity to errors (e.g. various noises, damaged fingerprint areas, or the finger being placed in different areas of fingerprint scanner window and with different orientation angles, finger deformation during the scanning procedure etc.). </a:t>
            </a:r>
          </a:p>
          <a:p>
            <a:pPr algn="just" eaLnBrk="1" hangingPunct="1">
              <a:lnSpc>
                <a:spcPct val="80000"/>
              </a:lnSpc>
              <a:defRPr/>
            </a:pPr>
            <a:endParaRPr lang="en-US" sz="2400" dirty="0" smtClean="0"/>
          </a:p>
          <a:p>
            <a:pPr algn="just" eaLnBrk="1" hangingPunct="1">
              <a:lnSpc>
                <a:spcPct val="80000"/>
              </a:lnSpc>
              <a:defRPr/>
            </a:pPr>
            <a:r>
              <a:rPr lang="en-US" sz="2400" dirty="0" smtClean="0"/>
              <a:t>Modern techniques focus on extracting minutiae points (points where capillary lines have branches or ends) from the fingerprint image, and check matching between the sets of fingerprint features. </a:t>
            </a:r>
          </a:p>
          <a:p>
            <a:pPr algn="just" eaLnBrk="1" hangingPunct="1">
              <a:lnSpc>
                <a:spcPct val="80000"/>
              </a:lnSpc>
              <a:defRPr/>
            </a:pPr>
            <a:endParaRPr lang="en-US" sz="2400" dirty="0"/>
          </a:p>
        </p:txBody>
      </p:sp>
    </p:spTree>
    <p:extLst>
      <p:ext uri="{BB962C8B-B14F-4D97-AF65-F5344CB8AC3E}">
        <p14:creationId xmlns:p14="http://schemas.microsoft.com/office/powerpoint/2010/main" val="14414001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277813"/>
            <a:ext cx="8229600" cy="788987"/>
          </a:xfrm>
        </p:spPr>
        <p:txBody>
          <a:bodyPr/>
          <a:lstStyle/>
          <a:p>
            <a:pPr eaLnBrk="1" hangingPunct="1">
              <a:defRPr/>
            </a:pPr>
            <a:r>
              <a:rPr lang="en-US" sz="4000" smtClean="0"/>
              <a:t>Progressive Fingerprint Matching</a:t>
            </a:r>
          </a:p>
        </p:txBody>
      </p:sp>
      <p:sp>
        <p:nvSpPr>
          <p:cNvPr id="36867" name="Rectangle 3"/>
          <p:cNvSpPr>
            <a:spLocks noGrp="1" noChangeArrowheads="1"/>
          </p:cNvSpPr>
          <p:nvPr>
            <p:ph type="body" idx="1"/>
          </p:nvPr>
        </p:nvSpPr>
        <p:spPr>
          <a:xfrm>
            <a:off x="457200" y="1066800"/>
            <a:ext cx="8229600" cy="5064125"/>
          </a:xfrm>
        </p:spPr>
        <p:txBody>
          <a:bodyPr/>
          <a:lstStyle/>
          <a:p>
            <a:pPr eaLnBrk="1" hangingPunct="1">
              <a:lnSpc>
                <a:spcPct val="80000"/>
              </a:lnSpc>
              <a:defRPr/>
            </a:pPr>
            <a:endParaRPr lang="en-US" sz="2000" b="1" dirty="0" smtClean="0"/>
          </a:p>
          <a:p>
            <a:pPr eaLnBrk="1" hangingPunct="1">
              <a:lnSpc>
                <a:spcPct val="80000"/>
              </a:lnSpc>
              <a:defRPr/>
            </a:pPr>
            <a:r>
              <a:rPr lang="en-US" sz="2000" b="1" dirty="0" smtClean="0"/>
              <a:t>Image Processing</a:t>
            </a:r>
            <a:r>
              <a:rPr lang="en-US" sz="2000" dirty="0" smtClean="0"/>
              <a:t/>
            </a:r>
            <a:br>
              <a:rPr lang="en-US" sz="2000" dirty="0" smtClean="0"/>
            </a:br>
            <a:endParaRPr lang="en-US" sz="2000" dirty="0" smtClean="0"/>
          </a:p>
          <a:p>
            <a:pPr lvl="1" eaLnBrk="1" hangingPunct="1">
              <a:lnSpc>
                <a:spcPct val="80000"/>
              </a:lnSpc>
              <a:defRPr/>
            </a:pPr>
            <a:r>
              <a:rPr lang="en-US" sz="1800" dirty="0" smtClean="0"/>
              <a:t>Capture the fingerprint images and process them through a series of image processing algorithms to obtain a clear unambiguous skeletal image of the original gray tone impression, clarifying smudged areas, removing extraneous artifacts and healing most scars, cuts and breaks. </a:t>
            </a:r>
            <a:endParaRPr lang="en-US" sz="1800" b="1" dirty="0" smtClean="0"/>
          </a:p>
          <a:p>
            <a:pPr eaLnBrk="1" hangingPunct="1">
              <a:lnSpc>
                <a:spcPct val="80000"/>
              </a:lnSpc>
              <a:buFont typeface="Wingdings" pitchFamily="2" charset="2"/>
              <a:buNone/>
              <a:defRPr/>
            </a:pPr>
            <a:r>
              <a:rPr lang="en-US" sz="2000" b="1" dirty="0" smtClean="0"/>
              <a:t>    </a:t>
            </a:r>
          </a:p>
          <a:p>
            <a:pPr eaLnBrk="1" hangingPunct="1">
              <a:lnSpc>
                <a:spcPct val="80000"/>
              </a:lnSpc>
              <a:buFont typeface="Wingdings" pitchFamily="2" charset="2"/>
              <a:buNone/>
              <a:defRPr/>
            </a:pPr>
            <a:r>
              <a:rPr lang="en-US" sz="2000" dirty="0" smtClean="0"/>
              <a:t/>
            </a:r>
            <a:br>
              <a:rPr lang="en-US" sz="2000" dirty="0" smtClean="0"/>
            </a:br>
            <a:r>
              <a:rPr lang="en-US" sz="2000" dirty="0" smtClean="0"/>
              <a:t/>
            </a:r>
            <a:br>
              <a:rPr lang="en-US" sz="2000" dirty="0" smtClean="0"/>
            </a:br>
            <a:endParaRPr lang="en-US" sz="2000" dirty="0" smtClean="0"/>
          </a:p>
          <a:p>
            <a:pPr eaLnBrk="1" hangingPunct="1">
              <a:lnSpc>
                <a:spcPct val="80000"/>
              </a:lnSpc>
              <a:defRPr/>
            </a:pPr>
            <a:endParaRPr lang="en-US" sz="2000" b="1" dirty="0" smtClean="0"/>
          </a:p>
          <a:p>
            <a:pPr eaLnBrk="1" hangingPunct="1">
              <a:lnSpc>
                <a:spcPct val="80000"/>
              </a:lnSpc>
              <a:defRPr/>
            </a:pPr>
            <a:endParaRPr lang="en-US" sz="2000" b="1" dirty="0" smtClean="0"/>
          </a:p>
          <a:p>
            <a:pPr eaLnBrk="1" hangingPunct="1">
              <a:lnSpc>
                <a:spcPct val="80000"/>
              </a:lnSpc>
              <a:defRPr/>
            </a:pPr>
            <a:endParaRPr lang="en-US" sz="2000" b="1" dirty="0" smtClean="0"/>
          </a:p>
          <a:p>
            <a:pPr eaLnBrk="1" hangingPunct="1">
              <a:lnSpc>
                <a:spcPct val="80000"/>
              </a:lnSpc>
              <a:defRPr/>
            </a:pPr>
            <a:endParaRPr lang="en-US" sz="2000" b="1" dirty="0" smtClean="0"/>
          </a:p>
          <a:p>
            <a:pPr eaLnBrk="1" hangingPunct="1">
              <a:lnSpc>
                <a:spcPct val="80000"/>
              </a:lnSpc>
              <a:defRPr/>
            </a:pPr>
            <a:endParaRPr lang="en-US" sz="2000" b="1" dirty="0" smtClean="0"/>
          </a:p>
          <a:p>
            <a:pPr eaLnBrk="1" hangingPunct="1">
              <a:lnSpc>
                <a:spcPct val="80000"/>
              </a:lnSpc>
              <a:buFont typeface="Wingdings" pitchFamily="2" charset="2"/>
              <a:buNone/>
              <a:defRPr/>
            </a:pPr>
            <a:r>
              <a:rPr lang="en-US" sz="2000" b="1" dirty="0" smtClean="0"/>
              <a:t> </a:t>
            </a:r>
          </a:p>
        </p:txBody>
      </p:sp>
      <p:pic>
        <p:nvPicPr>
          <p:cNvPr id="25604" name="Picture 4" descr="ip-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3048000"/>
            <a:ext cx="15240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5" name="Picture 5" descr="ip-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048000"/>
            <a:ext cx="15240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6" name="Picture 6" descr="ip-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3048000"/>
            <a:ext cx="15240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7" name="Line 7"/>
          <p:cNvSpPr>
            <a:spLocks noChangeShapeType="1"/>
          </p:cNvSpPr>
          <p:nvPr/>
        </p:nvSpPr>
        <p:spPr bwMode="auto">
          <a:xfrm>
            <a:off x="3124200" y="3581400"/>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5608" name="Line 8"/>
          <p:cNvSpPr>
            <a:spLocks noChangeShapeType="1"/>
          </p:cNvSpPr>
          <p:nvPr/>
        </p:nvSpPr>
        <p:spPr bwMode="auto">
          <a:xfrm>
            <a:off x="5486400" y="3581400"/>
            <a:ext cx="762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5609" name="Text Box 9"/>
          <p:cNvSpPr txBox="1">
            <a:spLocks noChangeArrowheads="1"/>
          </p:cNvSpPr>
          <p:nvPr/>
        </p:nvSpPr>
        <p:spPr bwMode="auto">
          <a:xfrm>
            <a:off x="1600200" y="4343400"/>
            <a:ext cx="1676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en-US"/>
              <a:t>Original image</a:t>
            </a:r>
          </a:p>
        </p:txBody>
      </p:sp>
      <p:sp>
        <p:nvSpPr>
          <p:cNvPr id="25610" name="Text Box 10"/>
          <p:cNvSpPr txBox="1">
            <a:spLocks noChangeArrowheads="1"/>
          </p:cNvSpPr>
          <p:nvPr/>
        </p:nvSpPr>
        <p:spPr bwMode="auto">
          <a:xfrm>
            <a:off x="3886200" y="4267200"/>
            <a:ext cx="1981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en-US"/>
              <a:t>Undesirable features marked</a:t>
            </a:r>
          </a:p>
        </p:txBody>
      </p:sp>
      <p:sp>
        <p:nvSpPr>
          <p:cNvPr id="25611" name="Text Box 11"/>
          <p:cNvSpPr txBox="1">
            <a:spLocks noChangeArrowheads="1"/>
          </p:cNvSpPr>
          <p:nvPr/>
        </p:nvSpPr>
        <p:spPr bwMode="auto">
          <a:xfrm>
            <a:off x="6324600" y="4419600"/>
            <a:ext cx="160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en-US"/>
              <a:t>Final image</a:t>
            </a:r>
          </a:p>
        </p:txBody>
      </p:sp>
    </p:spTree>
    <p:extLst>
      <p:ext uri="{BB962C8B-B14F-4D97-AF65-F5344CB8AC3E}">
        <p14:creationId xmlns:p14="http://schemas.microsoft.com/office/powerpoint/2010/main" val="26111146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ChangeArrowheads="1"/>
          </p:cNvSpPr>
          <p:nvPr/>
        </p:nvSpPr>
        <p:spPr bwMode="auto">
          <a:xfrm>
            <a:off x="3433763" y="2833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endParaRPr lang="en-US" altLang="en-US"/>
          </a:p>
        </p:txBody>
      </p:sp>
      <p:sp>
        <p:nvSpPr>
          <p:cNvPr id="1028" name="Text Box 3"/>
          <p:cNvSpPr txBox="1">
            <a:spLocks noChangeArrowheads="1"/>
          </p:cNvSpPr>
          <p:nvPr/>
        </p:nvSpPr>
        <p:spPr bwMode="auto">
          <a:xfrm>
            <a:off x="533400" y="457200"/>
            <a:ext cx="8153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ctr" eaLnBrk="1" hangingPunct="1">
              <a:spcBef>
                <a:spcPct val="50000"/>
              </a:spcBef>
            </a:pPr>
            <a:r>
              <a:rPr lang="en-US" altLang="en-US" sz="3200" b="1"/>
              <a:t>General Model for Fingerprint Authentication</a:t>
            </a:r>
            <a:endParaRPr lang="en-GB" altLang="en-US" sz="3200" b="1" i="1"/>
          </a:p>
        </p:txBody>
      </p:sp>
      <p:graphicFrame>
        <p:nvGraphicFramePr>
          <p:cNvPr id="1026" name="Object 4"/>
          <p:cNvGraphicFramePr>
            <a:graphicFrameLocks noChangeAspect="1"/>
          </p:cNvGraphicFramePr>
          <p:nvPr/>
        </p:nvGraphicFramePr>
        <p:xfrm>
          <a:off x="0" y="1905000"/>
          <a:ext cx="9144000" cy="4572000"/>
        </p:xfrm>
        <a:graphic>
          <a:graphicData uri="http://schemas.openxmlformats.org/presentationml/2006/ole">
            <mc:AlternateContent xmlns:mc="http://schemas.openxmlformats.org/markup-compatibility/2006">
              <mc:Choice xmlns:v="urn:schemas-microsoft-com:vml" Requires="v">
                <p:oleObj spid="_x0000_s1036" name="Picture" r:id="rId3" imgW="2734200" imgH="1171800" progId="Word.Picture.8">
                  <p:embed/>
                </p:oleObj>
              </mc:Choice>
              <mc:Fallback>
                <p:oleObj name="Picture" r:id="rId3" imgW="2734200" imgH="117180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905000"/>
                        <a:ext cx="91440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3233487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defRPr/>
            </a:pPr>
            <a:r>
              <a:rPr lang="en-US" smtClean="0"/>
              <a:t>Fingerprint matching techniques</a:t>
            </a:r>
          </a:p>
        </p:txBody>
      </p:sp>
      <p:sp>
        <p:nvSpPr>
          <p:cNvPr id="8195" name="Rectangle 3"/>
          <p:cNvSpPr>
            <a:spLocks noGrp="1" noChangeArrowheads="1"/>
          </p:cNvSpPr>
          <p:nvPr>
            <p:ph type="body" idx="1"/>
          </p:nvPr>
        </p:nvSpPr>
        <p:spPr/>
        <p:txBody>
          <a:bodyPr>
            <a:noAutofit/>
          </a:bodyPr>
          <a:lstStyle/>
          <a:p>
            <a:pPr algn="just" eaLnBrk="1" hangingPunct="1">
              <a:defRPr/>
            </a:pPr>
            <a:r>
              <a:rPr lang="en-US" sz="2400" dirty="0" smtClean="0"/>
              <a:t>There are two categories of fingerprint matching techniques: </a:t>
            </a:r>
            <a:r>
              <a:rPr lang="en-US" sz="2400" dirty="0" smtClean="0">
                <a:solidFill>
                  <a:srgbClr val="FF33CC"/>
                </a:solidFill>
              </a:rPr>
              <a:t>minutiae-based , </a:t>
            </a:r>
            <a:r>
              <a:rPr lang="en-US" sz="2400" dirty="0" smtClean="0"/>
              <a:t> </a:t>
            </a:r>
            <a:r>
              <a:rPr lang="en-US" sz="2400" dirty="0" smtClean="0">
                <a:solidFill>
                  <a:srgbClr val="FF33CC"/>
                </a:solidFill>
              </a:rPr>
              <a:t>correlation based and Ridge based.</a:t>
            </a:r>
          </a:p>
          <a:p>
            <a:pPr lvl="1" algn="just" eaLnBrk="1" hangingPunct="1">
              <a:defRPr/>
            </a:pPr>
            <a:r>
              <a:rPr lang="en-US" sz="2400" b="1" dirty="0" smtClean="0"/>
              <a:t>Minutiae-based </a:t>
            </a:r>
            <a:r>
              <a:rPr lang="en-US" sz="2400" b="1" dirty="0" smtClean="0"/>
              <a:t>techniques </a:t>
            </a:r>
            <a:r>
              <a:rPr lang="en-US" sz="2400" dirty="0" smtClean="0"/>
              <a:t>first find minutiae points and then map their relative placement on the finger.  </a:t>
            </a:r>
          </a:p>
          <a:p>
            <a:pPr lvl="1" algn="just" eaLnBrk="1" hangingPunct="1">
              <a:defRPr/>
            </a:pPr>
            <a:r>
              <a:rPr lang="en-US" sz="2400" dirty="0" smtClean="0"/>
              <a:t>The </a:t>
            </a:r>
            <a:r>
              <a:rPr lang="en-US" sz="2400" b="1" dirty="0" smtClean="0"/>
              <a:t>correlation-based</a:t>
            </a:r>
            <a:r>
              <a:rPr lang="en-US" sz="2400" dirty="0" smtClean="0"/>
              <a:t> method is able to overcome some of the difficulties of the minutiae-based approach. </a:t>
            </a:r>
          </a:p>
          <a:p>
            <a:pPr lvl="1" algn="just" eaLnBrk="1" hangingPunct="1">
              <a:defRPr/>
            </a:pPr>
            <a:r>
              <a:rPr lang="en-US" sz="2400" b="1" dirty="0" smtClean="0"/>
              <a:t>Ridge </a:t>
            </a:r>
            <a:r>
              <a:rPr lang="en-US" sz="2400" b="1" dirty="0" smtClean="0"/>
              <a:t>based techniques </a:t>
            </a:r>
            <a:r>
              <a:rPr lang="en-US" sz="2400" dirty="0" smtClean="0"/>
              <a:t>used even if features are damaged or shortage of features. </a:t>
            </a:r>
          </a:p>
        </p:txBody>
      </p:sp>
    </p:spTree>
    <p:extLst>
      <p:ext uri="{BB962C8B-B14F-4D97-AF65-F5344CB8AC3E}">
        <p14:creationId xmlns:p14="http://schemas.microsoft.com/office/powerpoint/2010/main" val="30066971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Minutiae based Processing</a:t>
            </a:r>
            <a:endParaRPr lang="en-IN" dirty="0"/>
          </a:p>
        </p:txBody>
      </p:sp>
      <p:sp>
        <p:nvSpPr>
          <p:cNvPr id="3" name="Content Placeholder 2"/>
          <p:cNvSpPr>
            <a:spLocks noGrp="1"/>
          </p:cNvSpPr>
          <p:nvPr>
            <p:ph idx="1"/>
          </p:nvPr>
        </p:nvSpPr>
        <p:spPr>
          <a:xfrm>
            <a:off x="457200" y="1268760"/>
            <a:ext cx="8579296" cy="5589240"/>
          </a:xfrm>
        </p:spPr>
        <p:txBody>
          <a:bodyPr>
            <a:noAutofit/>
          </a:bodyPr>
          <a:lstStyle/>
          <a:p>
            <a:r>
              <a:rPr lang="en-IN" sz="2400" dirty="0" smtClean="0"/>
              <a:t>The following </a:t>
            </a:r>
            <a:r>
              <a:rPr lang="en-IN" sz="2400" dirty="0"/>
              <a:t>steps </a:t>
            </a:r>
            <a:r>
              <a:rPr lang="en-IN" sz="2400" dirty="0" smtClean="0"/>
              <a:t>are followed </a:t>
            </a:r>
            <a:r>
              <a:rPr lang="en-IN" sz="2400" dirty="0" smtClean="0"/>
              <a:t>in </a:t>
            </a:r>
            <a:r>
              <a:rPr lang="en-IN" sz="2400" dirty="0"/>
              <a:t>a </a:t>
            </a:r>
            <a:r>
              <a:rPr lang="en-IN" sz="2400" dirty="0" smtClean="0"/>
              <a:t>minutiae based </a:t>
            </a:r>
            <a:r>
              <a:rPr lang="en-IN" sz="2400" dirty="0"/>
              <a:t>system</a:t>
            </a:r>
            <a:r>
              <a:rPr lang="en-IN" sz="2400" dirty="0" smtClean="0"/>
              <a:t>:</a:t>
            </a:r>
          </a:p>
          <a:p>
            <a:pPr lvl="2" indent="-342900"/>
            <a:r>
              <a:rPr lang="en-IN" dirty="0" smtClean="0"/>
              <a:t>directional </a:t>
            </a:r>
            <a:r>
              <a:rPr lang="en-IN" dirty="0" smtClean="0"/>
              <a:t>field estimation</a:t>
            </a:r>
          </a:p>
          <a:p>
            <a:pPr lvl="2" indent="-342900"/>
            <a:r>
              <a:rPr lang="en-IN" dirty="0" smtClean="0"/>
              <a:t>adaptive </a:t>
            </a:r>
            <a:r>
              <a:rPr lang="en-IN" dirty="0" smtClean="0"/>
              <a:t>filtering for noise reduction</a:t>
            </a:r>
          </a:p>
          <a:p>
            <a:pPr lvl="2" indent="-342900"/>
            <a:r>
              <a:rPr lang="en-IN" dirty="0" smtClean="0"/>
              <a:t>thresholding </a:t>
            </a:r>
            <a:r>
              <a:rPr lang="en-IN" dirty="0" smtClean="0"/>
              <a:t>to obtain a binary fingerprint image</a:t>
            </a:r>
          </a:p>
          <a:p>
            <a:pPr lvl="2" indent="-342900"/>
            <a:r>
              <a:rPr lang="en-IN" dirty="0" smtClean="0"/>
              <a:t>morphological </a:t>
            </a:r>
            <a:r>
              <a:rPr lang="en-IN" dirty="0" smtClean="0"/>
              <a:t>operations like thinning to obtain ridges that are only one pixel wide</a:t>
            </a:r>
          </a:p>
          <a:p>
            <a:pPr lvl="2" indent="-342900"/>
            <a:r>
              <a:rPr lang="en-IN" dirty="0" smtClean="0"/>
              <a:t>minutiae </a:t>
            </a:r>
            <a:r>
              <a:rPr lang="en-IN" dirty="0" smtClean="0"/>
              <a:t>extraction from the thinned image</a:t>
            </a:r>
          </a:p>
          <a:p>
            <a:pPr lvl="2" indent="-342900"/>
            <a:r>
              <a:rPr lang="en-IN" dirty="0" smtClean="0"/>
              <a:t>application </a:t>
            </a:r>
            <a:r>
              <a:rPr lang="en-IN" dirty="0" smtClean="0"/>
              <a:t>of heuristics to reduce the number of false minutiae</a:t>
            </a:r>
          </a:p>
          <a:p>
            <a:pPr lvl="2" indent="-342900"/>
            <a:r>
              <a:rPr lang="en-IN" dirty="0" smtClean="0"/>
              <a:t>registration </a:t>
            </a:r>
            <a:r>
              <a:rPr lang="en-IN" dirty="0" smtClean="0"/>
              <a:t>of minutiae templates by Hough transform</a:t>
            </a:r>
          </a:p>
          <a:p>
            <a:pPr lvl="2" indent="-342900"/>
            <a:r>
              <a:rPr lang="en-IN" dirty="0" smtClean="0"/>
              <a:t>matching </a:t>
            </a:r>
            <a:r>
              <a:rPr lang="en-IN" dirty="0" smtClean="0"/>
              <a:t>score computation.</a:t>
            </a:r>
            <a:br>
              <a:rPr lang="en-IN" dirty="0" smtClean="0"/>
            </a:br>
            <a:r>
              <a:rPr lang="en-IN" sz="1100" dirty="0" smtClean="0"/>
              <a:t/>
            </a:r>
            <a:br>
              <a:rPr lang="en-IN" sz="1100" dirty="0" smtClean="0"/>
            </a:br>
            <a:endParaRPr lang="en-IN" sz="1100" dirty="0"/>
          </a:p>
        </p:txBody>
      </p:sp>
    </p:spTree>
    <p:extLst>
      <p:ext uri="{BB962C8B-B14F-4D97-AF65-F5344CB8AC3E}">
        <p14:creationId xmlns:p14="http://schemas.microsoft.com/office/powerpoint/2010/main" val="3362708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4" descr="minutiaeex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066800" y="685800"/>
            <a:ext cx="7391400" cy="5445125"/>
          </a:xfr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36682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1" name="Rectangle 5"/>
          <p:cNvSpPr>
            <a:spLocks noGrp="1" noChangeArrowheads="1"/>
          </p:cNvSpPr>
          <p:nvPr>
            <p:ph type="title"/>
          </p:nvPr>
        </p:nvSpPr>
        <p:spPr/>
        <p:txBody>
          <a:bodyPr/>
          <a:lstStyle/>
          <a:p>
            <a:pPr eaLnBrk="1" hangingPunct="1">
              <a:defRPr/>
            </a:pPr>
            <a:r>
              <a:rPr lang="en-US" smtClean="0"/>
              <a:t>Minutiae Extraction</a:t>
            </a:r>
          </a:p>
        </p:txBody>
      </p:sp>
      <p:pic>
        <p:nvPicPr>
          <p:cNvPr id="27651" name="Picture 4" descr="recg_syste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62000" y="1600200"/>
            <a:ext cx="8077200" cy="4953000"/>
          </a:xfr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36864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body" sz="half" idx="1"/>
          </p:nvPr>
        </p:nvSpPr>
        <p:spPr>
          <a:xfrm>
            <a:off x="457200" y="304800"/>
            <a:ext cx="3352800" cy="5826125"/>
          </a:xfrm>
        </p:spPr>
        <p:txBody>
          <a:bodyPr/>
          <a:lstStyle/>
          <a:p>
            <a:pPr algn="just" eaLnBrk="1" hangingPunct="1">
              <a:defRPr/>
            </a:pPr>
            <a:r>
              <a:rPr lang="en-US" sz="2800" b="1" dirty="0" smtClean="0"/>
              <a:t>Feature Detection for Matching</a:t>
            </a:r>
            <a:r>
              <a:rPr lang="en-US" sz="2800" dirty="0" smtClean="0"/>
              <a:t/>
            </a:r>
            <a:br>
              <a:rPr lang="en-US" sz="2800" dirty="0" smtClean="0"/>
            </a:br>
            <a:r>
              <a:rPr lang="en-US" sz="2800" dirty="0" smtClean="0"/>
              <a:t>Ridge ends and bifurcations (minutiae) within the skeletal image are identified and encoded, providing critical placement, orientation and linkage information for the fingerprint matching process.</a:t>
            </a:r>
          </a:p>
        </p:txBody>
      </p:sp>
      <p:pic>
        <p:nvPicPr>
          <p:cNvPr id="28675" name="Picture 4" descr="fd-min"/>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962400" y="1447800"/>
            <a:ext cx="4953000" cy="4343400"/>
          </a:xfr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04414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TotalTime>
  <Words>830</Words>
  <Application>Microsoft Office PowerPoint</Application>
  <PresentationFormat>On-screen Show (4:3)</PresentationFormat>
  <Paragraphs>96</Paragraphs>
  <Slides>17</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3" baseType="lpstr">
      <vt:lpstr>Arial</vt:lpstr>
      <vt:lpstr>Calibri</vt:lpstr>
      <vt:lpstr>Times New Roman</vt:lpstr>
      <vt:lpstr>Wingdings</vt:lpstr>
      <vt:lpstr>Office Theme</vt:lpstr>
      <vt:lpstr>Picture</vt:lpstr>
      <vt:lpstr>Module 2</vt:lpstr>
      <vt:lpstr>Fingerprint Processing</vt:lpstr>
      <vt:lpstr>Progressive Fingerprint Matching</vt:lpstr>
      <vt:lpstr>PowerPoint Presentation</vt:lpstr>
      <vt:lpstr>Fingerprint matching techniques</vt:lpstr>
      <vt:lpstr>Minutiae based Processing</vt:lpstr>
      <vt:lpstr>PowerPoint Presentation</vt:lpstr>
      <vt:lpstr>Minutiae Extraction</vt:lpstr>
      <vt:lpstr>PowerPoint Presentation</vt:lpstr>
      <vt:lpstr>PowerPoint Presentation</vt:lpstr>
      <vt:lpstr>Disadvantages</vt:lpstr>
      <vt:lpstr>Correlation based Processing</vt:lpstr>
      <vt:lpstr>Advantages</vt:lpstr>
      <vt:lpstr>Disadvantages</vt:lpstr>
      <vt:lpstr>Ridge Based Processing</vt:lpstr>
      <vt:lpstr>Pros of Fingerprint Recognition </vt:lpstr>
      <vt:lpstr>Cons of Fingerprint Recognition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Fingerprint Matching Techniques</dc:title>
  <dc:creator>SP</dc:creator>
  <cp:lastModifiedBy>Admin</cp:lastModifiedBy>
  <cp:revision>12</cp:revision>
  <dcterms:created xsi:type="dcterms:W3CDTF">2015-08-09T14:21:25Z</dcterms:created>
  <dcterms:modified xsi:type="dcterms:W3CDTF">2020-08-03T18:31:26Z</dcterms:modified>
</cp:coreProperties>
</file>