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 id="267" r:id="rId10"/>
    <p:sldId id="271" r:id="rId11"/>
    <p:sldId id="268" r:id="rId12"/>
    <p:sldId id="269" r:id="rId13"/>
    <p:sldId id="258" r:id="rId14"/>
    <p:sldId id="259" r:id="rId15"/>
    <p:sldId id="260"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A6F559-0C35-412C-966B-378D35C3FCC1}"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8611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A6F559-0C35-412C-966B-378D35C3FCC1}"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232416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A6F559-0C35-412C-966B-378D35C3FCC1}"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338920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A6F559-0C35-412C-966B-378D35C3FCC1}"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165884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6F559-0C35-412C-966B-378D35C3FCC1}" type="datetimeFigureOut">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237666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A6F559-0C35-412C-966B-378D35C3FCC1}"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63607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A6F559-0C35-412C-966B-378D35C3FCC1}" type="datetimeFigureOut">
              <a:rPr lang="en-IN" smtClean="0"/>
              <a:t>02-08-2022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2270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A6F559-0C35-412C-966B-378D35C3FCC1}" type="datetimeFigureOut">
              <a:rPr lang="en-IN" smtClean="0"/>
              <a:t>02-08-2022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108360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6F559-0C35-412C-966B-378D35C3FCC1}" type="datetimeFigureOut">
              <a:rPr lang="en-IN" smtClean="0"/>
              <a:t>02-08-2022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426776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6F559-0C35-412C-966B-378D35C3FCC1}"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193163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6F559-0C35-412C-966B-378D35C3FCC1}" type="datetimeFigureOut">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F02AC7-39B8-4EDE-8DD8-91443F892381}" type="slidenum">
              <a:rPr lang="en-IN" smtClean="0"/>
              <a:t>‹#›</a:t>
            </a:fld>
            <a:endParaRPr lang="en-IN"/>
          </a:p>
        </p:txBody>
      </p:sp>
    </p:spTree>
    <p:extLst>
      <p:ext uri="{BB962C8B-B14F-4D97-AF65-F5344CB8AC3E}">
        <p14:creationId xmlns:p14="http://schemas.microsoft.com/office/powerpoint/2010/main" val="5400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6F559-0C35-412C-966B-378D35C3FCC1}" type="datetimeFigureOut">
              <a:rPr lang="en-IN" smtClean="0"/>
              <a:t>02-08-2022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02AC7-39B8-4EDE-8DD8-91443F892381}" type="slidenum">
              <a:rPr lang="en-IN" smtClean="0"/>
              <a:t>‹#›</a:t>
            </a:fld>
            <a:endParaRPr lang="en-IN"/>
          </a:p>
        </p:txBody>
      </p:sp>
    </p:spTree>
    <p:extLst>
      <p:ext uri="{BB962C8B-B14F-4D97-AF65-F5344CB8AC3E}">
        <p14:creationId xmlns:p14="http://schemas.microsoft.com/office/powerpoint/2010/main" val="1290519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virtualization</a:t>
            </a:r>
            <a:endParaRPr lang="en-IN" dirty="0"/>
          </a:p>
        </p:txBody>
      </p:sp>
      <p:sp>
        <p:nvSpPr>
          <p:cNvPr id="3" name="Subtitle 2"/>
          <p:cNvSpPr>
            <a:spLocks noGrp="1"/>
          </p:cNvSpPr>
          <p:nvPr>
            <p:ph type="subTitle" idx="1"/>
          </p:nvPr>
        </p:nvSpPr>
        <p:spPr/>
        <p:txBody>
          <a:bodyPr/>
          <a:lstStyle/>
          <a:p>
            <a:r>
              <a:rPr lang="en-IN" dirty="0" smtClean="0"/>
              <a:t>Module-III</a:t>
            </a:r>
            <a:endParaRPr lang="en-IN" dirty="0"/>
          </a:p>
        </p:txBody>
      </p:sp>
    </p:spTree>
    <p:extLst>
      <p:ext uri="{BB962C8B-B14F-4D97-AF65-F5344CB8AC3E}">
        <p14:creationId xmlns:p14="http://schemas.microsoft.com/office/powerpoint/2010/main" val="242719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IN" b="1" dirty="0" smtClean="0"/>
              <a:t>Storage Virtualization </a:t>
            </a:r>
            <a:r>
              <a:rPr lang="en-IN" dirty="0" smtClean="0"/>
              <a:t>– this virtualization is essentially an expansive set of servers that are managed through a virtual storage system. </a:t>
            </a:r>
          </a:p>
          <a:p>
            <a:pPr fontAlgn="base"/>
            <a:r>
              <a:rPr lang="en-IN" dirty="0" smtClean="0"/>
              <a:t>The servers aren’t aware as to where the data is being stored, instead, they have a worker bee like aloofness and systematic tasks. </a:t>
            </a:r>
          </a:p>
          <a:p>
            <a:pPr fontAlgn="base"/>
            <a:r>
              <a:rPr lang="en-IN" dirty="0" smtClean="0"/>
              <a:t>It makes the managing range from various sources to be managed and used as a single repository. </a:t>
            </a:r>
          </a:p>
          <a:p>
            <a:pPr fontAlgn="base"/>
            <a:r>
              <a:rPr lang="en-IN" dirty="0" smtClean="0"/>
              <a:t>Through storage virtualization one can continue to maintain smooth operations, steady performance and  advanced functions despite changes, differences on the underlying equipment and break down. </a:t>
            </a:r>
          </a:p>
          <a:p>
            <a:pPr fontAlgn="base"/>
            <a:r>
              <a:rPr lang="en-IN" b="1" dirty="0" smtClean="0"/>
              <a:t>Server Virtualization </a:t>
            </a:r>
            <a:r>
              <a:rPr lang="en-IN" dirty="0" smtClean="0"/>
              <a:t>– this type of virtualization spear the computer hardware from the operating system and allows the virtual machine to be treated as a file.</a:t>
            </a:r>
          </a:p>
          <a:p>
            <a:pPr fontAlgn="base"/>
            <a:r>
              <a:rPr lang="en-IN" dirty="0" smtClean="0"/>
              <a:t> It gives the user the ability to adjust their hardware to the present workload.</a:t>
            </a:r>
          </a:p>
          <a:p>
            <a:pPr fontAlgn="base"/>
            <a:r>
              <a:rPr lang="en-IN" dirty="0" smtClean="0"/>
              <a:t> This is called elasticity. It allows the companies to expand their own data </a:t>
            </a:r>
            <a:r>
              <a:rPr lang="en-IN" dirty="0" err="1" smtClean="0"/>
              <a:t>centers</a:t>
            </a:r>
            <a:r>
              <a:rPr lang="en-IN" dirty="0" smtClean="0"/>
              <a:t> without having to go through the trouble of buying new hardware</a:t>
            </a:r>
            <a:endParaRPr lang="en-IN" dirty="0"/>
          </a:p>
        </p:txBody>
      </p:sp>
    </p:spTree>
    <p:extLst>
      <p:ext uri="{BB962C8B-B14F-4D97-AF65-F5344CB8AC3E}">
        <p14:creationId xmlns:p14="http://schemas.microsoft.com/office/powerpoint/2010/main" val="104461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a:t>BENEFITS OF VIRTUALIZATION </a:t>
            </a:r>
            <a:br>
              <a:rPr lang="en-IN" b="1" cap="all" dirty="0"/>
            </a:br>
            <a:endParaRPr lang="en-IN" dirty="0"/>
          </a:p>
        </p:txBody>
      </p:sp>
      <p:sp>
        <p:nvSpPr>
          <p:cNvPr id="3" name="Content Placeholder 2"/>
          <p:cNvSpPr>
            <a:spLocks noGrp="1"/>
          </p:cNvSpPr>
          <p:nvPr>
            <p:ph idx="1"/>
          </p:nvPr>
        </p:nvSpPr>
        <p:spPr/>
        <p:txBody>
          <a:bodyPr/>
          <a:lstStyle/>
          <a:p>
            <a:pPr fontAlgn="base"/>
            <a:r>
              <a:rPr lang="en-IN" dirty="0"/>
              <a:t>Increases development productivity </a:t>
            </a:r>
          </a:p>
          <a:p>
            <a:pPr fontAlgn="base"/>
            <a:r>
              <a:rPr lang="en-IN" dirty="0"/>
              <a:t>Diminishes the cost of obtaining IT infrastructure </a:t>
            </a:r>
          </a:p>
          <a:p>
            <a:pPr fontAlgn="base"/>
            <a:r>
              <a:rPr lang="en-IN" dirty="0"/>
              <a:t>Provides rapid scalability and remote access. </a:t>
            </a:r>
          </a:p>
          <a:p>
            <a:pPr fontAlgn="base"/>
            <a:r>
              <a:rPr lang="en-IN" dirty="0"/>
              <a:t>More flexible.</a:t>
            </a:r>
          </a:p>
          <a:p>
            <a:pPr fontAlgn="base"/>
            <a:r>
              <a:rPr lang="en-IN" dirty="0"/>
              <a:t>Allows the user to run multiple operating systems. </a:t>
            </a:r>
          </a:p>
        </p:txBody>
      </p:sp>
    </p:spTree>
    <p:extLst>
      <p:ext uri="{BB962C8B-B14F-4D97-AF65-F5344CB8AC3E}">
        <p14:creationId xmlns:p14="http://schemas.microsoft.com/office/powerpoint/2010/main" val="39158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a:t>DISADVANTAGES OF VIRTUALIZATION </a:t>
            </a:r>
            <a:br>
              <a:rPr lang="en-IN" b="1" cap="all" dirty="0"/>
            </a:br>
            <a:endParaRPr lang="en-IN" dirty="0"/>
          </a:p>
        </p:txBody>
      </p:sp>
      <p:sp>
        <p:nvSpPr>
          <p:cNvPr id="3" name="Content Placeholder 2"/>
          <p:cNvSpPr>
            <a:spLocks noGrp="1"/>
          </p:cNvSpPr>
          <p:nvPr>
            <p:ph idx="1"/>
          </p:nvPr>
        </p:nvSpPr>
        <p:spPr/>
        <p:txBody>
          <a:bodyPr/>
          <a:lstStyle/>
          <a:p>
            <a:pPr fontAlgn="base"/>
            <a:r>
              <a:rPr lang="en-IN" dirty="0"/>
              <a:t>High-cost implementation.</a:t>
            </a:r>
          </a:p>
          <a:p>
            <a:pPr fontAlgn="base"/>
            <a:r>
              <a:rPr lang="en-IN" dirty="0"/>
              <a:t>It also poses a security risk. </a:t>
            </a:r>
          </a:p>
          <a:p>
            <a:pPr fontAlgn="base"/>
            <a:r>
              <a:rPr lang="en-IN" dirty="0"/>
              <a:t>Time intensive. </a:t>
            </a:r>
          </a:p>
          <a:p>
            <a:pPr fontAlgn="base"/>
            <a:r>
              <a:rPr lang="en-IN" dirty="0"/>
              <a:t>Lack of availability.</a:t>
            </a:r>
          </a:p>
          <a:p>
            <a:endParaRPr lang="en-IN" dirty="0"/>
          </a:p>
        </p:txBody>
      </p:sp>
    </p:spTree>
    <p:extLst>
      <p:ext uri="{BB962C8B-B14F-4D97-AF65-F5344CB8AC3E}">
        <p14:creationId xmlns:p14="http://schemas.microsoft.com/office/powerpoint/2010/main" val="2599894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229600" cy="720080"/>
          </a:xfrm>
        </p:spPr>
        <p:txBody>
          <a:bodyPr>
            <a:normAutofit fontScale="90000"/>
          </a:bodyPr>
          <a:lstStyle/>
          <a:p>
            <a:r>
              <a:rPr lang="en-IN" b="1" cap="all" dirty="0" smtClean="0"/>
              <a:t/>
            </a:r>
            <a:br>
              <a:rPr lang="en-IN" b="1" cap="all" dirty="0" smtClean="0"/>
            </a:br>
            <a:r>
              <a:rPr lang="en-IN" sz="2200" b="1" cap="all" dirty="0" smtClean="0"/>
              <a:t>THE </a:t>
            </a:r>
            <a:r>
              <a:rPr lang="en-IN" sz="2200" b="1" cap="all" dirty="0"/>
              <a:t>PROCESS OF VIRTUALIZATION IN CLOUD COMPUTING</a:t>
            </a:r>
            <a:r>
              <a:rPr lang="en-IN" b="1" cap="all" dirty="0"/>
              <a:t/>
            </a:r>
            <a:br>
              <a:rPr lang="en-IN" b="1" cap="all" dirty="0"/>
            </a:br>
            <a:endParaRPr lang="en-IN" dirty="0"/>
          </a:p>
        </p:txBody>
      </p:sp>
      <p:sp>
        <p:nvSpPr>
          <p:cNvPr id="3" name="Content Placeholder 2"/>
          <p:cNvSpPr>
            <a:spLocks noGrp="1"/>
          </p:cNvSpPr>
          <p:nvPr>
            <p:ph idx="1"/>
          </p:nvPr>
        </p:nvSpPr>
        <p:spPr>
          <a:xfrm>
            <a:off x="457200" y="908720"/>
            <a:ext cx="8229600" cy="5217443"/>
          </a:xfrm>
        </p:spPr>
        <p:txBody>
          <a:bodyPr>
            <a:normAutofit fontScale="85000" lnSpcReduction="20000"/>
          </a:bodyPr>
          <a:lstStyle/>
          <a:p>
            <a:r>
              <a:rPr lang="en-IN" dirty="0"/>
              <a:t>Under this process, a sensible name is assigned to physical storage </a:t>
            </a:r>
            <a:endParaRPr lang="en-IN" dirty="0" smtClean="0"/>
          </a:p>
          <a:p>
            <a:r>
              <a:rPr lang="en-IN" dirty="0" smtClean="0"/>
              <a:t> </a:t>
            </a:r>
            <a:r>
              <a:rPr lang="en-IN" dirty="0"/>
              <a:t>pointers are provided to that physical source, on demand. </a:t>
            </a:r>
            <a:endParaRPr lang="en-IN" dirty="0" smtClean="0"/>
          </a:p>
          <a:p>
            <a:r>
              <a:rPr lang="en-IN" dirty="0" smtClean="0"/>
              <a:t>In </a:t>
            </a:r>
            <a:r>
              <a:rPr lang="en-IN" dirty="0"/>
              <a:t>addition to executing applications, the virtualisation technology also provides a virtual environment for memory, networking and storage. </a:t>
            </a:r>
            <a:endParaRPr lang="en-IN" dirty="0" smtClean="0"/>
          </a:p>
          <a:p>
            <a:r>
              <a:rPr lang="en-IN" dirty="0" smtClean="0"/>
              <a:t>The </a:t>
            </a:r>
            <a:r>
              <a:rPr lang="en-IN" dirty="0"/>
              <a:t>machine on which the virtual machine is built is called the Host Machine </a:t>
            </a:r>
            <a:endParaRPr lang="en-IN" dirty="0" smtClean="0"/>
          </a:p>
          <a:p>
            <a:r>
              <a:rPr lang="en-IN" dirty="0" smtClean="0"/>
              <a:t> The </a:t>
            </a:r>
            <a:r>
              <a:rPr lang="en-IN" dirty="0"/>
              <a:t>virtual machine is known as the guest machine. </a:t>
            </a:r>
            <a:endParaRPr lang="en-IN" dirty="0" smtClean="0"/>
          </a:p>
          <a:p>
            <a:r>
              <a:rPr lang="en-IN" dirty="0" smtClean="0"/>
              <a:t>Virtualisation </a:t>
            </a:r>
            <a:r>
              <a:rPr lang="en-IN" dirty="0"/>
              <a:t>often falls synonymous to Hardware </a:t>
            </a:r>
            <a:endParaRPr lang="en-IN" dirty="0" smtClean="0"/>
          </a:p>
          <a:p>
            <a:r>
              <a:rPr lang="en-IN" dirty="0" smtClean="0"/>
              <a:t>Virtualisation</a:t>
            </a:r>
            <a:r>
              <a:rPr lang="en-IN" dirty="0"/>
              <a:t>, a process which plays a major role in efficiently and effectively delivering Infrastructure as a Service (IAAS) solutions for cloud computing. </a:t>
            </a:r>
          </a:p>
        </p:txBody>
      </p:sp>
    </p:spTree>
    <p:extLst>
      <p:ext uri="{BB962C8B-B14F-4D97-AF65-F5344CB8AC3E}">
        <p14:creationId xmlns:p14="http://schemas.microsoft.com/office/powerpoint/2010/main" val="218400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a:t>VIRTUALISATION ARCHITECTURE</a:t>
            </a:r>
            <a:br>
              <a:rPr lang="en-IN" b="1" cap="all" dirty="0"/>
            </a:br>
            <a:endParaRPr lang="en-IN" dirty="0"/>
          </a:p>
        </p:txBody>
      </p:sp>
      <p:sp>
        <p:nvSpPr>
          <p:cNvPr id="3" name="Content Placeholder 2"/>
          <p:cNvSpPr>
            <a:spLocks noGrp="1"/>
          </p:cNvSpPr>
          <p:nvPr>
            <p:ph idx="1"/>
          </p:nvPr>
        </p:nvSpPr>
        <p:spPr>
          <a:xfrm>
            <a:off x="457200" y="836712"/>
            <a:ext cx="8229600" cy="5289451"/>
          </a:xfrm>
        </p:spPr>
        <p:txBody>
          <a:bodyPr>
            <a:noAutofit/>
          </a:bodyPr>
          <a:lstStyle/>
          <a:p>
            <a:r>
              <a:rPr lang="en-IN" sz="2000" dirty="0"/>
              <a:t>Virtual architecture refers to the conceptual model of virtualisation</a:t>
            </a:r>
            <a:r>
              <a:rPr lang="en-IN" sz="2000" dirty="0" smtClean="0"/>
              <a:t>.</a:t>
            </a:r>
          </a:p>
          <a:p>
            <a:r>
              <a:rPr lang="en-IN" sz="2000" dirty="0" smtClean="0"/>
              <a:t> </a:t>
            </a:r>
            <a:r>
              <a:rPr lang="en-IN" sz="2000" dirty="0"/>
              <a:t>Virtualisation is usually hypervisor-based. </a:t>
            </a:r>
            <a:endParaRPr lang="en-IN" sz="2000" dirty="0" smtClean="0"/>
          </a:p>
          <a:p>
            <a:r>
              <a:rPr lang="en-IN" sz="2000" dirty="0" smtClean="0"/>
              <a:t>The </a:t>
            </a:r>
            <a:r>
              <a:rPr lang="en-IN" sz="2000" dirty="0"/>
              <a:t>hypervisor allows the separation of the operating systems and the applications from the underlying computer hardware</a:t>
            </a:r>
            <a:r>
              <a:rPr lang="en-IN" sz="2000" dirty="0" smtClean="0"/>
              <a:t>,</a:t>
            </a:r>
          </a:p>
          <a:p>
            <a:r>
              <a:rPr lang="en-IN" sz="2000" dirty="0" smtClean="0"/>
              <a:t> </a:t>
            </a:r>
            <a:r>
              <a:rPr lang="en-IN" sz="2000" dirty="0"/>
              <a:t>to permit the host machine to run multiple virtual machines as guests that share the system’s physical compute resources. </a:t>
            </a:r>
            <a:endParaRPr lang="en-IN" sz="2000" dirty="0" smtClean="0"/>
          </a:p>
          <a:p>
            <a:r>
              <a:rPr lang="en-IN" sz="2000" dirty="0" smtClean="0"/>
              <a:t>They </a:t>
            </a:r>
            <a:r>
              <a:rPr lang="en-IN" sz="2000" dirty="0"/>
              <a:t>are of two types</a:t>
            </a:r>
            <a:r>
              <a:rPr lang="en-IN" sz="2000" dirty="0" smtClean="0"/>
              <a:t>:</a:t>
            </a:r>
          </a:p>
          <a:p>
            <a:pPr fontAlgn="base"/>
            <a:r>
              <a:rPr lang="en-IN" sz="2000" dirty="0"/>
              <a:t>Type one – these are also called bare-metal hypervisors and they run directly on top of the host system hardware. </a:t>
            </a:r>
            <a:endParaRPr lang="en-IN" sz="2000" dirty="0" smtClean="0"/>
          </a:p>
          <a:p>
            <a:pPr fontAlgn="base"/>
            <a:r>
              <a:rPr lang="en-IN" sz="2000" dirty="0" smtClean="0"/>
              <a:t>They </a:t>
            </a:r>
            <a:r>
              <a:rPr lang="en-IN" sz="2000" dirty="0"/>
              <a:t>offer high availability and resource management. </a:t>
            </a:r>
            <a:endParaRPr lang="en-IN" sz="2000" dirty="0" smtClean="0"/>
          </a:p>
          <a:p>
            <a:pPr fontAlgn="base"/>
            <a:r>
              <a:rPr lang="en-IN" sz="2000" dirty="0" smtClean="0"/>
              <a:t>It </a:t>
            </a:r>
            <a:r>
              <a:rPr lang="en-IN" sz="2000" dirty="0"/>
              <a:t>provided direct access to the system hardware and enables better scalability, stability and performance.</a:t>
            </a:r>
          </a:p>
          <a:p>
            <a:pPr fontAlgn="base"/>
            <a:r>
              <a:rPr lang="en-IN" sz="2000" dirty="0"/>
              <a:t>Type two – they are also known as hosted hypervisor and is installed on the top of the host operating system. </a:t>
            </a:r>
            <a:endParaRPr lang="en-IN" sz="2000" dirty="0" smtClean="0"/>
          </a:p>
          <a:p>
            <a:pPr fontAlgn="base"/>
            <a:r>
              <a:rPr lang="en-IN" sz="2000" dirty="0" smtClean="0"/>
              <a:t>The </a:t>
            </a:r>
            <a:r>
              <a:rPr lang="en-IN" sz="2000" dirty="0"/>
              <a:t>guest’s virtual machines or operations systems run above the hypervisor</a:t>
            </a:r>
            <a:r>
              <a:rPr lang="en-IN" sz="2000" dirty="0" smtClean="0"/>
              <a:t>.</a:t>
            </a:r>
          </a:p>
          <a:p>
            <a:pPr fontAlgn="base"/>
            <a:r>
              <a:rPr lang="en-IN" sz="2000" dirty="0" smtClean="0"/>
              <a:t> </a:t>
            </a:r>
            <a:r>
              <a:rPr lang="en-IN" sz="2000" dirty="0"/>
              <a:t>It helps ease system configuration along with simplifying management tasks. </a:t>
            </a:r>
            <a:endParaRPr lang="en-IN" sz="2000" dirty="0" smtClean="0"/>
          </a:p>
          <a:p>
            <a:pPr fontAlgn="base"/>
            <a:r>
              <a:rPr lang="en-IN" sz="2000" dirty="0" smtClean="0"/>
              <a:t>However</a:t>
            </a:r>
            <a:r>
              <a:rPr lang="en-IN" sz="2000" dirty="0"/>
              <a:t>, the addition of the host operating system can also potentially limit the performance and expose security flaws. </a:t>
            </a:r>
          </a:p>
          <a:p>
            <a:endParaRPr lang="en-IN" sz="2000" dirty="0"/>
          </a:p>
        </p:txBody>
      </p:sp>
    </p:spTree>
    <p:extLst>
      <p:ext uri="{BB962C8B-B14F-4D97-AF65-F5344CB8AC3E}">
        <p14:creationId xmlns:p14="http://schemas.microsoft.com/office/powerpoint/2010/main" val="391792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34082"/>
          </a:xfrm>
        </p:spPr>
        <p:txBody>
          <a:bodyPr>
            <a:normAutofit/>
          </a:bodyPr>
          <a:lstStyle/>
          <a:p>
            <a:pPr fontAlgn="base"/>
            <a:r>
              <a:rPr lang="en-IN" sz="2000" b="1" cap="all" dirty="0"/>
              <a:t>CHARACTERISTICS OF VIRTUALISATION</a:t>
            </a:r>
          </a:p>
        </p:txBody>
      </p:sp>
      <p:sp>
        <p:nvSpPr>
          <p:cNvPr id="3" name="Content Placeholder 2"/>
          <p:cNvSpPr>
            <a:spLocks noGrp="1"/>
          </p:cNvSpPr>
          <p:nvPr>
            <p:ph idx="1"/>
          </p:nvPr>
        </p:nvSpPr>
        <p:spPr>
          <a:xfrm>
            <a:off x="611560" y="908720"/>
            <a:ext cx="8075240" cy="5217443"/>
          </a:xfrm>
        </p:spPr>
        <p:txBody>
          <a:bodyPr>
            <a:normAutofit fontScale="25000" lnSpcReduction="20000"/>
          </a:bodyPr>
          <a:lstStyle/>
          <a:p>
            <a:pPr fontAlgn="base"/>
            <a:r>
              <a:rPr lang="en-IN" sz="7200" b="1" dirty="0"/>
              <a:t>Increased Security </a:t>
            </a:r>
            <a:r>
              <a:rPr lang="en-IN" sz="7200" dirty="0"/>
              <a:t>– virtualisation increases the hosts’ ability to control the execution of guest programs in a transparent manner which helps open up new possibilities to allow the delivery of a secure and controlled execution environment. </a:t>
            </a:r>
            <a:endParaRPr lang="en-IN" sz="7200" dirty="0" smtClean="0"/>
          </a:p>
          <a:p>
            <a:pPr fontAlgn="base"/>
            <a:r>
              <a:rPr lang="en-IN" sz="7200" dirty="0" smtClean="0"/>
              <a:t>Virtual </a:t>
            </a:r>
            <a:r>
              <a:rPr lang="en-IN" sz="7200" dirty="0"/>
              <a:t>manager machines can filter and control the activity of guest programs and thus help in preventing the possibilities of harmful operations being performed,</a:t>
            </a:r>
          </a:p>
          <a:p>
            <a:pPr fontAlgn="base"/>
            <a:r>
              <a:rPr lang="en-IN" sz="7200" b="1" dirty="0"/>
              <a:t>Sharing –</a:t>
            </a:r>
            <a:r>
              <a:rPr lang="en-IN" sz="7200" dirty="0"/>
              <a:t> sharing is a key feature of virtualisation as through this process one can create a separate computing environment within the same host. This allows them to reduce the number of active serves and minimises power consumption. </a:t>
            </a:r>
            <a:r>
              <a:rPr lang="en-IN" sz="7200" b="1" dirty="0"/>
              <a:t>Aggregation </a:t>
            </a:r>
            <a:r>
              <a:rPr lang="en-IN" sz="7200" dirty="0"/>
              <a:t>– while virtualisation allows the sharing of physical resources among several guests, it also makes it possible to perform the opposite, aggregation. </a:t>
            </a:r>
            <a:endParaRPr lang="en-IN" sz="7200" dirty="0" smtClean="0"/>
          </a:p>
          <a:p>
            <a:pPr fontAlgn="base"/>
            <a:r>
              <a:rPr lang="en-IN" sz="7200" dirty="0" smtClean="0"/>
              <a:t>Groups </a:t>
            </a:r>
            <a:r>
              <a:rPr lang="en-IN" sz="7200" dirty="0"/>
              <a:t>of separate hosts can be </a:t>
            </a:r>
            <a:r>
              <a:rPr lang="en-IN" sz="7200" dirty="0" smtClean="0"/>
              <a:t>tied </a:t>
            </a:r>
            <a:r>
              <a:rPr lang="en-IN" sz="7200" dirty="0"/>
              <a:t>together and be represented to guests as a single virtual host. </a:t>
            </a:r>
            <a:endParaRPr lang="en-IN" sz="7200" dirty="0" smtClean="0"/>
          </a:p>
          <a:p>
            <a:pPr fontAlgn="base"/>
            <a:r>
              <a:rPr lang="en-IN" sz="7200" dirty="0" smtClean="0"/>
              <a:t>This </a:t>
            </a:r>
            <a:r>
              <a:rPr lang="en-IN" sz="7200" dirty="0"/>
              <a:t>feature is used in cluster management software that aims at harnessing the physical resources of a homogeneous group of machines and represent them as one single resource.</a:t>
            </a:r>
          </a:p>
          <a:p>
            <a:pPr fontAlgn="base"/>
            <a:r>
              <a:rPr lang="en-IN" sz="7200" b="1" dirty="0"/>
              <a:t>Emulation </a:t>
            </a:r>
            <a:r>
              <a:rPr lang="en-IN" sz="7200" dirty="0"/>
              <a:t>– the execution of guest programs are </a:t>
            </a:r>
            <a:r>
              <a:rPr lang="en-IN" sz="7200" dirty="0" smtClean="0"/>
              <a:t> </a:t>
            </a:r>
            <a:r>
              <a:rPr lang="en-IN" sz="7200" dirty="0"/>
              <a:t>within </a:t>
            </a:r>
            <a:r>
              <a:rPr lang="en-IN" sz="7200" dirty="0" smtClean="0"/>
              <a:t>a an </a:t>
            </a:r>
            <a:r>
              <a:rPr lang="en-IN" sz="7200" dirty="0"/>
              <a:t>environment that is controlled by the virtualisation layer, which is a program. </a:t>
            </a:r>
            <a:endParaRPr lang="en-IN" sz="7200" dirty="0" smtClean="0"/>
          </a:p>
          <a:p>
            <a:pPr fontAlgn="base"/>
            <a:r>
              <a:rPr lang="en-IN" sz="7200" dirty="0" smtClean="0"/>
              <a:t>An </a:t>
            </a:r>
            <a:r>
              <a:rPr lang="en-IN" sz="7200" dirty="0"/>
              <a:t>entirely different environment can be emulated, concerning the host, thereby allowing the execution of guest programs that require a specific set of characteristics despite them not being present in the physical host. </a:t>
            </a:r>
          </a:p>
        </p:txBody>
      </p:sp>
    </p:spTree>
    <p:extLst>
      <p:ext uri="{BB962C8B-B14F-4D97-AF65-F5344CB8AC3E}">
        <p14:creationId xmlns:p14="http://schemas.microsoft.com/office/powerpoint/2010/main" val="317608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IN" b="1" dirty="0" smtClean="0"/>
              <a:t>Isolation –</a:t>
            </a:r>
            <a:r>
              <a:rPr lang="en-IN" dirty="0" smtClean="0"/>
              <a:t> virtualisation allows providing guest programs with completely separated and isolated environments for them to be executed in, </a:t>
            </a:r>
          </a:p>
          <a:p>
            <a:pPr fontAlgn="base"/>
            <a:r>
              <a:rPr lang="en-IN" dirty="0" smtClean="0"/>
              <a:t>be it an operating system, application =, etc. The program performs its activity by interaction with an abstraction layer that provides access to the underlying resources. </a:t>
            </a:r>
          </a:p>
          <a:p>
            <a:pPr fontAlgn="base"/>
            <a:r>
              <a:rPr lang="en-IN" dirty="0" smtClean="0"/>
              <a:t>The virtual machine filters the activity of the guest and prevents harmful operations against the host. </a:t>
            </a:r>
          </a:p>
          <a:p>
            <a:pPr fontAlgn="base"/>
            <a:r>
              <a:rPr lang="en-IN" dirty="0" smtClean="0"/>
              <a:t>It also enables tuning. Tuning helps finely tune the properties of the resources exposed through the virtual environment, making it easier to control the performance of the guest program. </a:t>
            </a:r>
          </a:p>
          <a:p>
            <a:pPr fontAlgn="base"/>
            <a:r>
              <a:rPr lang="en-IN" b="1" dirty="0" smtClean="0"/>
              <a:t>Portability –</a:t>
            </a:r>
            <a:r>
              <a:rPr lang="en-IN" dirty="0" smtClean="0"/>
              <a:t> portability has different applications per different types of virtualisation. For Hardware virtualisation solution, the guest is packaged in a virtual image that can be removed safely and be executed on top of different virtual machines. </a:t>
            </a:r>
          </a:p>
          <a:p>
            <a:pPr fontAlgn="base"/>
            <a:r>
              <a:rPr lang="en-IN" dirty="0" smtClean="0"/>
              <a:t>When it comes to programming level virtualisation, the binary code representing application components, also known as jars or assemblies, can run without any recompilation on any implementation of the corresponding virtual machine. </a:t>
            </a:r>
          </a:p>
          <a:p>
            <a:endParaRPr lang="en-IN" dirty="0" smtClean="0"/>
          </a:p>
          <a:p>
            <a:endParaRPr lang="en-IN" dirty="0"/>
          </a:p>
        </p:txBody>
      </p:sp>
    </p:spTree>
    <p:extLst>
      <p:ext uri="{BB962C8B-B14F-4D97-AF65-F5344CB8AC3E}">
        <p14:creationId xmlns:p14="http://schemas.microsoft.com/office/powerpoint/2010/main" val="325872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virtualization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Virtualization in cloud computing is defined as a creation of a virtual version of a server, a desktop, a storage device, an operating system, or network resources. </a:t>
            </a:r>
            <a:endParaRPr lang="en-IN" dirty="0" smtClean="0"/>
          </a:p>
          <a:p>
            <a:r>
              <a:rPr lang="en-IN" dirty="0" smtClean="0"/>
              <a:t>It is </a:t>
            </a:r>
            <a:r>
              <a:rPr lang="en-IN" dirty="0"/>
              <a:t>a technique or method that allows the sharing of a single physical instance of a resource or that of an application amongst multiple organizations or customers. </a:t>
            </a:r>
            <a:endParaRPr lang="en-IN" dirty="0" smtClean="0"/>
          </a:p>
          <a:p>
            <a:r>
              <a:rPr lang="en-IN" dirty="0" smtClean="0"/>
              <a:t>It </a:t>
            </a:r>
            <a:r>
              <a:rPr lang="en-IN" dirty="0"/>
              <a:t>aids to separate the service from the underlying physical delivery of the service. </a:t>
            </a:r>
            <a:endParaRPr lang="en-IN" dirty="0" smtClean="0"/>
          </a:p>
          <a:p>
            <a:r>
              <a:rPr lang="en-IN" dirty="0" smtClean="0"/>
              <a:t>With </a:t>
            </a:r>
            <a:r>
              <a:rPr lang="en-IN" dirty="0"/>
              <a:t>the help of this technique, multiple operating systems and applications can run on the same machine and hardware subsequently. </a:t>
            </a:r>
          </a:p>
        </p:txBody>
      </p:sp>
    </p:spTree>
    <p:extLst>
      <p:ext uri="{BB962C8B-B14F-4D97-AF65-F5344CB8AC3E}">
        <p14:creationId xmlns:p14="http://schemas.microsoft.com/office/powerpoint/2010/main" val="249251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and software</a:t>
            </a:r>
            <a:endParaRPr lang="en-IN" dirty="0"/>
          </a:p>
        </p:txBody>
      </p:sp>
      <p:sp>
        <p:nvSpPr>
          <p:cNvPr id="3" name="Content Placeholder 2"/>
          <p:cNvSpPr>
            <a:spLocks noGrp="1"/>
          </p:cNvSpPr>
          <p:nvPr>
            <p:ph idx="1"/>
          </p:nvPr>
        </p:nvSpPr>
        <p:spPr/>
        <p:txBody>
          <a:bodyPr/>
          <a:lstStyle/>
          <a:p>
            <a:r>
              <a:rPr lang="en-IN" dirty="0" smtClean="0"/>
              <a:t>Do you use a smartphone, laptop or home computer?</a:t>
            </a:r>
          </a:p>
          <a:p>
            <a:r>
              <a:rPr lang="en-IN" dirty="0" smtClean="0"/>
              <a:t>Smart phones, laptops or home computers are hardware</a:t>
            </a:r>
          </a:p>
          <a:p>
            <a:r>
              <a:rPr lang="en-IN" dirty="0" smtClean="0"/>
              <a:t>Similar to how your brain controls your actions, software  controls hardware</a:t>
            </a:r>
          </a:p>
          <a:p>
            <a:r>
              <a:rPr lang="en-IN" dirty="0" smtClean="0"/>
              <a:t>There are different types of software that controls computer  actions</a:t>
            </a:r>
          </a:p>
          <a:p>
            <a:endParaRPr lang="en-IN" dirty="0" smtClean="0"/>
          </a:p>
          <a:p>
            <a:endParaRPr lang="en-IN" dirty="0"/>
          </a:p>
        </p:txBody>
      </p:sp>
    </p:spTree>
    <p:extLst>
      <p:ext uri="{BB962C8B-B14F-4D97-AF65-F5344CB8AC3E}">
        <p14:creationId xmlns:p14="http://schemas.microsoft.com/office/powerpoint/2010/main" val="162111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Processor – also  CPU</a:t>
            </a:r>
          </a:p>
          <a:p>
            <a:r>
              <a:rPr lang="en-IN" dirty="0" smtClean="0"/>
              <a:t>RAM   --Random Access Memory</a:t>
            </a:r>
          </a:p>
          <a:p>
            <a:r>
              <a:rPr lang="en-IN" dirty="0" smtClean="0"/>
              <a:t>Rea-Only-Memory – Non-volatile memory that stores BIOS  is a type of software responsible for tuning on (booting computer)</a:t>
            </a:r>
          </a:p>
          <a:p>
            <a:r>
              <a:rPr lang="en-IN" dirty="0" smtClean="0"/>
              <a:t>Motherboard :     printed circuit (PCB) that holds processor, RAM, ROM, network and I/O and other components</a:t>
            </a:r>
          </a:p>
          <a:p>
            <a:r>
              <a:rPr lang="en-IN" dirty="0" smtClean="0"/>
              <a:t>Chipset  :- collection of microchips on motherboard that manage specific function</a:t>
            </a:r>
          </a:p>
          <a:p>
            <a:r>
              <a:rPr lang="en-IN" dirty="0" smtClean="0"/>
              <a:t>Storage:  - A persistent (non –volatile) storage device such as </a:t>
            </a:r>
            <a:r>
              <a:rPr lang="en-IN" smtClean="0"/>
              <a:t>hard disk </a:t>
            </a:r>
            <a:r>
              <a:rPr lang="en-IN" dirty="0" smtClean="0"/>
              <a:t>drive  or solid state drive</a:t>
            </a:r>
          </a:p>
          <a:p>
            <a:endParaRPr lang="en-IN" dirty="0" smtClean="0"/>
          </a:p>
          <a:p>
            <a:endParaRPr lang="en-IN" dirty="0" smtClean="0"/>
          </a:p>
          <a:p>
            <a:endParaRPr lang="en-IN" dirty="0"/>
          </a:p>
        </p:txBody>
      </p:sp>
    </p:spTree>
    <p:extLst>
      <p:ext uri="{BB962C8B-B14F-4D97-AF65-F5344CB8AC3E}">
        <p14:creationId xmlns:p14="http://schemas.microsoft.com/office/powerpoint/2010/main" val="196846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a:t>
            </a:r>
            <a:endParaRPr lang="en-IN" dirty="0"/>
          </a:p>
        </p:txBody>
      </p:sp>
      <p:sp>
        <p:nvSpPr>
          <p:cNvPr id="3" name="Content Placeholder 2"/>
          <p:cNvSpPr>
            <a:spLocks noGrp="1"/>
          </p:cNvSpPr>
          <p:nvPr>
            <p:ph idx="1"/>
          </p:nvPr>
        </p:nvSpPr>
        <p:spPr/>
        <p:txBody>
          <a:bodyPr/>
          <a:lstStyle/>
          <a:p>
            <a:r>
              <a:rPr lang="en-IN" dirty="0" smtClean="0"/>
              <a:t>System software is necessary for hardware to function</a:t>
            </a:r>
          </a:p>
          <a:p>
            <a:r>
              <a:rPr lang="en-IN" dirty="0" smtClean="0"/>
              <a:t>Operating system controls hardware</a:t>
            </a:r>
          </a:p>
          <a:p>
            <a:r>
              <a:rPr lang="en-IN" dirty="0" smtClean="0"/>
              <a:t>Application software tells your system to execute a task you want</a:t>
            </a:r>
          </a:p>
          <a:p>
            <a:endParaRPr lang="en-IN" dirty="0"/>
          </a:p>
        </p:txBody>
      </p:sp>
    </p:spTree>
    <p:extLst>
      <p:ext uri="{BB962C8B-B14F-4D97-AF65-F5344CB8AC3E}">
        <p14:creationId xmlns:p14="http://schemas.microsoft.com/office/powerpoint/2010/main" val="417013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Virtualizatio</a:t>
            </a:r>
            <a:r>
              <a:rPr lang="en-IN" dirty="0"/>
              <a:t>n</a:t>
            </a:r>
            <a:endParaRPr lang="en-IN" dirty="0"/>
          </a:p>
        </p:txBody>
      </p:sp>
      <p:sp>
        <p:nvSpPr>
          <p:cNvPr id="3" name="Content Placeholder 2"/>
          <p:cNvSpPr>
            <a:spLocks noGrp="1"/>
          </p:cNvSpPr>
          <p:nvPr>
            <p:ph idx="1"/>
          </p:nvPr>
        </p:nvSpPr>
        <p:spPr/>
        <p:txBody>
          <a:bodyPr/>
          <a:lstStyle/>
          <a:p>
            <a:r>
              <a:rPr lang="en-IN" dirty="0" smtClean="0"/>
              <a:t>Virtualization is the “layer” of technology that goes between the physical hardware of a device and the operating system to create one or more copies of the device. </a:t>
            </a:r>
            <a:endParaRPr lang="en-IN" dirty="0"/>
          </a:p>
        </p:txBody>
      </p:sp>
    </p:spTree>
    <p:extLst>
      <p:ext uri="{BB962C8B-B14F-4D97-AF65-F5344CB8AC3E}">
        <p14:creationId xmlns:p14="http://schemas.microsoft.com/office/powerpoint/2010/main" val="20817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VM</a:t>
            </a:r>
            <a:endParaRPr lang="en-IN" dirty="0"/>
          </a:p>
        </p:txBody>
      </p:sp>
      <p:sp>
        <p:nvSpPr>
          <p:cNvPr id="3" name="Content Placeholder 2"/>
          <p:cNvSpPr>
            <a:spLocks noGrp="1"/>
          </p:cNvSpPr>
          <p:nvPr>
            <p:ph idx="1"/>
          </p:nvPr>
        </p:nvSpPr>
        <p:spPr/>
        <p:txBody>
          <a:bodyPr/>
          <a:lstStyle/>
          <a:p>
            <a:r>
              <a:rPr lang="en-IN" dirty="0" smtClean="0"/>
              <a:t>• Virtualization creates virtual hardware by cloning physical hardware </a:t>
            </a:r>
          </a:p>
          <a:p>
            <a:r>
              <a:rPr lang="en-IN" dirty="0" smtClean="0"/>
              <a:t>• The hypervisor uses virtual hardware to create a virtual machine (VM) </a:t>
            </a:r>
          </a:p>
          <a:p>
            <a:r>
              <a:rPr lang="en-IN" dirty="0" smtClean="0"/>
              <a:t>• A VM is a set of files </a:t>
            </a:r>
          </a:p>
          <a:p>
            <a:r>
              <a:rPr lang="en-IN" dirty="0" smtClean="0"/>
              <a:t>• With a hypervisor and VMs, one computer can run multiple OS simultaneously</a:t>
            </a:r>
            <a:endParaRPr lang="en-IN" dirty="0"/>
          </a:p>
        </p:txBody>
      </p:sp>
    </p:spTree>
    <p:extLst>
      <p:ext uri="{BB962C8B-B14F-4D97-AF65-F5344CB8AC3E}">
        <p14:creationId xmlns:p14="http://schemas.microsoft.com/office/powerpoint/2010/main" val="114228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Hypervisor?</a:t>
            </a:r>
            <a:endParaRPr lang="en-IN" dirty="0"/>
          </a:p>
        </p:txBody>
      </p:sp>
      <p:sp>
        <p:nvSpPr>
          <p:cNvPr id="3" name="Content Placeholder 2"/>
          <p:cNvSpPr>
            <a:spLocks noGrp="1"/>
          </p:cNvSpPr>
          <p:nvPr>
            <p:ph idx="1"/>
          </p:nvPr>
        </p:nvSpPr>
        <p:spPr/>
        <p:txBody>
          <a:bodyPr/>
          <a:lstStyle/>
          <a:p>
            <a:r>
              <a:rPr lang="en-IN" dirty="0" smtClean="0"/>
              <a:t>Software installed on top of hardware that created virtualization layer </a:t>
            </a:r>
          </a:p>
          <a:p>
            <a:r>
              <a:rPr lang="en-IN" dirty="0" smtClean="0"/>
              <a:t>• Hosts VMs </a:t>
            </a:r>
          </a:p>
          <a:p>
            <a:r>
              <a:rPr lang="en-IN" dirty="0" smtClean="0"/>
              <a:t>• Type 1 Hypervisor – Bare metal hypervisor (VMware </a:t>
            </a:r>
            <a:r>
              <a:rPr lang="en-IN" dirty="0" err="1" smtClean="0"/>
              <a:t>ESXi</a:t>
            </a:r>
            <a:r>
              <a:rPr lang="en-IN" dirty="0" smtClean="0"/>
              <a:t>) </a:t>
            </a:r>
          </a:p>
          <a:p>
            <a:r>
              <a:rPr lang="en-IN" dirty="0" smtClean="0"/>
              <a:t>• Type 2 Hypervisor – Hosted hypervisor (VMware Workstation</a:t>
            </a:r>
            <a:endParaRPr lang="en-IN" dirty="0"/>
          </a:p>
        </p:txBody>
      </p:sp>
    </p:spTree>
    <p:extLst>
      <p:ext uri="{BB962C8B-B14F-4D97-AF65-F5344CB8AC3E}">
        <p14:creationId xmlns:p14="http://schemas.microsoft.com/office/powerpoint/2010/main" val="156886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b="1" cap="all" dirty="0"/>
              <a:t>TYPES OF VIRTUALISATION </a:t>
            </a:r>
            <a:br>
              <a:rPr lang="en-IN" b="1" cap="all" dirty="0"/>
            </a:br>
            <a:endParaRPr lang="en-IN" dirty="0"/>
          </a:p>
        </p:txBody>
      </p:sp>
      <p:sp>
        <p:nvSpPr>
          <p:cNvPr id="3" name="Content Placeholder 2"/>
          <p:cNvSpPr>
            <a:spLocks noGrp="1"/>
          </p:cNvSpPr>
          <p:nvPr>
            <p:ph idx="1"/>
          </p:nvPr>
        </p:nvSpPr>
        <p:spPr>
          <a:xfrm>
            <a:off x="457200" y="764704"/>
            <a:ext cx="8229600" cy="5361459"/>
          </a:xfrm>
        </p:spPr>
        <p:txBody>
          <a:bodyPr>
            <a:noAutofit/>
          </a:bodyPr>
          <a:lstStyle/>
          <a:p>
            <a:pPr fontAlgn="base"/>
            <a:r>
              <a:rPr lang="en-IN" sz="1600" b="1" dirty="0"/>
              <a:t>Application Virtualization </a:t>
            </a:r>
            <a:r>
              <a:rPr lang="en-IN" sz="1600" dirty="0"/>
              <a:t>– this kind of virtualization allows a user to have remote access to an application from a server</a:t>
            </a:r>
            <a:r>
              <a:rPr lang="en-IN" sz="1600" dirty="0" smtClean="0"/>
              <a:t>.</a:t>
            </a:r>
          </a:p>
          <a:p>
            <a:pPr fontAlgn="base"/>
            <a:r>
              <a:rPr lang="en-IN" sz="1600" dirty="0" smtClean="0"/>
              <a:t> </a:t>
            </a:r>
            <a:r>
              <a:rPr lang="en-IN" sz="1600" dirty="0"/>
              <a:t>All the personal information and other characteristics of the application are stored on the server, but it can still run on a local workstation through the internet. </a:t>
            </a:r>
            <a:endParaRPr lang="en-IN" sz="1600" dirty="0" smtClean="0"/>
          </a:p>
          <a:p>
            <a:pPr fontAlgn="base"/>
            <a:r>
              <a:rPr lang="en-IN" sz="1600" dirty="0" smtClean="0"/>
              <a:t>For </a:t>
            </a:r>
            <a:r>
              <a:rPr lang="en-IN" sz="1600" dirty="0"/>
              <a:t>example, a user that requires to run two different versions of the same software. </a:t>
            </a:r>
            <a:endParaRPr lang="en-IN" sz="1600" dirty="0" smtClean="0"/>
          </a:p>
          <a:p>
            <a:pPr fontAlgn="base"/>
            <a:r>
              <a:rPr lang="en-IN" sz="1600" dirty="0" smtClean="0"/>
              <a:t>The </a:t>
            </a:r>
            <a:r>
              <a:rPr lang="en-IN" sz="1600" dirty="0"/>
              <a:t>technologies that use application virtualization are called hosted applications and packaged applications. </a:t>
            </a:r>
          </a:p>
          <a:p>
            <a:pPr fontAlgn="base"/>
            <a:r>
              <a:rPr lang="en-IN" sz="1600" b="1" dirty="0"/>
              <a:t>Network Virtualization </a:t>
            </a:r>
            <a:r>
              <a:rPr lang="en-IN" sz="1600" dirty="0"/>
              <a:t>– this is the ability to run multiple virtual networks that each have separate control and data plan. </a:t>
            </a:r>
            <a:endParaRPr lang="en-IN" sz="1600" dirty="0" smtClean="0"/>
          </a:p>
          <a:p>
            <a:pPr fontAlgn="base"/>
            <a:r>
              <a:rPr lang="en-IN" sz="1600" dirty="0"/>
              <a:t>t</a:t>
            </a:r>
            <a:r>
              <a:rPr lang="en-IN" sz="1600" dirty="0" smtClean="0"/>
              <a:t>hey </a:t>
            </a:r>
            <a:r>
              <a:rPr lang="en-IN" sz="1600" dirty="0"/>
              <a:t>co-exist together on top of a single physical network. It can be managed by individual parties that are potentially unknown to each other. </a:t>
            </a:r>
            <a:endParaRPr lang="en-IN" sz="1600" dirty="0" smtClean="0"/>
          </a:p>
          <a:p>
            <a:pPr fontAlgn="base"/>
            <a:r>
              <a:rPr lang="en-IN" sz="1600" dirty="0" smtClean="0"/>
              <a:t>The </a:t>
            </a:r>
            <a:r>
              <a:rPr lang="en-IN" sz="1600" dirty="0"/>
              <a:t>facility to create and provision virtual networks-routers, logical switches, firewalls, load balancer, a virtual private network (VPN), and workload security within days or even in weeks can be provided by Network Virtualisation. </a:t>
            </a:r>
          </a:p>
          <a:p>
            <a:pPr fontAlgn="base"/>
            <a:r>
              <a:rPr lang="en-IN" sz="1600" b="1" dirty="0"/>
              <a:t>Desktop Virtualization </a:t>
            </a:r>
            <a:r>
              <a:rPr lang="en-IN" sz="1600" dirty="0"/>
              <a:t>– this type of virtualization allows the users OS to be </a:t>
            </a:r>
            <a:r>
              <a:rPr lang="en-IN" sz="1600" dirty="0" smtClean="0"/>
              <a:t>stored </a:t>
            </a:r>
            <a:r>
              <a:rPr lang="en-IN" sz="1600" dirty="0"/>
              <a:t>on a </a:t>
            </a:r>
            <a:r>
              <a:rPr lang="en-IN" sz="1600" dirty="0" smtClean="0"/>
              <a:t>server </a:t>
            </a:r>
            <a:r>
              <a:rPr lang="en-IN" sz="1600" dirty="0"/>
              <a:t>in the data centre, remotely. </a:t>
            </a:r>
            <a:endParaRPr lang="en-IN" sz="1600" dirty="0" smtClean="0"/>
          </a:p>
          <a:p>
            <a:pPr fontAlgn="base"/>
            <a:r>
              <a:rPr lang="en-IN" sz="1600" dirty="0"/>
              <a:t>t</a:t>
            </a:r>
            <a:r>
              <a:rPr lang="en-IN" sz="1600" dirty="0" smtClean="0"/>
              <a:t>he </a:t>
            </a:r>
            <a:r>
              <a:rPr lang="en-IN" sz="1600" dirty="0"/>
              <a:t>user can access their desktop virtually, from anywhere by using a different machine. </a:t>
            </a:r>
            <a:endParaRPr lang="en-IN" sz="1600" dirty="0" smtClean="0"/>
          </a:p>
          <a:p>
            <a:pPr fontAlgn="base"/>
            <a:r>
              <a:rPr lang="en-IN" sz="1600" dirty="0" smtClean="0"/>
              <a:t>The </a:t>
            </a:r>
            <a:r>
              <a:rPr lang="en-IN" sz="1600" dirty="0"/>
              <a:t>users who require specific operating systems, barring windows, will need to have a virtual desktop</a:t>
            </a:r>
            <a:r>
              <a:rPr lang="en-IN" sz="1600" dirty="0" smtClean="0"/>
              <a:t>.</a:t>
            </a:r>
          </a:p>
          <a:p>
            <a:pPr fontAlgn="base"/>
            <a:r>
              <a:rPr lang="en-IN" sz="1600" dirty="0" smtClean="0"/>
              <a:t> </a:t>
            </a:r>
            <a:r>
              <a:rPr lang="en-IN" sz="1600" dirty="0"/>
              <a:t>Its main benefits are user mobility, easy management of software installation, portability, patches, and updates. </a:t>
            </a:r>
          </a:p>
          <a:p>
            <a:pPr fontAlgn="base"/>
            <a:r>
              <a:rPr lang="en-IN" sz="1600" dirty="0" smtClean="0"/>
              <a:t>.</a:t>
            </a:r>
            <a:r>
              <a:rPr lang="en-IN" sz="1600" dirty="0"/>
              <a:t> </a:t>
            </a:r>
          </a:p>
          <a:p>
            <a:endParaRPr lang="en-IN" sz="1600" dirty="0"/>
          </a:p>
        </p:txBody>
      </p:sp>
    </p:spTree>
    <p:extLst>
      <p:ext uri="{BB962C8B-B14F-4D97-AF65-F5344CB8AC3E}">
        <p14:creationId xmlns:p14="http://schemas.microsoft.com/office/powerpoint/2010/main" val="1817159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1095</Words>
  <Application>Microsoft Office PowerPoint</Application>
  <PresentationFormat>On-screen Show (4:3)</PresentationFormat>
  <Paragraphs>104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virtualization</vt:lpstr>
      <vt:lpstr>What is virtualization</vt:lpstr>
      <vt:lpstr>Hardware and software</vt:lpstr>
      <vt:lpstr>hardware</vt:lpstr>
      <vt:lpstr>software</vt:lpstr>
      <vt:lpstr>Virtualization</vt:lpstr>
      <vt:lpstr>What is VM</vt:lpstr>
      <vt:lpstr>What is a Hypervisor?</vt:lpstr>
      <vt:lpstr>TYPES OF VIRTUALISATION  </vt:lpstr>
      <vt:lpstr>contd</vt:lpstr>
      <vt:lpstr>BENEFITS OF VIRTUALIZATION  </vt:lpstr>
      <vt:lpstr>DISADVANTAGES OF VIRTUALIZATION  </vt:lpstr>
      <vt:lpstr> THE PROCESS OF VIRTUALIZATION IN CLOUD COMPUTING </vt:lpstr>
      <vt:lpstr>VIRTUALISATION ARCHITECTURE </vt:lpstr>
      <vt:lpstr>CHARACTERISTICS OF VIRTUALISATION</vt:lpstr>
      <vt:lpstr>contd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admin</dc:creator>
  <cp:lastModifiedBy>admin</cp:lastModifiedBy>
  <cp:revision>16</cp:revision>
  <dcterms:created xsi:type="dcterms:W3CDTF">2022-08-02T04:47:57Z</dcterms:created>
  <dcterms:modified xsi:type="dcterms:W3CDTF">2022-08-02T09:30:28Z</dcterms:modified>
</cp:coreProperties>
</file>