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20" r:id="rId5"/>
    <p:sldId id="309" r:id="rId6"/>
    <p:sldId id="258" r:id="rId7"/>
    <p:sldId id="321" r:id="rId8"/>
    <p:sldId id="322" r:id="rId9"/>
    <p:sldId id="323" r:id="rId10"/>
    <p:sldId id="324" r:id="rId11"/>
    <p:sldId id="260" r:id="rId12"/>
  </p:sldIdLst>
  <p:sldSz cx="9144000" cy="5143500"/>
  <p:notesSz cx="6858000" cy="9144000"/>
  <p:embeddedFontLst>
    <p:embeddedFont>
      <p:font typeface="Hind" panose="0200000000000000000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4" name="Google Shape;154;p11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6" name="Google Shape;166;p12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8" name="Google Shape;178;p13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1" name="Google Shape;191;p14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3" name="Google Shape;63;p5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7" name="Google Shape;67;p6"/>
          <p:cNvSpPr txBox="1"/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0" name="Google Shape;80;p6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4" name="Google Shape;84;p7"/>
          <p:cNvSpPr txBox="1"/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8" name="Google Shape;98;p7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3" name="Google Shape;113;p8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</a:lstStyle>
          <a:p/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8" name="Google Shape;128;p9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mall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42" name="Google Shape;142;p10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 panose="02000000000000000000"/>
              <a:buNone/>
              <a:defRPr sz="3000" b="1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 panose="02000000000000000000"/>
              <a:buNone/>
              <a:defRPr sz="3000" b="1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 panose="02000000000000000000"/>
              <a:buNone/>
              <a:defRPr sz="3000" b="1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 panose="02000000000000000000"/>
              <a:buNone/>
              <a:defRPr sz="3000" b="1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 panose="02000000000000000000"/>
              <a:buNone/>
              <a:defRPr sz="3000" b="1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 panose="02000000000000000000"/>
              <a:buNone/>
              <a:defRPr sz="3000" b="1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 panose="02000000000000000000"/>
              <a:buNone/>
              <a:defRPr sz="3000" b="1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 panose="02000000000000000000"/>
              <a:buNone/>
              <a:defRPr sz="3000" b="1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 panose="02000000000000000000"/>
              <a:buNone/>
              <a:defRPr sz="3000" b="1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 panose="02000000000000000000"/>
              <a:buChar char="›"/>
              <a:defRPr sz="24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 panose="02000000000000000000"/>
              <a:buChar char="›"/>
              <a:defRPr sz="24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 panose="02000000000000000000"/>
              <a:buChar char="›"/>
              <a:defRPr sz="24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 panose="02000000000000000000"/>
              <a:buChar char="›"/>
              <a:defRPr sz="24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 panose="02000000000000000000"/>
              <a:buChar char="›"/>
              <a:defRPr sz="24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 panose="02000000000000000000"/>
              <a:buChar char="›"/>
              <a:defRPr sz="24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 panose="02000000000000000000"/>
              <a:buChar char="›"/>
              <a:defRPr sz="24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 panose="02000000000000000000"/>
              <a:buChar char="›"/>
              <a:defRPr sz="24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 panose="02000000000000000000"/>
              <a:buChar char="»"/>
              <a:defRPr sz="24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ctrTitle"/>
          </p:nvPr>
        </p:nvSpPr>
        <p:spPr>
          <a:xfrm>
            <a:off x="925830" y="781050"/>
            <a:ext cx="660463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DESIGN PATTERNS</a:t>
            </a:r>
            <a:b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Digital Assignment - I</a:t>
            </a:r>
            <a:b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Title : Decorator Pattern</a:t>
            </a:r>
            <a:b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Name : S.Deepan</a:t>
            </a:r>
            <a:r>
              <a:rPr lang="en-US" altLang="en-GB" sz="900">
                <a:latin typeface="Times New Roman" panose="02020603050405020304" charset="0"/>
                <a:cs typeface="Times New Roman" panose="02020603050405020304" charset="0"/>
              </a:rPr>
              <a:t>.</a:t>
            </a:r>
            <a:br>
              <a:rPr lang="en-US" altLang="en-GB" sz="9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Reg No : 19MIS0102</a:t>
            </a:r>
            <a:br>
              <a:rPr lang="en-US" altLang="en-GB" sz="2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Slot : C1</a:t>
            </a:r>
            <a:b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							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body" idx="1"/>
          </p:nvPr>
        </p:nvSpPr>
        <p:spPr>
          <a:xfrm>
            <a:off x="2411730" y="206782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sz="3600" i="0"/>
              <a:t>CONTENTS</a:t>
            </a:r>
            <a:endParaRPr lang="en-US" altLang="en-GB" sz="4000" i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en-GB" sz="4000" i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altLang="en-GB" sz="2000" i="0">
                <a:latin typeface="Times New Roman" panose="02020603050405020304" charset="0"/>
                <a:cs typeface="Times New Roman" panose="02020603050405020304" charset="0"/>
              </a:rPr>
              <a:t>What is Decorator Pattern ? </a:t>
            </a:r>
            <a:endParaRPr lang="en-US" altLang="en-GB" sz="2000" i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altLang="en-GB" sz="2000" i="0">
                <a:latin typeface="Times New Roman" panose="02020603050405020304" charset="0"/>
                <a:cs typeface="Times New Roman" panose="02020603050405020304" charset="0"/>
              </a:rPr>
              <a:t>Real World examples </a:t>
            </a:r>
            <a:endParaRPr lang="en-US" altLang="en-GB" sz="2000" i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altLang="en-GB" sz="2000" i="0">
                <a:latin typeface="Times New Roman" panose="02020603050405020304" charset="0"/>
                <a:cs typeface="Times New Roman" panose="02020603050405020304" charset="0"/>
              </a:rPr>
              <a:t>Applicabitity </a:t>
            </a:r>
            <a:endParaRPr lang="en-US" altLang="en-GB" sz="2000" i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altLang="en-GB" sz="2000" i="0">
                <a:latin typeface="Times New Roman" panose="02020603050405020304" charset="0"/>
                <a:cs typeface="Times New Roman" panose="02020603050405020304" charset="0"/>
              </a:rPr>
              <a:t>Implementation </a:t>
            </a:r>
            <a:endParaRPr lang="en-US" altLang="en-GB" sz="2000" i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altLang="en-GB" sz="2000" i="0">
                <a:latin typeface="Times New Roman" panose="02020603050405020304" charset="0"/>
                <a:cs typeface="Times New Roman" panose="02020603050405020304" charset="0"/>
              </a:rPr>
              <a:t>Consequences</a:t>
            </a:r>
            <a:endParaRPr lang="en-US" altLang="en-GB" sz="2000" i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6" name="Google Shape;226;p19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976630" y="303530"/>
            <a:ext cx="6062345" cy="636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Decorator Pattern</a:t>
            </a:r>
            <a:endParaRPr lang="en-US" altLang="en-GB"/>
          </a:p>
        </p:txBody>
      </p:sp>
      <p:sp>
        <p:nvSpPr>
          <p:cNvPr id="205" name="Google Shape;205;p16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Text Box 5"/>
          <p:cNvSpPr txBox="1"/>
          <p:nvPr/>
        </p:nvSpPr>
        <p:spPr>
          <a:xfrm>
            <a:off x="611505" y="1131570"/>
            <a:ext cx="667131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altLang="en-GB" sz="1800">
                <a:solidFill>
                  <a:schemeClr val="tx1"/>
                </a:solidFill>
              </a:rPr>
              <a:t>The decorator design pattern is a structural design pattern in object-oriented programming. </a:t>
            </a:r>
            <a:endParaRPr lang="en-US" altLang="en-GB" sz="180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altLang="en-GB" sz="1800">
                <a:solidFill>
                  <a:schemeClr val="tx1"/>
                </a:solidFill>
              </a:rPr>
              <a:t>It enables behaviour and functionality to be dynamically extended to an object while not impacting other objects in the same class.</a:t>
            </a:r>
            <a:endParaRPr lang="en-US" altLang="en-GB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subTitle" idx="4294967295"/>
          </p:nvPr>
        </p:nvSpPr>
        <p:spPr>
          <a:xfrm>
            <a:off x="1115695" y="267335"/>
            <a:ext cx="6647180" cy="817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/>
              <a:t>Real World Example </a:t>
            </a:r>
            <a:endParaRPr lang="en-US" sz="3200" b="1"/>
          </a:p>
        </p:txBody>
      </p:sp>
      <p:sp>
        <p:nvSpPr>
          <p:cNvPr id="213" name="Google Shape;213;p17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8430" y="1490980"/>
            <a:ext cx="2544445" cy="2161540"/>
          </a:xfrm>
          <a:prstGeom prst="rect">
            <a:avLst/>
          </a:prstGeom>
        </p:spPr>
      </p:pic>
      <p:pic>
        <p:nvPicPr>
          <p:cNvPr id="5" name="Picture 4" descr="man-standing_1f9cd-200d-2642-fe0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491615"/>
            <a:ext cx="2286000" cy="238188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3"/>
          <a:srcRect l="37337" r="29994"/>
          <a:stretch>
            <a:fillRect/>
          </a:stretch>
        </p:blipFill>
        <p:spPr>
          <a:xfrm>
            <a:off x="3636010" y="1085215"/>
            <a:ext cx="1302385" cy="30835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3779520" y="4168775"/>
            <a:ext cx="791210" cy="3067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en-US" altLang="en-GB"/>
              <a:t>Worker</a:t>
            </a:r>
            <a:endParaRPr lang="en-US" altLang="en-GB"/>
          </a:p>
        </p:txBody>
      </p:sp>
      <p:sp>
        <p:nvSpPr>
          <p:cNvPr id="8" name="Text Box 7"/>
          <p:cNvSpPr txBox="1"/>
          <p:nvPr/>
        </p:nvSpPr>
        <p:spPr>
          <a:xfrm>
            <a:off x="2051685" y="4168775"/>
            <a:ext cx="998220" cy="3067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en-US" altLang="en-GB"/>
              <a:t>Customer</a:t>
            </a:r>
            <a:endParaRPr lang="en-US" alt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976630" y="303530"/>
            <a:ext cx="6062345" cy="636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Applicability</a:t>
            </a:r>
            <a:endParaRPr lang="en-US" altLang="en-GB"/>
          </a:p>
        </p:txBody>
      </p:sp>
      <p:sp>
        <p:nvSpPr>
          <p:cNvPr id="205" name="Google Shape;205;p16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Text Box 5"/>
          <p:cNvSpPr txBox="1"/>
          <p:nvPr/>
        </p:nvSpPr>
        <p:spPr>
          <a:xfrm>
            <a:off x="791845" y="1131570"/>
            <a:ext cx="64909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altLang="en-GB" sz="1800">
                <a:solidFill>
                  <a:schemeClr val="tx1"/>
                </a:solidFill>
              </a:rPr>
              <a:t>Functionalities that are needed to add dynamically without affecting the other object in the class</a:t>
            </a:r>
            <a:endParaRPr lang="en-US" altLang="en-GB" sz="180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altLang="en-GB" sz="1800">
                <a:solidFill>
                  <a:schemeClr val="tx1"/>
                </a:solidFill>
              </a:rPr>
              <a:t>We use inheritance or composition to extend the behaviour of an object but this is done at compile time and its applicable to all the instances of the class.</a:t>
            </a:r>
            <a:endParaRPr lang="en-US" altLang="en-GB" sz="18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None/>
            </a:pPr>
            <a:r>
              <a:rPr lang="en-US" altLang="en-GB" sz="1800">
                <a:solidFill>
                  <a:schemeClr val="tx1"/>
                </a:solidFill>
              </a:rPr>
              <a:t>When :</a:t>
            </a:r>
            <a:endParaRPr lang="en-US" altLang="en-GB" sz="180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altLang="en-GB" sz="1800">
                <a:solidFill>
                  <a:schemeClr val="tx1"/>
                </a:solidFill>
              </a:rPr>
              <a:t>The Decorator pattern is mostly used for implementing caching.</a:t>
            </a:r>
            <a:endParaRPr lang="en-US" altLang="en-GB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976630" y="303530"/>
            <a:ext cx="6062345" cy="636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Implementation</a:t>
            </a:r>
            <a:endParaRPr lang="en-US" altLang="en-GB"/>
          </a:p>
        </p:txBody>
      </p:sp>
      <p:sp>
        <p:nvSpPr>
          <p:cNvPr id="205" name="Google Shape;205;p16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1904365" y="1395730"/>
            <a:ext cx="589280" cy="3067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en-US" altLang="en-GB"/>
              <a:t>User</a:t>
            </a:r>
            <a:endParaRPr lang="en-US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4211955" y="1395730"/>
            <a:ext cx="589280" cy="3067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en-US" altLang="en-GB"/>
              <a:t>Type</a:t>
            </a:r>
            <a:endParaRPr lang="en-US" altLang="en-GB"/>
          </a:p>
        </p:txBody>
      </p:sp>
      <p:sp>
        <p:nvSpPr>
          <p:cNvPr id="7" name="Text Box 6"/>
          <p:cNvSpPr txBox="1"/>
          <p:nvPr/>
        </p:nvSpPr>
        <p:spPr>
          <a:xfrm>
            <a:off x="5363845" y="2644140"/>
            <a:ext cx="1010920" cy="3067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en-US" altLang="en-GB"/>
              <a:t> Non-Veg</a:t>
            </a:r>
            <a:endParaRPr lang="en-US" altLang="en-GB"/>
          </a:p>
        </p:txBody>
      </p:sp>
      <p:sp>
        <p:nvSpPr>
          <p:cNvPr id="8" name="Text Box 7"/>
          <p:cNvSpPr txBox="1"/>
          <p:nvPr/>
        </p:nvSpPr>
        <p:spPr>
          <a:xfrm>
            <a:off x="2843530" y="2644140"/>
            <a:ext cx="589280" cy="3067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en-US" altLang="en-GB"/>
              <a:t>Veg</a:t>
            </a:r>
            <a:endParaRPr lang="en-US" altLang="en-GB"/>
          </a:p>
        </p:txBody>
      </p:sp>
      <p:cxnSp>
        <p:nvCxnSpPr>
          <p:cNvPr id="9" name="Straight Arrow Connector 8"/>
          <p:cNvCxnSpPr>
            <a:stCxn id="2" idx="3"/>
            <a:endCxn id="4" idx="1"/>
          </p:cNvCxnSpPr>
          <p:nvPr/>
        </p:nvCxnSpPr>
        <p:spPr>
          <a:xfrm>
            <a:off x="2493645" y="1549400"/>
            <a:ext cx="1718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>
            <a:off x="4506595" y="1702435"/>
            <a:ext cx="1362710" cy="94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 flipH="1">
            <a:off x="3138170" y="1702435"/>
            <a:ext cx="1368425" cy="94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1"/>
            <a:endCxn id="2" idx="2"/>
          </p:cNvCxnSpPr>
          <p:nvPr/>
        </p:nvCxnSpPr>
        <p:spPr>
          <a:xfrm rot="10800000">
            <a:off x="2198370" y="1701800"/>
            <a:ext cx="644525" cy="10953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2"/>
            <a:endCxn id="2" idx="1"/>
          </p:cNvCxnSpPr>
          <p:nvPr/>
        </p:nvCxnSpPr>
        <p:spPr>
          <a:xfrm rot="5400000" flipH="1">
            <a:off x="3186430" y="267335"/>
            <a:ext cx="1401445" cy="3964940"/>
          </a:xfrm>
          <a:prstGeom prst="bentConnector4">
            <a:avLst>
              <a:gd name="adj1" fmla="val -16969"/>
              <a:gd name="adj2" fmla="val 106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976630" y="303530"/>
            <a:ext cx="6062345" cy="636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Consequences</a:t>
            </a:r>
            <a:endParaRPr lang="en-US" altLang="en-GB"/>
          </a:p>
        </p:txBody>
      </p:sp>
      <p:sp>
        <p:nvSpPr>
          <p:cNvPr id="205" name="Google Shape;205;p16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Text Box 5"/>
          <p:cNvSpPr txBox="1"/>
          <p:nvPr/>
        </p:nvSpPr>
        <p:spPr>
          <a:xfrm>
            <a:off x="791845" y="1131570"/>
            <a:ext cx="64909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altLang="en-GB" sz="1800">
                <a:solidFill>
                  <a:schemeClr val="tx1"/>
                </a:solidFill>
              </a:rPr>
              <a:t>Decorators might result in a lot of small elements in our design, which can be difficult to manage.</a:t>
            </a:r>
            <a:endParaRPr lang="en-US" altLang="en-GB" sz="180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altLang="en-GB" sz="1800">
                <a:solidFill>
                  <a:schemeClr val="tx1"/>
                </a:solidFill>
              </a:rPr>
              <a:t>This design pattern is not beginner-friendly.</a:t>
            </a:r>
            <a:endParaRPr lang="en-US" altLang="en-GB" sz="180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altLang="en-GB" sz="1800">
                <a:solidFill>
                  <a:schemeClr val="tx1"/>
                </a:solidFill>
              </a:rPr>
              <a:t>A decorator and its component aren't identical.</a:t>
            </a:r>
            <a:endParaRPr lang="en-US" altLang="en-GB" sz="180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altLang="en-GB" sz="1800">
                <a:solidFill>
                  <a:schemeClr val="tx1"/>
                </a:solidFill>
              </a:rPr>
              <a:t>It can lead to a system with “lots of little objects” that all look alike to the programmer trying to maintain the code. </a:t>
            </a:r>
            <a:endParaRPr lang="en-US" altLang="en-GB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976630" y="303530"/>
            <a:ext cx="6062345" cy="636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Related Pattern</a:t>
            </a:r>
            <a:endParaRPr lang="en-US" altLang="en-GB"/>
          </a:p>
        </p:txBody>
      </p:sp>
      <p:sp>
        <p:nvSpPr>
          <p:cNvPr id="205" name="Google Shape;205;p16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Text Box 5"/>
          <p:cNvSpPr txBox="1"/>
          <p:nvPr/>
        </p:nvSpPr>
        <p:spPr>
          <a:xfrm>
            <a:off x="791845" y="1131570"/>
            <a:ext cx="649097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altLang="en-GB" sz="1800">
                <a:solidFill>
                  <a:schemeClr val="tx1"/>
                </a:solidFill>
              </a:rPr>
              <a:t>Adapter Pattern - A decorator is different from an adapter in that a decorator changes object's responsibilities, while an adapter changes an object interface.</a:t>
            </a:r>
            <a:endParaRPr lang="en-US" altLang="en-GB" sz="18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None/>
            </a:pPr>
            <a:endParaRPr lang="en-US" altLang="en-GB" sz="180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altLang="en-GB" sz="1800">
                <a:solidFill>
                  <a:schemeClr val="tx1"/>
                </a:solidFill>
              </a:rPr>
              <a:t>Composite Pattern - A decorator can be viewed as a degenerate composite with only one component. However, a decorator adds additional responsibilities.</a:t>
            </a:r>
            <a:endParaRPr lang="en-US" altLang="en-GB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sz="4000" i="0"/>
              <a:t>Thank You</a:t>
            </a:r>
            <a:endParaRPr lang="en-US" altLang="en-GB" sz="4000" i="0"/>
          </a:p>
        </p:txBody>
      </p:sp>
      <p:sp>
        <p:nvSpPr>
          <p:cNvPr id="226" name="Google Shape;226;p19"/>
          <p:cNvSpPr txBox="1"/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1531</Words>
  <Application>WPS Presentation</Application>
  <PresentationFormat/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</vt:lpstr>
      <vt:lpstr>Hind</vt:lpstr>
      <vt:lpstr>Calibri</vt:lpstr>
      <vt:lpstr>Wingdings</vt:lpstr>
      <vt:lpstr>Microsoft YaHei</vt:lpstr>
      <vt:lpstr>Arial Unicode MS</vt:lpstr>
      <vt:lpstr>Times New Roman</vt:lpstr>
      <vt:lpstr>Dumaine</vt:lpstr>
      <vt:lpstr>Agile Development Process  Digital Assignment - I   Title : Testrail Tool   Name : S.Deepan.  Reg No : 19MIS0102  Slot : F2+TF2  							</vt:lpstr>
      <vt:lpstr>PowerPoint 演示文稿</vt:lpstr>
      <vt:lpstr>Introduction</vt:lpstr>
      <vt:lpstr>PowerPoint 演示文稿</vt:lpstr>
      <vt:lpstr>Decorator Pattern</vt:lpstr>
      <vt:lpstr>Applicability</vt:lpstr>
      <vt:lpstr>Applicability</vt:lpstr>
      <vt:lpstr>Consequences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 Process  Digital Assignment - I   Title : Testrail Tool   Name : S.Deepan.  Reg No : 19MIS0102  Slot : F2+TF2</dc:title>
  <dc:creator/>
  <cp:lastModifiedBy>Deepan</cp:lastModifiedBy>
  <cp:revision>5</cp:revision>
  <dcterms:created xsi:type="dcterms:W3CDTF">2022-09-09T16:47:00Z</dcterms:created>
  <dcterms:modified xsi:type="dcterms:W3CDTF">2022-10-14T21:12:51Z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174480D5923042A58D3E893E6287785A</vt:lpwstr>
  </property>
  <property fmtid="{D5CDD505-2E9C-101B-9397-08002B2CF9AE}" pid="3" name="KSOProductBuildVer">
    <vt:lpwstr>2057-11.2.0.11341</vt:lpwstr>
  </property>
</Properties>
</file>